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62" r:id="rId2"/>
    <p:sldMasterId id="2147483781" r:id="rId3"/>
  </p:sldMasterIdLst>
  <p:notesMasterIdLst>
    <p:notesMasterId r:id="rId38"/>
  </p:notesMasterIdLst>
  <p:sldIdLst>
    <p:sldId id="257" r:id="rId4"/>
    <p:sldId id="311" r:id="rId5"/>
    <p:sldId id="259" r:id="rId6"/>
    <p:sldId id="305" r:id="rId7"/>
    <p:sldId id="319" r:id="rId8"/>
    <p:sldId id="313" r:id="rId9"/>
    <p:sldId id="312" r:id="rId10"/>
    <p:sldId id="309" r:id="rId11"/>
    <p:sldId id="317" r:id="rId12"/>
    <p:sldId id="316" r:id="rId13"/>
    <p:sldId id="314" r:id="rId14"/>
    <p:sldId id="324" r:id="rId15"/>
    <p:sldId id="306" r:id="rId16"/>
    <p:sldId id="322" r:id="rId17"/>
    <p:sldId id="258" r:id="rId18"/>
    <p:sldId id="327" r:id="rId19"/>
    <p:sldId id="298" r:id="rId20"/>
    <p:sldId id="297" r:id="rId21"/>
    <p:sldId id="329" r:id="rId22"/>
    <p:sldId id="330" r:id="rId23"/>
    <p:sldId id="294" r:id="rId24"/>
    <p:sldId id="293" r:id="rId25"/>
    <p:sldId id="292" r:id="rId26"/>
    <p:sldId id="331" r:id="rId27"/>
    <p:sldId id="332" r:id="rId28"/>
    <p:sldId id="307" r:id="rId29"/>
    <p:sldId id="308" r:id="rId30"/>
    <p:sldId id="325" r:id="rId31"/>
    <p:sldId id="326" r:id="rId32"/>
    <p:sldId id="338" r:id="rId33"/>
    <p:sldId id="339" r:id="rId34"/>
    <p:sldId id="340" r:id="rId35"/>
    <p:sldId id="303" r:id="rId36"/>
    <p:sldId id="310" r:id="rId3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72" d="100"/>
          <a:sy n="72" d="100"/>
        </p:scale>
        <p:origin x="6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BEE9A-77A9-453D-B936-1287FE059E51}" type="doc">
      <dgm:prSet loTypeId="urn:microsoft.com/office/officeart/2005/8/layout/hChevron3" loCatId="process" qsTypeId="urn:microsoft.com/office/officeart/2005/8/quickstyle/simple1" qsCatId="simple" csTypeId="urn:microsoft.com/office/officeart/2005/8/colors/accent1_2" csCatId="accent1" phldr="1"/>
      <dgm:spPr/>
    </dgm:pt>
    <dgm:pt modelId="{38FE6C4D-3157-4DC4-BD1F-3698871DA76A}">
      <dgm:prSet phldrT="[Tekst]"/>
      <dgm:spPr/>
      <dgm:t>
        <a:bodyPr/>
        <a:lstStyle/>
        <a:p>
          <a:r>
            <a:rPr lang="pl-PL" dirty="0"/>
            <a:t>koncepcje potoczne</a:t>
          </a:r>
        </a:p>
      </dgm:t>
    </dgm:pt>
    <dgm:pt modelId="{84DFCF26-7326-485E-808D-6FCA8AB0CD37}" type="parTrans" cxnId="{D1465FE0-54D5-4ABE-9F4B-254DCE4FEFE0}">
      <dgm:prSet/>
      <dgm:spPr/>
      <dgm:t>
        <a:bodyPr/>
        <a:lstStyle/>
        <a:p>
          <a:endParaRPr lang="pl-PL"/>
        </a:p>
      </dgm:t>
    </dgm:pt>
    <dgm:pt modelId="{52AB437C-414D-4557-B468-5E701332B5E4}" type="sibTrans" cxnId="{D1465FE0-54D5-4ABE-9F4B-254DCE4FEFE0}">
      <dgm:prSet/>
      <dgm:spPr/>
      <dgm:t>
        <a:bodyPr/>
        <a:lstStyle/>
        <a:p>
          <a:endParaRPr lang="pl-PL"/>
        </a:p>
      </dgm:t>
    </dgm:pt>
    <dgm:pt modelId="{4973C5C4-7EFF-4392-B4DE-C2F445E63B70}">
      <dgm:prSet phldrT="[Tekst]"/>
      <dgm:spPr/>
      <dgm:t>
        <a:bodyPr/>
        <a:lstStyle/>
        <a:p>
          <a:r>
            <a:rPr lang="pl-PL" dirty="0"/>
            <a:t>kompetencje</a:t>
          </a:r>
        </a:p>
      </dgm:t>
    </dgm:pt>
    <dgm:pt modelId="{618414C8-B90F-4E38-90D8-450A4AD0D729}" type="parTrans" cxnId="{F1A5CAE4-82F5-49CC-93DF-AD731FF0232C}">
      <dgm:prSet/>
      <dgm:spPr/>
      <dgm:t>
        <a:bodyPr/>
        <a:lstStyle/>
        <a:p>
          <a:endParaRPr lang="pl-PL"/>
        </a:p>
      </dgm:t>
    </dgm:pt>
    <dgm:pt modelId="{6D573CD6-EB45-4E10-A87A-4A922E61C1CF}" type="sibTrans" cxnId="{F1A5CAE4-82F5-49CC-93DF-AD731FF0232C}">
      <dgm:prSet/>
      <dgm:spPr/>
      <dgm:t>
        <a:bodyPr/>
        <a:lstStyle/>
        <a:p>
          <a:endParaRPr lang="pl-PL"/>
        </a:p>
      </dgm:t>
    </dgm:pt>
    <dgm:pt modelId="{C975B471-407D-4A34-8852-728F935AC765}">
      <dgm:prSet phldrT="[Tekst]"/>
      <dgm:spPr/>
      <dgm:t>
        <a:bodyPr/>
        <a:lstStyle/>
        <a:p>
          <a:r>
            <a:rPr lang="pl-PL" dirty="0"/>
            <a:t>działania</a:t>
          </a:r>
        </a:p>
      </dgm:t>
    </dgm:pt>
    <dgm:pt modelId="{414307C4-F257-44D0-8A23-C1F6A7852367}" type="parTrans" cxnId="{41DDD08B-56BD-4CD9-81F9-9B42F70761D6}">
      <dgm:prSet/>
      <dgm:spPr/>
      <dgm:t>
        <a:bodyPr/>
        <a:lstStyle/>
        <a:p>
          <a:endParaRPr lang="pl-PL"/>
        </a:p>
      </dgm:t>
    </dgm:pt>
    <dgm:pt modelId="{BF50CE45-4524-4331-9E5A-00715F1FA5E7}" type="sibTrans" cxnId="{41DDD08B-56BD-4CD9-81F9-9B42F70761D6}">
      <dgm:prSet/>
      <dgm:spPr/>
      <dgm:t>
        <a:bodyPr/>
        <a:lstStyle/>
        <a:p>
          <a:endParaRPr lang="pl-PL"/>
        </a:p>
      </dgm:t>
    </dgm:pt>
    <dgm:pt modelId="{86B4A417-D80F-40C2-856A-AB33DF6755EB}">
      <dgm:prSet phldrT="[Tekst]"/>
      <dgm:spPr/>
      <dgm:t>
        <a:bodyPr/>
        <a:lstStyle/>
        <a:p>
          <a:r>
            <a:rPr lang="pl-PL" dirty="0"/>
            <a:t>wiedza uczniów</a:t>
          </a:r>
        </a:p>
      </dgm:t>
    </dgm:pt>
    <dgm:pt modelId="{D1215DC1-E291-4E34-B3CC-C56C17E43AF5}" type="parTrans" cxnId="{F4EC4352-F4F8-4868-A0AC-94472B734A7E}">
      <dgm:prSet/>
      <dgm:spPr/>
      <dgm:t>
        <a:bodyPr/>
        <a:lstStyle/>
        <a:p>
          <a:endParaRPr lang="pl-PL"/>
        </a:p>
      </dgm:t>
    </dgm:pt>
    <dgm:pt modelId="{07F8991C-608C-43D0-9598-B85283BB8801}" type="sibTrans" cxnId="{F4EC4352-F4F8-4868-A0AC-94472B734A7E}">
      <dgm:prSet/>
      <dgm:spPr/>
      <dgm:t>
        <a:bodyPr/>
        <a:lstStyle/>
        <a:p>
          <a:endParaRPr lang="pl-PL"/>
        </a:p>
      </dgm:t>
    </dgm:pt>
    <dgm:pt modelId="{AD9EA866-81E5-48E4-83AE-6DC8F8A17C95}" type="pres">
      <dgm:prSet presAssocID="{BF8BEE9A-77A9-453D-B936-1287FE059E51}" presName="Name0" presStyleCnt="0">
        <dgm:presLayoutVars>
          <dgm:dir/>
          <dgm:resizeHandles val="exact"/>
        </dgm:presLayoutVars>
      </dgm:prSet>
      <dgm:spPr/>
    </dgm:pt>
    <dgm:pt modelId="{2B04C9B7-AAC9-4ACE-AD97-B1E4FFB40259}" type="pres">
      <dgm:prSet presAssocID="{38FE6C4D-3157-4DC4-BD1F-3698871DA76A}" presName="parTxOnly" presStyleLbl="node1" presStyleIdx="0" presStyleCnt="4">
        <dgm:presLayoutVars>
          <dgm:bulletEnabled val="1"/>
        </dgm:presLayoutVars>
      </dgm:prSet>
      <dgm:spPr/>
    </dgm:pt>
    <dgm:pt modelId="{6D94FB8D-7FEE-482B-96E3-1A68D5DD0539}" type="pres">
      <dgm:prSet presAssocID="{52AB437C-414D-4557-B468-5E701332B5E4}" presName="parSpace" presStyleCnt="0"/>
      <dgm:spPr/>
    </dgm:pt>
    <dgm:pt modelId="{D23B007B-2596-4150-9F70-17F16C73831C}" type="pres">
      <dgm:prSet presAssocID="{4973C5C4-7EFF-4392-B4DE-C2F445E63B70}" presName="parTxOnly" presStyleLbl="node1" presStyleIdx="1" presStyleCnt="4">
        <dgm:presLayoutVars>
          <dgm:bulletEnabled val="1"/>
        </dgm:presLayoutVars>
      </dgm:prSet>
      <dgm:spPr/>
    </dgm:pt>
    <dgm:pt modelId="{3FC592CF-E0BE-4C09-9551-EF18FA8B44F6}" type="pres">
      <dgm:prSet presAssocID="{6D573CD6-EB45-4E10-A87A-4A922E61C1CF}" presName="parSpace" presStyleCnt="0"/>
      <dgm:spPr/>
    </dgm:pt>
    <dgm:pt modelId="{E1443A7F-B23C-4C59-A489-3D7AA6F06444}" type="pres">
      <dgm:prSet presAssocID="{C975B471-407D-4A34-8852-728F935AC765}" presName="parTxOnly" presStyleLbl="node1" presStyleIdx="2" presStyleCnt="4">
        <dgm:presLayoutVars>
          <dgm:bulletEnabled val="1"/>
        </dgm:presLayoutVars>
      </dgm:prSet>
      <dgm:spPr/>
    </dgm:pt>
    <dgm:pt modelId="{A4446B65-E0F2-4CA7-90C2-122A9FE32E68}" type="pres">
      <dgm:prSet presAssocID="{BF50CE45-4524-4331-9E5A-00715F1FA5E7}" presName="parSpace" presStyleCnt="0"/>
      <dgm:spPr/>
    </dgm:pt>
    <dgm:pt modelId="{148C06FE-2C37-4725-AC7A-62C1E44B17ED}" type="pres">
      <dgm:prSet presAssocID="{86B4A417-D80F-40C2-856A-AB33DF6755EB}" presName="parTxOnly" presStyleLbl="node1" presStyleIdx="3" presStyleCnt="4">
        <dgm:presLayoutVars>
          <dgm:bulletEnabled val="1"/>
        </dgm:presLayoutVars>
      </dgm:prSet>
      <dgm:spPr/>
    </dgm:pt>
  </dgm:ptLst>
  <dgm:cxnLst>
    <dgm:cxn modelId="{94C88A1F-C6EF-49B2-950B-139972A520A9}" type="presOf" srcId="{4973C5C4-7EFF-4392-B4DE-C2F445E63B70}" destId="{D23B007B-2596-4150-9F70-17F16C73831C}" srcOrd="0" destOrd="0" presId="urn:microsoft.com/office/officeart/2005/8/layout/hChevron3"/>
    <dgm:cxn modelId="{57645C31-1B58-43C3-8F89-EF86A3ED0FC3}" type="presOf" srcId="{38FE6C4D-3157-4DC4-BD1F-3698871DA76A}" destId="{2B04C9B7-AAC9-4ACE-AD97-B1E4FFB40259}" srcOrd="0" destOrd="0" presId="urn:microsoft.com/office/officeart/2005/8/layout/hChevron3"/>
    <dgm:cxn modelId="{F4EC4352-F4F8-4868-A0AC-94472B734A7E}" srcId="{BF8BEE9A-77A9-453D-B936-1287FE059E51}" destId="{86B4A417-D80F-40C2-856A-AB33DF6755EB}" srcOrd="3" destOrd="0" parTransId="{D1215DC1-E291-4E34-B3CC-C56C17E43AF5}" sibTransId="{07F8991C-608C-43D0-9598-B85283BB8801}"/>
    <dgm:cxn modelId="{41DDD08B-56BD-4CD9-81F9-9B42F70761D6}" srcId="{BF8BEE9A-77A9-453D-B936-1287FE059E51}" destId="{C975B471-407D-4A34-8852-728F935AC765}" srcOrd="2" destOrd="0" parTransId="{414307C4-F257-44D0-8A23-C1F6A7852367}" sibTransId="{BF50CE45-4524-4331-9E5A-00715F1FA5E7}"/>
    <dgm:cxn modelId="{FDDE7ADD-A21B-4473-BA82-E39A3EC7840E}" type="presOf" srcId="{86B4A417-D80F-40C2-856A-AB33DF6755EB}" destId="{148C06FE-2C37-4725-AC7A-62C1E44B17ED}" srcOrd="0" destOrd="0" presId="urn:microsoft.com/office/officeart/2005/8/layout/hChevron3"/>
    <dgm:cxn modelId="{D1465FE0-54D5-4ABE-9F4B-254DCE4FEFE0}" srcId="{BF8BEE9A-77A9-453D-B936-1287FE059E51}" destId="{38FE6C4D-3157-4DC4-BD1F-3698871DA76A}" srcOrd="0" destOrd="0" parTransId="{84DFCF26-7326-485E-808D-6FCA8AB0CD37}" sibTransId="{52AB437C-414D-4557-B468-5E701332B5E4}"/>
    <dgm:cxn modelId="{A8B738E3-78B9-4501-B3E2-B9F40D79141F}" type="presOf" srcId="{C975B471-407D-4A34-8852-728F935AC765}" destId="{E1443A7F-B23C-4C59-A489-3D7AA6F06444}" srcOrd="0" destOrd="0" presId="urn:microsoft.com/office/officeart/2005/8/layout/hChevron3"/>
    <dgm:cxn modelId="{F1A5CAE4-82F5-49CC-93DF-AD731FF0232C}" srcId="{BF8BEE9A-77A9-453D-B936-1287FE059E51}" destId="{4973C5C4-7EFF-4392-B4DE-C2F445E63B70}" srcOrd="1" destOrd="0" parTransId="{618414C8-B90F-4E38-90D8-450A4AD0D729}" sibTransId="{6D573CD6-EB45-4E10-A87A-4A922E61C1CF}"/>
    <dgm:cxn modelId="{3DA19CF6-A6F6-4B8F-86E9-F9C7EB1BC08B}" type="presOf" srcId="{BF8BEE9A-77A9-453D-B936-1287FE059E51}" destId="{AD9EA866-81E5-48E4-83AE-6DC8F8A17C95}" srcOrd="0" destOrd="0" presId="urn:microsoft.com/office/officeart/2005/8/layout/hChevron3"/>
    <dgm:cxn modelId="{E999DB43-6AF2-4253-A9DB-D29EAE8A7694}" type="presParOf" srcId="{AD9EA866-81E5-48E4-83AE-6DC8F8A17C95}" destId="{2B04C9B7-AAC9-4ACE-AD97-B1E4FFB40259}" srcOrd="0" destOrd="0" presId="urn:microsoft.com/office/officeart/2005/8/layout/hChevron3"/>
    <dgm:cxn modelId="{6AA23EA4-E880-4200-A1EA-451A46425E5A}" type="presParOf" srcId="{AD9EA866-81E5-48E4-83AE-6DC8F8A17C95}" destId="{6D94FB8D-7FEE-482B-96E3-1A68D5DD0539}" srcOrd="1" destOrd="0" presId="urn:microsoft.com/office/officeart/2005/8/layout/hChevron3"/>
    <dgm:cxn modelId="{68D631C5-758A-4359-B01F-AA92EBDD81D0}" type="presParOf" srcId="{AD9EA866-81E5-48E4-83AE-6DC8F8A17C95}" destId="{D23B007B-2596-4150-9F70-17F16C73831C}" srcOrd="2" destOrd="0" presId="urn:microsoft.com/office/officeart/2005/8/layout/hChevron3"/>
    <dgm:cxn modelId="{C3ABC328-81F9-4CA0-8B5A-D038F77BA265}" type="presParOf" srcId="{AD9EA866-81E5-48E4-83AE-6DC8F8A17C95}" destId="{3FC592CF-E0BE-4C09-9551-EF18FA8B44F6}" srcOrd="3" destOrd="0" presId="urn:microsoft.com/office/officeart/2005/8/layout/hChevron3"/>
    <dgm:cxn modelId="{9AAA9210-9522-4045-BB07-B9CCB5B85BC0}" type="presParOf" srcId="{AD9EA866-81E5-48E4-83AE-6DC8F8A17C95}" destId="{E1443A7F-B23C-4C59-A489-3D7AA6F06444}" srcOrd="4" destOrd="0" presId="urn:microsoft.com/office/officeart/2005/8/layout/hChevron3"/>
    <dgm:cxn modelId="{49B52860-045A-49AF-94A8-CCF66BA437B9}" type="presParOf" srcId="{AD9EA866-81E5-48E4-83AE-6DC8F8A17C95}" destId="{A4446B65-E0F2-4CA7-90C2-122A9FE32E68}" srcOrd="5" destOrd="0" presId="urn:microsoft.com/office/officeart/2005/8/layout/hChevron3"/>
    <dgm:cxn modelId="{58253D01-AA0F-484D-ACE0-0C38BF2E5EF2}" type="presParOf" srcId="{AD9EA866-81E5-48E4-83AE-6DC8F8A17C95}" destId="{148C06FE-2C37-4725-AC7A-62C1E44B17ED}"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E14BC8-AEA8-4FF4-912E-067A274E64B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E865076-9A6A-41D6-B470-D57750AECC30}">
      <dgm:prSet/>
      <dgm:spPr/>
      <dgm:t>
        <a:bodyPr/>
        <a:lstStyle/>
        <a:p>
          <a:r>
            <a:rPr lang="pl-PL" dirty="0"/>
            <a:t>- matematyka w szkole jest często trudna i nudna </a:t>
          </a:r>
          <a:endParaRPr lang="en-US" dirty="0"/>
        </a:p>
      </dgm:t>
    </dgm:pt>
    <dgm:pt modelId="{3A70396E-F743-4D14-BD8E-750275637F87}" type="parTrans" cxnId="{35AEEB74-3ED0-4009-9508-F0D6FA18D90E}">
      <dgm:prSet/>
      <dgm:spPr/>
      <dgm:t>
        <a:bodyPr/>
        <a:lstStyle/>
        <a:p>
          <a:endParaRPr lang="en-US"/>
        </a:p>
      </dgm:t>
    </dgm:pt>
    <dgm:pt modelId="{60280604-A852-49D6-B7EC-F7C0A5B2B37A}" type="sibTrans" cxnId="{35AEEB74-3ED0-4009-9508-F0D6FA18D90E}">
      <dgm:prSet/>
      <dgm:spPr/>
      <dgm:t>
        <a:bodyPr/>
        <a:lstStyle/>
        <a:p>
          <a:endParaRPr lang="en-US"/>
        </a:p>
      </dgm:t>
    </dgm:pt>
    <dgm:pt modelId="{D6AD9EE6-0636-4756-A33A-CB2C27AF248E}">
      <dgm:prSet/>
      <dgm:spPr/>
      <dgm:t>
        <a:bodyPr/>
        <a:lstStyle/>
        <a:p>
          <a:r>
            <a:rPr lang="pl-PL"/>
            <a:t>- podstawową kompetencją nauczyciela jest cierpliwość wobec uczniów i umiejętność tłumaczenia,</a:t>
          </a:r>
          <a:endParaRPr lang="en-US"/>
        </a:p>
      </dgm:t>
    </dgm:pt>
    <dgm:pt modelId="{93C02A1C-6691-47EC-8382-F982DF05B125}" type="parTrans" cxnId="{166E7E54-D117-484F-847F-6844CCCC2356}">
      <dgm:prSet/>
      <dgm:spPr/>
      <dgm:t>
        <a:bodyPr/>
        <a:lstStyle/>
        <a:p>
          <a:endParaRPr lang="en-US"/>
        </a:p>
      </dgm:t>
    </dgm:pt>
    <dgm:pt modelId="{4E544E93-DA94-42B7-BB5B-ACA80084BF79}" type="sibTrans" cxnId="{166E7E54-D117-484F-847F-6844CCCC2356}">
      <dgm:prSet/>
      <dgm:spPr/>
      <dgm:t>
        <a:bodyPr/>
        <a:lstStyle/>
        <a:p>
          <a:endParaRPr lang="en-US"/>
        </a:p>
      </dgm:t>
    </dgm:pt>
    <dgm:pt modelId="{CE68AA9B-8168-498B-8233-85A5A0013C11}">
      <dgm:prSet/>
      <dgm:spPr/>
      <dgm:t>
        <a:bodyPr/>
        <a:lstStyle/>
        <a:p>
          <a:r>
            <a:rPr lang="pl-PL" dirty="0"/>
            <a:t>- uczniów w klasach początkowych nie można zniechęcać trudnymi zadaniami matematycznymi,</a:t>
          </a:r>
          <a:endParaRPr lang="en-US" dirty="0"/>
        </a:p>
      </dgm:t>
    </dgm:pt>
    <dgm:pt modelId="{147438F0-E768-4888-AC3E-E34152FE8114}" type="parTrans" cxnId="{391DC486-90EA-4D0F-905A-00C40C574E6D}">
      <dgm:prSet/>
      <dgm:spPr/>
      <dgm:t>
        <a:bodyPr/>
        <a:lstStyle/>
        <a:p>
          <a:endParaRPr lang="en-US"/>
        </a:p>
      </dgm:t>
    </dgm:pt>
    <dgm:pt modelId="{34B3C633-D180-463D-B2ED-A0D044B4AA3E}" type="sibTrans" cxnId="{391DC486-90EA-4D0F-905A-00C40C574E6D}">
      <dgm:prSet/>
      <dgm:spPr/>
      <dgm:t>
        <a:bodyPr/>
        <a:lstStyle/>
        <a:p>
          <a:endParaRPr lang="en-US"/>
        </a:p>
      </dgm:t>
    </dgm:pt>
    <dgm:pt modelId="{AA342438-F26D-4A83-B33D-D7F66EC59987}">
      <dgm:prSet/>
      <dgm:spPr/>
      <dgm:t>
        <a:bodyPr/>
        <a:lstStyle/>
        <a:p>
          <a:r>
            <a:rPr lang="pl-PL" dirty="0"/>
            <a:t>- uczeń nie może dobrze wiedzieć, jak rozwiązywać nowy problem, jeśli nie pokazano i wytłumaczono tego na lekcji,</a:t>
          </a:r>
          <a:endParaRPr lang="en-US" dirty="0"/>
        </a:p>
      </dgm:t>
    </dgm:pt>
    <dgm:pt modelId="{78D08B23-7CE4-4EC0-B5A1-E3D8D81BF89E}" type="parTrans" cxnId="{92ADE492-E9BF-49DF-B756-DAD08AFF7E95}">
      <dgm:prSet/>
      <dgm:spPr/>
      <dgm:t>
        <a:bodyPr/>
        <a:lstStyle/>
        <a:p>
          <a:endParaRPr lang="en-US"/>
        </a:p>
      </dgm:t>
    </dgm:pt>
    <dgm:pt modelId="{16123F99-4EAA-49AD-9979-EB9A8F85EBB5}" type="sibTrans" cxnId="{92ADE492-E9BF-49DF-B756-DAD08AFF7E95}">
      <dgm:prSet/>
      <dgm:spPr/>
      <dgm:t>
        <a:bodyPr/>
        <a:lstStyle/>
        <a:p>
          <a:endParaRPr lang="en-US"/>
        </a:p>
      </dgm:t>
    </dgm:pt>
    <dgm:pt modelId="{CFD2B35D-3D9E-4CA8-87FA-B29AC30659F5}">
      <dgm:prSet/>
      <dgm:spPr/>
      <dgm:t>
        <a:bodyPr/>
        <a:lstStyle/>
        <a:p>
          <a:r>
            <a:rPr lang="pl-PL"/>
            <a:t>- trzeba pomagać uczniom z trudnościami, bo ci zdolniejsi poradzą sobie sami,</a:t>
          </a:r>
          <a:endParaRPr lang="en-US"/>
        </a:p>
      </dgm:t>
    </dgm:pt>
    <dgm:pt modelId="{C129061B-1954-40A1-9007-96C27603A11E}" type="parTrans" cxnId="{8B3187ED-229B-4C00-8A3E-CFBAA3EEEA9B}">
      <dgm:prSet/>
      <dgm:spPr/>
      <dgm:t>
        <a:bodyPr/>
        <a:lstStyle/>
        <a:p>
          <a:endParaRPr lang="en-US"/>
        </a:p>
      </dgm:t>
    </dgm:pt>
    <dgm:pt modelId="{64067CF9-8D8D-4E37-8895-151AC564AFE3}" type="sibTrans" cxnId="{8B3187ED-229B-4C00-8A3E-CFBAA3EEEA9B}">
      <dgm:prSet/>
      <dgm:spPr/>
      <dgm:t>
        <a:bodyPr/>
        <a:lstStyle/>
        <a:p>
          <a:endParaRPr lang="en-US"/>
        </a:p>
      </dgm:t>
    </dgm:pt>
    <dgm:pt modelId="{CA017E20-4E47-4877-ADE5-1F97526BCA22}">
      <dgm:prSet/>
      <dgm:spPr/>
      <dgm:t>
        <a:bodyPr/>
        <a:lstStyle/>
        <a:p>
          <a:r>
            <a:rPr lang="pl-PL"/>
            <a:t>- nie można pozwolić na ciągłe rozmowy na lekcji matematyki, bo uczniowie nie będą uważać i skupiać się na pracy,</a:t>
          </a:r>
          <a:endParaRPr lang="en-US"/>
        </a:p>
      </dgm:t>
    </dgm:pt>
    <dgm:pt modelId="{798E7D18-9354-464F-9675-AEB5524EAF9F}" type="parTrans" cxnId="{248AC32B-F698-457E-BEE7-6B957623D009}">
      <dgm:prSet/>
      <dgm:spPr/>
      <dgm:t>
        <a:bodyPr/>
        <a:lstStyle/>
        <a:p>
          <a:endParaRPr lang="en-US"/>
        </a:p>
      </dgm:t>
    </dgm:pt>
    <dgm:pt modelId="{A24DF1BA-43F7-4631-9368-C6BC6C7FB278}" type="sibTrans" cxnId="{248AC32B-F698-457E-BEE7-6B957623D009}">
      <dgm:prSet/>
      <dgm:spPr/>
      <dgm:t>
        <a:bodyPr/>
        <a:lstStyle/>
        <a:p>
          <a:endParaRPr lang="en-US"/>
        </a:p>
      </dgm:t>
    </dgm:pt>
    <dgm:pt modelId="{9D54DB8D-C505-4FFF-8142-B66806E90406}">
      <dgm:prSet/>
      <dgm:spPr/>
      <dgm:t>
        <a:bodyPr/>
        <a:lstStyle/>
        <a:p>
          <a:r>
            <a:rPr lang="pl-PL"/>
            <a:t>- lepiej, żeby uczeń słaby rozwiązywał poprawnie tylko typowe zadania, niż brał się za trudniejsze i ponosił porażkę.</a:t>
          </a:r>
          <a:endParaRPr lang="en-US"/>
        </a:p>
      </dgm:t>
    </dgm:pt>
    <dgm:pt modelId="{B4A21577-7B83-4FAF-9846-C8F9ACE41A40}" type="parTrans" cxnId="{F82E3776-68A2-4F9C-8333-52DAE8B1D55D}">
      <dgm:prSet/>
      <dgm:spPr/>
      <dgm:t>
        <a:bodyPr/>
        <a:lstStyle/>
        <a:p>
          <a:endParaRPr lang="en-US"/>
        </a:p>
      </dgm:t>
    </dgm:pt>
    <dgm:pt modelId="{CDBB401F-87DC-4622-B352-185A740A1267}" type="sibTrans" cxnId="{F82E3776-68A2-4F9C-8333-52DAE8B1D55D}">
      <dgm:prSet/>
      <dgm:spPr/>
      <dgm:t>
        <a:bodyPr/>
        <a:lstStyle/>
        <a:p>
          <a:endParaRPr lang="en-US"/>
        </a:p>
      </dgm:t>
    </dgm:pt>
    <dgm:pt modelId="{F6F9D597-3C47-4FDC-A294-CB6BE2EDBAB1}" type="pres">
      <dgm:prSet presAssocID="{81E14BC8-AEA8-4FF4-912E-067A274E64BC}" presName="linear" presStyleCnt="0">
        <dgm:presLayoutVars>
          <dgm:animLvl val="lvl"/>
          <dgm:resizeHandles val="exact"/>
        </dgm:presLayoutVars>
      </dgm:prSet>
      <dgm:spPr/>
    </dgm:pt>
    <dgm:pt modelId="{256B009F-4EDA-4762-8323-B32EFF7DC89D}" type="pres">
      <dgm:prSet presAssocID="{9E865076-9A6A-41D6-B470-D57750AECC30}" presName="parentText" presStyleLbl="node1" presStyleIdx="0" presStyleCnt="7">
        <dgm:presLayoutVars>
          <dgm:chMax val="0"/>
          <dgm:bulletEnabled val="1"/>
        </dgm:presLayoutVars>
      </dgm:prSet>
      <dgm:spPr/>
    </dgm:pt>
    <dgm:pt modelId="{ED4DAE13-6B11-4004-928C-CFDC37A642E1}" type="pres">
      <dgm:prSet presAssocID="{60280604-A852-49D6-B7EC-F7C0A5B2B37A}" presName="spacer" presStyleCnt="0"/>
      <dgm:spPr/>
    </dgm:pt>
    <dgm:pt modelId="{B95357E5-87CA-42D4-9DE7-C73422B2ACE5}" type="pres">
      <dgm:prSet presAssocID="{D6AD9EE6-0636-4756-A33A-CB2C27AF248E}" presName="parentText" presStyleLbl="node1" presStyleIdx="1" presStyleCnt="7">
        <dgm:presLayoutVars>
          <dgm:chMax val="0"/>
          <dgm:bulletEnabled val="1"/>
        </dgm:presLayoutVars>
      </dgm:prSet>
      <dgm:spPr/>
    </dgm:pt>
    <dgm:pt modelId="{22FD00EF-F07D-432A-843B-3768CD1BAC9A}" type="pres">
      <dgm:prSet presAssocID="{4E544E93-DA94-42B7-BB5B-ACA80084BF79}" presName="spacer" presStyleCnt="0"/>
      <dgm:spPr/>
    </dgm:pt>
    <dgm:pt modelId="{1FF1B97B-F192-4941-9957-3297665F02C3}" type="pres">
      <dgm:prSet presAssocID="{CE68AA9B-8168-498B-8233-85A5A0013C11}" presName="parentText" presStyleLbl="node1" presStyleIdx="2" presStyleCnt="7">
        <dgm:presLayoutVars>
          <dgm:chMax val="0"/>
          <dgm:bulletEnabled val="1"/>
        </dgm:presLayoutVars>
      </dgm:prSet>
      <dgm:spPr/>
    </dgm:pt>
    <dgm:pt modelId="{0AC9C610-ED68-4928-93BB-2F3B7923727F}" type="pres">
      <dgm:prSet presAssocID="{34B3C633-D180-463D-B2ED-A0D044B4AA3E}" presName="spacer" presStyleCnt="0"/>
      <dgm:spPr/>
    </dgm:pt>
    <dgm:pt modelId="{F762CDC7-F610-410E-83B7-D0B9C2795C89}" type="pres">
      <dgm:prSet presAssocID="{AA342438-F26D-4A83-B33D-D7F66EC59987}" presName="parentText" presStyleLbl="node1" presStyleIdx="3" presStyleCnt="7">
        <dgm:presLayoutVars>
          <dgm:chMax val="0"/>
          <dgm:bulletEnabled val="1"/>
        </dgm:presLayoutVars>
      </dgm:prSet>
      <dgm:spPr/>
    </dgm:pt>
    <dgm:pt modelId="{D39D4ADA-BF0F-4C83-8611-20CF223F1747}" type="pres">
      <dgm:prSet presAssocID="{16123F99-4EAA-49AD-9979-EB9A8F85EBB5}" presName="spacer" presStyleCnt="0"/>
      <dgm:spPr/>
    </dgm:pt>
    <dgm:pt modelId="{D225F726-FE24-49B3-914F-236F27ED0673}" type="pres">
      <dgm:prSet presAssocID="{CFD2B35D-3D9E-4CA8-87FA-B29AC30659F5}" presName="parentText" presStyleLbl="node1" presStyleIdx="4" presStyleCnt="7">
        <dgm:presLayoutVars>
          <dgm:chMax val="0"/>
          <dgm:bulletEnabled val="1"/>
        </dgm:presLayoutVars>
      </dgm:prSet>
      <dgm:spPr/>
    </dgm:pt>
    <dgm:pt modelId="{A46DB310-91F4-48A1-9E6F-44741A4B2050}" type="pres">
      <dgm:prSet presAssocID="{64067CF9-8D8D-4E37-8895-151AC564AFE3}" presName="spacer" presStyleCnt="0"/>
      <dgm:spPr/>
    </dgm:pt>
    <dgm:pt modelId="{F07F537A-A36C-4502-B63F-A154139FA6E7}" type="pres">
      <dgm:prSet presAssocID="{CA017E20-4E47-4877-ADE5-1F97526BCA22}" presName="parentText" presStyleLbl="node1" presStyleIdx="5" presStyleCnt="7">
        <dgm:presLayoutVars>
          <dgm:chMax val="0"/>
          <dgm:bulletEnabled val="1"/>
        </dgm:presLayoutVars>
      </dgm:prSet>
      <dgm:spPr/>
    </dgm:pt>
    <dgm:pt modelId="{BA413B9C-4004-40ED-97FC-0FFD3D7731FE}" type="pres">
      <dgm:prSet presAssocID="{A24DF1BA-43F7-4631-9368-C6BC6C7FB278}" presName="spacer" presStyleCnt="0"/>
      <dgm:spPr/>
    </dgm:pt>
    <dgm:pt modelId="{D753F040-15E2-4B40-BBC6-B075FEC5BCAF}" type="pres">
      <dgm:prSet presAssocID="{9D54DB8D-C505-4FFF-8142-B66806E90406}" presName="parentText" presStyleLbl="node1" presStyleIdx="6" presStyleCnt="7">
        <dgm:presLayoutVars>
          <dgm:chMax val="0"/>
          <dgm:bulletEnabled val="1"/>
        </dgm:presLayoutVars>
      </dgm:prSet>
      <dgm:spPr/>
    </dgm:pt>
  </dgm:ptLst>
  <dgm:cxnLst>
    <dgm:cxn modelId="{EEC72E2B-06C8-4A53-BB1F-40E66F9E4F23}" type="presOf" srcId="{AA342438-F26D-4A83-B33D-D7F66EC59987}" destId="{F762CDC7-F610-410E-83B7-D0B9C2795C89}" srcOrd="0" destOrd="0" presId="urn:microsoft.com/office/officeart/2005/8/layout/vList2"/>
    <dgm:cxn modelId="{248AC32B-F698-457E-BEE7-6B957623D009}" srcId="{81E14BC8-AEA8-4FF4-912E-067A274E64BC}" destId="{CA017E20-4E47-4877-ADE5-1F97526BCA22}" srcOrd="5" destOrd="0" parTransId="{798E7D18-9354-464F-9675-AEB5524EAF9F}" sibTransId="{A24DF1BA-43F7-4631-9368-C6BC6C7FB278}"/>
    <dgm:cxn modelId="{166E7E54-D117-484F-847F-6844CCCC2356}" srcId="{81E14BC8-AEA8-4FF4-912E-067A274E64BC}" destId="{D6AD9EE6-0636-4756-A33A-CB2C27AF248E}" srcOrd="1" destOrd="0" parTransId="{93C02A1C-6691-47EC-8382-F982DF05B125}" sibTransId="{4E544E93-DA94-42B7-BB5B-ACA80084BF79}"/>
    <dgm:cxn modelId="{35AEEB74-3ED0-4009-9508-F0D6FA18D90E}" srcId="{81E14BC8-AEA8-4FF4-912E-067A274E64BC}" destId="{9E865076-9A6A-41D6-B470-D57750AECC30}" srcOrd="0" destOrd="0" parTransId="{3A70396E-F743-4D14-BD8E-750275637F87}" sibTransId="{60280604-A852-49D6-B7EC-F7C0A5B2B37A}"/>
    <dgm:cxn modelId="{F82E3776-68A2-4F9C-8333-52DAE8B1D55D}" srcId="{81E14BC8-AEA8-4FF4-912E-067A274E64BC}" destId="{9D54DB8D-C505-4FFF-8142-B66806E90406}" srcOrd="6" destOrd="0" parTransId="{B4A21577-7B83-4FAF-9846-C8F9ACE41A40}" sibTransId="{CDBB401F-87DC-4622-B352-185A740A1267}"/>
    <dgm:cxn modelId="{391DC486-90EA-4D0F-905A-00C40C574E6D}" srcId="{81E14BC8-AEA8-4FF4-912E-067A274E64BC}" destId="{CE68AA9B-8168-498B-8233-85A5A0013C11}" srcOrd="2" destOrd="0" parTransId="{147438F0-E768-4888-AC3E-E34152FE8114}" sibTransId="{34B3C633-D180-463D-B2ED-A0D044B4AA3E}"/>
    <dgm:cxn modelId="{92ADE492-E9BF-49DF-B756-DAD08AFF7E95}" srcId="{81E14BC8-AEA8-4FF4-912E-067A274E64BC}" destId="{AA342438-F26D-4A83-B33D-D7F66EC59987}" srcOrd="3" destOrd="0" parTransId="{78D08B23-7CE4-4EC0-B5A1-E3D8D81BF89E}" sibTransId="{16123F99-4EAA-49AD-9979-EB9A8F85EBB5}"/>
    <dgm:cxn modelId="{618528A0-C3BB-4AF7-BDEC-60F79E1D2684}" type="presOf" srcId="{CA017E20-4E47-4877-ADE5-1F97526BCA22}" destId="{F07F537A-A36C-4502-B63F-A154139FA6E7}" srcOrd="0" destOrd="0" presId="urn:microsoft.com/office/officeart/2005/8/layout/vList2"/>
    <dgm:cxn modelId="{35990BB1-D8E1-4C18-82C6-1EDFABE19E53}" type="presOf" srcId="{81E14BC8-AEA8-4FF4-912E-067A274E64BC}" destId="{F6F9D597-3C47-4FDC-A294-CB6BE2EDBAB1}" srcOrd="0" destOrd="0" presId="urn:microsoft.com/office/officeart/2005/8/layout/vList2"/>
    <dgm:cxn modelId="{1BEACFB6-33AB-4AAA-8B18-11B989AF4306}" type="presOf" srcId="{9D54DB8D-C505-4FFF-8142-B66806E90406}" destId="{D753F040-15E2-4B40-BBC6-B075FEC5BCAF}" srcOrd="0" destOrd="0" presId="urn:microsoft.com/office/officeart/2005/8/layout/vList2"/>
    <dgm:cxn modelId="{ABF54AC6-CBF4-40D2-90B8-FAAF509E8582}" type="presOf" srcId="{D6AD9EE6-0636-4756-A33A-CB2C27AF248E}" destId="{B95357E5-87CA-42D4-9DE7-C73422B2ACE5}" srcOrd="0" destOrd="0" presId="urn:microsoft.com/office/officeart/2005/8/layout/vList2"/>
    <dgm:cxn modelId="{17BC03C9-E715-426B-9513-E1E3845E016A}" type="presOf" srcId="{CE68AA9B-8168-498B-8233-85A5A0013C11}" destId="{1FF1B97B-F192-4941-9957-3297665F02C3}" srcOrd="0" destOrd="0" presId="urn:microsoft.com/office/officeart/2005/8/layout/vList2"/>
    <dgm:cxn modelId="{35D5B8D7-81DA-4ED8-BEFC-29B66BE6A040}" type="presOf" srcId="{CFD2B35D-3D9E-4CA8-87FA-B29AC30659F5}" destId="{D225F726-FE24-49B3-914F-236F27ED0673}" srcOrd="0" destOrd="0" presId="urn:microsoft.com/office/officeart/2005/8/layout/vList2"/>
    <dgm:cxn modelId="{FE88B9E5-96FC-40CA-AB2B-D2908AB2AB87}" type="presOf" srcId="{9E865076-9A6A-41D6-B470-D57750AECC30}" destId="{256B009F-4EDA-4762-8323-B32EFF7DC89D}" srcOrd="0" destOrd="0" presId="urn:microsoft.com/office/officeart/2005/8/layout/vList2"/>
    <dgm:cxn modelId="{8B3187ED-229B-4C00-8A3E-CFBAA3EEEA9B}" srcId="{81E14BC8-AEA8-4FF4-912E-067A274E64BC}" destId="{CFD2B35D-3D9E-4CA8-87FA-B29AC30659F5}" srcOrd="4" destOrd="0" parTransId="{C129061B-1954-40A1-9007-96C27603A11E}" sibTransId="{64067CF9-8D8D-4E37-8895-151AC564AFE3}"/>
    <dgm:cxn modelId="{DBB9BF1E-3115-43DE-A887-E6A52EC0B822}" type="presParOf" srcId="{F6F9D597-3C47-4FDC-A294-CB6BE2EDBAB1}" destId="{256B009F-4EDA-4762-8323-B32EFF7DC89D}" srcOrd="0" destOrd="0" presId="urn:microsoft.com/office/officeart/2005/8/layout/vList2"/>
    <dgm:cxn modelId="{F6C9410C-0863-4D41-B03F-884400B76469}" type="presParOf" srcId="{F6F9D597-3C47-4FDC-A294-CB6BE2EDBAB1}" destId="{ED4DAE13-6B11-4004-928C-CFDC37A642E1}" srcOrd="1" destOrd="0" presId="urn:microsoft.com/office/officeart/2005/8/layout/vList2"/>
    <dgm:cxn modelId="{696B990E-984E-4B0A-9E78-53F6BBFD5C72}" type="presParOf" srcId="{F6F9D597-3C47-4FDC-A294-CB6BE2EDBAB1}" destId="{B95357E5-87CA-42D4-9DE7-C73422B2ACE5}" srcOrd="2" destOrd="0" presId="urn:microsoft.com/office/officeart/2005/8/layout/vList2"/>
    <dgm:cxn modelId="{AEFDD3CB-F8A9-4C1A-9B84-4D16E2063E37}" type="presParOf" srcId="{F6F9D597-3C47-4FDC-A294-CB6BE2EDBAB1}" destId="{22FD00EF-F07D-432A-843B-3768CD1BAC9A}" srcOrd="3" destOrd="0" presId="urn:microsoft.com/office/officeart/2005/8/layout/vList2"/>
    <dgm:cxn modelId="{D927C1FF-D380-46C7-B9C6-CB12CC1F9D23}" type="presParOf" srcId="{F6F9D597-3C47-4FDC-A294-CB6BE2EDBAB1}" destId="{1FF1B97B-F192-4941-9957-3297665F02C3}" srcOrd="4" destOrd="0" presId="urn:microsoft.com/office/officeart/2005/8/layout/vList2"/>
    <dgm:cxn modelId="{E072C4F2-E486-4E9C-8576-4FAEF2F17D6E}" type="presParOf" srcId="{F6F9D597-3C47-4FDC-A294-CB6BE2EDBAB1}" destId="{0AC9C610-ED68-4928-93BB-2F3B7923727F}" srcOrd="5" destOrd="0" presId="urn:microsoft.com/office/officeart/2005/8/layout/vList2"/>
    <dgm:cxn modelId="{5694E858-F453-4089-80C0-833475AFA1BD}" type="presParOf" srcId="{F6F9D597-3C47-4FDC-A294-CB6BE2EDBAB1}" destId="{F762CDC7-F610-410E-83B7-D0B9C2795C89}" srcOrd="6" destOrd="0" presId="urn:microsoft.com/office/officeart/2005/8/layout/vList2"/>
    <dgm:cxn modelId="{78D44BD8-EB5C-4418-BA28-3B9E1FA3B95A}" type="presParOf" srcId="{F6F9D597-3C47-4FDC-A294-CB6BE2EDBAB1}" destId="{D39D4ADA-BF0F-4C83-8611-20CF223F1747}" srcOrd="7" destOrd="0" presId="urn:microsoft.com/office/officeart/2005/8/layout/vList2"/>
    <dgm:cxn modelId="{6995D126-D329-40AD-B179-4EE210DA3010}" type="presParOf" srcId="{F6F9D597-3C47-4FDC-A294-CB6BE2EDBAB1}" destId="{D225F726-FE24-49B3-914F-236F27ED0673}" srcOrd="8" destOrd="0" presId="urn:microsoft.com/office/officeart/2005/8/layout/vList2"/>
    <dgm:cxn modelId="{0EA7BB46-33D4-468C-BB9E-0C4879277755}" type="presParOf" srcId="{F6F9D597-3C47-4FDC-A294-CB6BE2EDBAB1}" destId="{A46DB310-91F4-48A1-9E6F-44741A4B2050}" srcOrd="9" destOrd="0" presId="urn:microsoft.com/office/officeart/2005/8/layout/vList2"/>
    <dgm:cxn modelId="{8BF3E162-5C86-4A4C-931F-AA8D48CA444E}" type="presParOf" srcId="{F6F9D597-3C47-4FDC-A294-CB6BE2EDBAB1}" destId="{F07F537A-A36C-4502-B63F-A154139FA6E7}" srcOrd="10" destOrd="0" presId="urn:microsoft.com/office/officeart/2005/8/layout/vList2"/>
    <dgm:cxn modelId="{D96D05EF-939B-4542-A6BD-DF2011BD7C2E}" type="presParOf" srcId="{F6F9D597-3C47-4FDC-A294-CB6BE2EDBAB1}" destId="{BA413B9C-4004-40ED-97FC-0FFD3D7731FE}" srcOrd="11" destOrd="0" presId="urn:microsoft.com/office/officeart/2005/8/layout/vList2"/>
    <dgm:cxn modelId="{7F61DDF4-897C-4529-AD45-28F5DD27B2E9}" type="presParOf" srcId="{F6F9D597-3C47-4FDC-A294-CB6BE2EDBAB1}" destId="{D753F040-15E2-4B40-BBC6-B075FEC5BCAF}"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DE543-58A5-4D3B-90F1-9A1B1A34571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pl-PL"/>
        </a:p>
      </dgm:t>
    </dgm:pt>
    <dgm:pt modelId="{D9441636-5D9E-44BB-8120-49BEFAE69C52}">
      <dgm:prSet phldrT="[Tekst]"/>
      <dgm:spPr/>
      <dgm:t>
        <a:bodyPr/>
        <a:lstStyle/>
        <a:p>
          <a:r>
            <a:rPr lang="pl-PL" dirty="0"/>
            <a:t>Budowanie znaczeń matematycznych w sytuacjach finansowych </a:t>
          </a:r>
        </a:p>
      </dgm:t>
    </dgm:pt>
    <dgm:pt modelId="{93B0B51C-9914-4FAD-80BF-952F96570C5F}" type="parTrans" cxnId="{1146F283-E4EB-461B-B006-2D128F891B73}">
      <dgm:prSet/>
      <dgm:spPr/>
      <dgm:t>
        <a:bodyPr/>
        <a:lstStyle/>
        <a:p>
          <a:endParaRPr lang="pl-PL"/>
        </a:p>
      </dgm:t>
    </dgm:pt>
    <dgm:pt modelId="{3D117A2E-2B10-4316-8F59-01F2F54D5C29}" type="sibTrans" cxnId="{1146F283-E4EB-461B-B006-2D128F891B73}">
      <dgm:prSet/>
      <dgm:spPr/>
      <dgm:t>
        <a:bodyPr/>
        <a:lstStyle/>
        <a:p>
          <a:endParaRPr lang="pl-PL"/>
        </a:p>
      </dgm:t>
    </dgm:pt>
    <dgm:pt modelId="{F604E9CF-D6F4-4ACD-973F-D5E946DC84E9}">
      <dgm:prSet phldrT="[Tekst]"/>
      <dgm:spPr/>
      <dgm:t>
        <a:bodyPr/>
        <a:lstStyle/>
        <a:p>
          <a:r>
            <a:rPr lang="pl-PL" dirty="0"/>
            <a:t>Rozumienie sytuacji finansowych dzięki badaniom i doświadczeniom matematycznym </a:t>
          </a:r>
        </a:p>
      </dgm:t>
    </dgm:pt>
    <dgm:pt modelId="{BCE8C264-6384-479B-B276-FAA1929185E4}" type="parTrans" cxnId="{C606569C-531F-44E6-BB56-2737DB2703C4}">
      <dgm:prSet/>
      <dgm:spPr/>
      <dgm:t>
        <a:bodyPr/>
        <a:lstStyle/>
        <a:p>
          <a:endParaRPr lang="pl-PL"/>
        </a:p>
      </dgm:t>
    </dgm:pt>
    <dgm:pt modelId="{5F768F91-2A1C-4435-AC5D-7E011F5E5CBC}" type="sibTrans" cxnId="{C606569C-531F-44E6-BB56-2737DB2703C4}">
      <dgm:prSet/>
      <dgm:spPr/>
      <dgm:t>
        <a:bodyPr/>
        <a:lstStyle/>
        <a:p>
          <a:endParaRPr lang="pl-PL"/>
        </a:p>
      </dgm:t>
    </dgm:pt>
    <dgm:pt modelId="{683A434F-E832-47AF-A5D3-8C849A033972}" type="pres">
      <dgm:prSet presAssocID="{F0ADE543-58A5-4D3B-90F1-9A1B1A34571A}" presName="diagram" presStyleCnt="0">
        <dgm:presLayoutVars>
          <dgm:dir/>
          <dgm:resizeHandles val="exact"/>
        </dgm:presLayoutVars>
      </dgm:prSet>
      <dgm:spPr/>
    </dgm:pt>
    <dgm:pt modelId="{26A71490-D14D-4139-8609-C1D6651FD16F}" type="pres">
      <dgm:prSet presAssocID="{D9441636-5D9E-44BB-8120-49BEFAE69C52}" presName="arrow" presStyleLbl="node1" presStyleIdx="0" presStyleCnt="2">
        <dgm:presLayoutVars>
          <dgm:bulletEnabled val="1"/>
        </dgm:presLayoutVars>
      </dgm:prSet>
      <dgm:spPr/>
    </dgm:pt>
    <dgm:pt modelId="{09FC6E41-C79F-4383-AB84-E4B6B20E834B}" type="pres">
      <dgm:prSet presAssocID="{F604E9CF-D6F4-4ACD-973F-D5E946DC84E9}" presName="arrow" presStyleLbl="node1" presStyleIdx="1" presStyleCnt="2" custScaleX="94986">
        <dgm:presLayoutVars>
          <dgm:bulletEnabled val="1"/>
        </dgm:presLayoutVars>
      </dgm:prSet>
      <dgm:spPr/>
    </dgm:pt>
  </dgm:ptLst>
  <dgm:cxnLst>
    <dgm:cxn modelId="{91DBDA41-4EC5-45E5-A14F-550866A03974}" type="presOf" srcId="{D9441636-5D9E-44BB-8120-49BEFAE69C52}" destId="{26A71490-D14D-4139-8609-C1D6651FD16F}" srcOrd="0" destOrd="0" presId="urn:microsoft.com/office/officeart/2005/8/layout/arrow5"/>
    <dgm:cxn modelId="{F1AAEF69-34C7-435E-A817-3396E4A5E13D}" type="presOf" srcId="{F604E9CF-D6F4-4ACD-973F-D5E946DC84E9}" destId="{09FC6E41-C79F-4383-AB84-E4B6B20E834B}" srcOrd="0" destOrd="0" presId="urn:microsoft.com/office/officeart/2005/8/layout/arrow5"/>
    <dgm:cxn modelId="{01932C7A-EC6D-4274-A24D-4E8C5BF645F3}" type="presOf" srcId="{F0ADE543-58A5-4D3B-90F1-9A1B1A34571A}" destId="{683A434F-E832-47AF-A5D3-8C849A033972}" srcOrd="0" destOrd="0" presId="urn:microsoft.com/office/officeart/2005/8/layout/arrow5"/>
    <dgm:cxn modelId="{1146F283-E4EB-461B-B006-2D128F891B73}" srcId="{F0ADE543-58A5-4D3B-90F1-9A1B1A34571A}" destId="{D9441636-5D9E-44BB-8120-49BEFAE69C52}" srcOrd="0" destOrd="0" parTransId="{93B0B51C-9914-4FAD-80BF-952F96570C5F}" sibTransId="{3D117A2E-2B10-4316-8F59-01F2F54D5C29}"/>
    <dgm:cxn modelId="{C606569C-531F-44E6-BB56-2737DB2703C4}" srcId="{F0ADE543-58A5-4D3B-90F1-9A1B1A34571A}" destId="{F604E9CF-D6F4-4ACD-973F-D5E946DC84E9}" srcOrd="1" destOrd="0" parTransId="{BCE8C264-6384-479B-B276-FAA1929185E4}" sibTransId="{5F768F91-2A1C-4435-AC5D-7E011F5E5CBC}"/>
    <dgm:cxn modelId="{99FA76DE-66E6-452C-9C96-C60E2DF2B204}" type="presParOf" srcId="{683A434F-E832-47AF-A5D3-8C849A033972}" destId="{26A71490-D14D-4139-8609-C1D6651FD16F}" srcOrd="0" destOrd="0" presId="urn:microsoft.com/office/officeart/2005/8/layout/arrow5"/>
    <dgm:cxn modelId="{29AB3C4D-BED9-4C47-86A9-7AF76CF26167}" type="presParOf" srcId="{683A434F-E832-47AF-A5D3-8C849A033972}" destId="{09FC6E41-C79F-4383-AB84-E4B6B20E834B}"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4C9B7-AAC9-4ACE-AD97-B1E4FFB40259}">
      <dsp:nvSpPr>
        <dsp:cNvPr id="0" name=""/>
        <dsp:cNvSpPr/>
      </dsp:nvSpPr>
      <dsp:spPr>
        <a:xfrm>
          <a:off x="3301" y="2046885"/>
          <a:ext cx="3312240" cy="1324896"/>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pl-PL" sz="2900" kern="1200" dirty="0"/>
            <a:t>koncepcje potoczne</a:t>
          </a:r>
        </a:p>
      </dsp:txBody>
      <dsp:txXfrm>
        <a:off x="3301" y="2046885"/>
        <a:ext cx="2981016" cy="1324896"/>
      </dsp:txXfrm>
    </dsp:sp>
    <dsp:sp modelId="{D23B007B-2596-4150-9F70-17F16C73831C}">
      <dsp:nvSpPr>
        <dsp:cNvPr id="0" name=""/>
        <dsp:cNvSpPr/>
      </dsp:nvSpPr>
      <dsp:spPr>
        <a:xfrm>
          <a:off x="2653093" y="2046885"/>
          <a:ext cx="3312240" cy="132489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pl-PL" sz="2900" kern="1200" dirty="0"/>
            <a:t>kompetencje</a:t>
          </a:r>
        </a:p>
      </dsp:txBody>
      <dsp:txXfrm>
        <a:off x="3315541" y="2046885"/>
        <a:ext cx="1987344" cy="1324896"/>
      </dsp:txXfrm>
    </dsp:sp>
    <dsp:sp modelId="{E1443A7F-B23C-4C59-A489-3D7AA6F06444}">
      <dsp:nvSpPr>
        <dsp:cNvPr id="0" name=""/>
        <dsp:cNvSpPr/>
      </dsp:nvSpPr>
      <dsp:spPr>
        <a:xfrm>
          <a:off x="5302885" y="2046885"/>
          <a:ext cx="3312240" cy="132489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pl-PL" sz="2900" kern="1200" dirty="0"/>
            <a:t>działania</a:t>
          </a:r>
        </a:p>
      </dsp:txBody>
      <dsp:txXfrm>
        <a:off x="5965333" y="2046885"/>
        <a:ext cx="1987344" cy="1324896"/>
      </dsp:txXfrm>
    </dsp:sp>
    <dsp:sp modelId="{148C06FE-2C37-4725-AC7A-62C1E44B17ED}">
      <dsp:nvSpPr>
        <dsp:cNvPr id="0" name=""/>
        <dsp:cNvSpPr/>
      </dsp:nvSpPr>
      <dsp:spPr>
        <a:xfrm>
          <a:off x="7952678" y="2046885"/>
          <a:ext cx="3312240" cy="132489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pl-PL" sz="2900" kern="1200" dirty="0"/>
            <a:t>wiedza uczniów</a:t>
          </a:r>
        </a:p>
      </dsp:txBody>
      <dsp:txXfrm>
        <a:off x="8615126" y="2046885"/>
        <a:ext cx="1987344" cy="1324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B009F-4EDA-4762-8323-B32EFF7DC89D}">
      <dsp:nvSpPr>
        <dsp:cNvPr id="0" name=""/>
        <dsp:cNvSpPr/>
      </dsp:nvSpPr>
      <dsp:spPr>
        <a:xfrm>
          <a:off x="0" y="844"/>
          <a:ext cx="9261987" cy="836312"/>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dirty="0"/>
            <a:t>- matematyka w szkole jest często trudna i nudna </a:t>
          </a:r>
          <a:endParaRPr lang="en-US" sz="2300" kern="1200" dirty="0"/>
        </a:p>
      </dsp:txBody>
      <dsp:txXfrm>
        <a:off x="40825" y="41669"/>
        <a:ext cx="9180337" cy="754662"/>
      </dsp:txXfrm>
    </dsp:sp>
    <dsp:sp modelId="{B95357E5-87CA-42D4-9DE7-C73422B2ACE5}">
      <dsp:nvSpPr>
        <dsp:cNvPr id="0" name=""/>
        <dsp:cNvSpPr/>
      </dsp:nvSpPr>
      <dsp:spPr>
        <a:xfrm>
          <a:off x="0" y="903397"/>
          <a:ext cx="9261987" cy="836312"/>
        </a:xfrm>
        <a:prstGeom prst="roundRect">
          <a:avLst/>
        </a:prstGeom>
        <a:gradFill rotWithShape="0">
          <a:gsLst>
            <a:gs pos="0">
              <a:schemeClr val="accent2">
                <a:hueOff val="-729032"/>
                <a:satOff val="-1403"/>
                <a:lumOff val="98"/>
                <a:alphaOff val="0"/>
                <a:tint val="94000"/>
                <a:satMod val="100000"/>
                <a:lumMod val="108000"/>
              </a:schemeClr>
            </a:gs>
            <a:gs pos="50000">
              <a:schemeClr val="accent2">
                <a:hueOff val="-729032"/>
                <a:satOff val="-1403"/>
                <a:lumOff val="98"/>
                <a:alphaOff val="0"/>
                <a:tint val="98000"/>
                <a:shade val="100000"/>
                <a:satMod val="100000"/>
                <a:lumMod val="100000"/>
              </a:schemeClr>
            </a:gs>
            <a:gs pos="100000">
              <a:schemeClr val="accent2">
                <a:hueOff val="-729032"/>
                <a:satOff val="-1403"/>
                <a:lumOff val="9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a:t>- podstawową kompetencją nauczyciela jest cierpliwość wobec uczniów i umiejętność tłumaczenia,</a:t>
          </a:r>
          <a:endParaRPr lang="en-US" sz="2300" kern="1200"/>
        </a:p>
      </dsp:txBody>
      <dsp:txXfrm>
        <a:off x="40825" y="944222"/>
        <a:ext cx="9180337" cy="754662"/>
      </dsp:txXfrm>
    </dsp:sp>
    <dsp:sp modelId="{1FF1B97B-F192-4941-9957-3297665F02C3}">
      <dsp:nvSpPr>
        <dsp:cNvPr id="0" name=""/>
        <dsp:cNvSpPr/>
      </dsp:nvSpPr>
      <dsp:spPr>
        <a:xfrm>
          <a:off x="0" y="1805949"/>
          <a:ext cx="9261987" cy="836312"/>
        </a:xfrm>
        <a:prstGeom prst="roundRect">
          <a:avLst/>
        </a:prstGeom>
        <a:gradFill rotWithShape="0">
          <a:gsLst>
            <a:gs pos="0">
              <a:schemeClr val="accent2">
                <a:hueOff val="-1458064"/>
                <a:satOff val="-2807"/>
                <a:lumOff val="196"/>
                <a:alphaOff val="0"/>
                <a:tint val="94000"/>
                <a:satMod val="100000"/>
                <a:lumMod val="108000"/>
              </a:schemeClr>
            </a:gs>
            <a:gs pos="50000">
              <a:schemeClr val="accent2">
                <a:hueOff val="-1458064"/>
                <a:satOff val="-2807"/>
                <a:lumOff val="196"/>
                <a:alphaOff val="0"/>
                <a:tint val="98000"/>
                <a:shade val="100000"/>
                <a:satMod val="100000"/>
                <a:lumMod val="100000"/>
              </a:schemeClr>
            </a:gs>
            <a:gs pos="100000">
              <a:schemeClr val="accent2">
                <a:hueOff val="-1458064"/>
                <a:satOff val="-2807"/>
                <a:lumOff val="196"/>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dirty="0"/>
            <a:t>- uczniów w klasach początkowych nie można zniechęcać trudnymi zadaniami matematycznymi,</a:t>
          </a:r>
          <a:endParaRPr lang="en-US" sz="2300" kern="1200" dirty="0"/>
        </a:p>
      </dsp:txBody>
      <dsp:txXfrm>
        <a:off x="40825" y="1846774"/>
        <a:ext cx="9180337" cy="754662"/>
      </dsp:txXfrm>
    </dsp:sp>
    <dsp:sp modelId="{F762CDC7-F610-410E-83B7-D0B9C2795C89}">
      <dsp:nvSpPr>
        <dsp:cNvPr id="0" name=""/>
        <dsp:cNvSpPr/>
      </dsp:nvSpPr>
      <dsp:spPr>
        <a:xfrm>
          <a:off x="0" y="2708501"/>
          <a:ext cx="9261987" cy="836312"/>
        </a:xfrm>
        <a:prstGeom prst="roundRect">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dirty="0"/>
            <a:t>- uczeń nie może dobrze wiedzieć, jak rozwiązywać nowy problem, jeśli nie pokazano i wytłumaczono tego na lekcji,</a:t>
          </a:r>
          <a:endParaRPr lang="en-US" sz="2300" kern="1200" dirty="0"/>
        </a:p>
      </dsp:txBody>
      <dsp:txXfrm>
        <a:off x="40825" y="2749326"/>
        <a:ext cx="9180337" cy="754662"/>
      </dsp:txXfrm>
    </dsp:sp>
    <dsp:sp modelId="{D225F726-FE24-49B3-914F-236F27ED0673}">
      <dsp:nvSpPr>
        <dsp:cNvPr id="0" name=""/>
        <dsp:cNvSpPr/>
      </dsp:nvSpPr>
      <dsp:spPr>
        <a:xfrm>
          <a:off x="0" y="3611054"/>
          <a:ext cx="9261987" cy="836312"/>
        </a:xfrm>
        <a:prstGeom prst="roundRect">
          <a:avLst/>
        </a:prstGeom>
        <a:gradFill rotWithShape="0">
          <a:gsLst>
            <a:gs pos="0">
              <a:schemeClr val="accent2">
                <a:hueOff val="-2916128"/>
                <a:satOff val="-5613"/>
                <a:lumOff val="392"/>
                <a:alphaOff val="0"/>
                <a:tint val="94000"/>
                <a:satMod val="100000"/>
                <a:lumMod val="108000"/>
              </a:schemeClr>
            </a:gs>
            <a:gs pos="50000">
              <a:schemeClr val="accent2">
                <a:hueOff val="-2916128"/>
                <a:satOff val="-5613"/>
                <a:lumOff val="392"/>
                <a:alphaOff val="0"/>
                <a:tint val="98000"/>
                <a:shade val="100000"/>
                <a:satMod val="100000"/>
                <a:lumMod val="100000"/>
              </a:schemeClr>
            </a:gs>
            <a:gs pos="100000">
              <a:schemeClr val="accent2">
                <a:hueOff val="-2916128"/>
                <a:satOff val="-5613"/>
                <a:lumOff val="392"/>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a:t>- trzeba pomagać uczniom z trudnościami, bo ci zdolniejsi poradzą sobie sami,</a:t>
          </a:r>
          <a:endParaRPr lang="en-US" sz="2300" kern="1200"/>
        </a:p>
      </dsp:txBody>
      <dsp:txXfrm>
        <a:off x="40825" y="3651879"/>
        <a:ext cx="9180337" cy="754662"/>
      </dsp:txXfrm>
    </dsp:sp>
    <dsp:sp modelId="{F07F537A-A36C-4502-B63F-A154139FA6E7}">
      <dsp:nvSpPr>
        <dsp:cNvPr id="0" name=""/>
        <dsp:cNvSpPr/>
      </dsp:nvSpPr>
      <dsp:spPr>
        <a:xfrm>
          <a:off x="0" y="4513606"/>
          <a:ext cx="9261987" cy="836312"/>
        </a:xfrm>
        <a:prstGeom prst="roundRect">
          <a:avLst/>
        </a:prstGeom>
        <a:gradFill rotWithShape="0">
          <a:gsLst>
            <a:gs pos="0">
              <a:schemeClr val="accent2">
                <a:hueOff val="-3645160"/>
                <a:satOff val="-7017"/>
                <a:lumOff val="490"/>
                <a:alphaOff val="0"/>
                <a:tint val="94000"/>
                <a:satMod val="100000"/>
                <a:lumMod val="108000"/>
              </a:schemeClr>
            </a:gs>
            <a:gs pos="50000">
              <a:schemeClr val="accent2">
                <a:hueOff val="-3645160"/>
                <a:satOff val="-7017"/>
                <a:lumOff val="490"/>
                <a:alphaOff val="0"/>
                <a:tint val="98000"/>
                <a:shade val="100000"/>
                <a:satMod val="100000"/>
                <a:lumMod val="100000"/>
              </a:schemeClr>
            </a:gs>
            <a:gs pos="100000">
              <a:schemeClr val="accent2">
                <a:hueOff val="-3645160"/>
                <a:satOff val="-7017"/>
                <a:lumOff val="49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a:t>- nie można pozwolić na ciągłe rozmowy na lekcji matematyki, bo uczniowie nie będą uważać i skupiać się na pracy,</a:t>
          </a:r>
          <a:endParaRPr lang="en-US" sz="2300" kern="1200"/>
        </a:p>
      </dsp:txBody>
      <dsp:txXfrm>
        <a:off x="40825" y="4554431"/>
        <a:ext cx="9180337" cy="754662"/>
      </dsp:txXfrm>
    </dsp:sp>
    <dsp:sp modelId="{D753F040-15E2-4B40-BBC6-B075FEC5BCAF}">
      <dsp:nvSpPr>
        <dsp:cNvPr id="0" name=""/>
        <dsp:cNvSpPr/>
      </dsp:nvSpPr>
      <dsp:spPr>
        <a:xfrm>
          <a:off x="0" y="5416158"/>
          <a:ext cx="9261987" cy="836312"/>
        </a:xfrm>
        <a:prstGeom prst="roundRect">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a:t>- lepiej, żeby uczeń słaby rozwiązywał poprawnie tylko typowe zadania, niż brał się za trudniejsze i ponosił porażkę.</a:t>
          </a:r>
          <a:endParaRPr lang="en-US" sz="2300" kern="1200"/>
        </a:p>
      </dsp:txBody>
      <dsp:txXfrm>
        <a:off x="40825" y="5456983"/>
        <a:ext cx="9180337" cy="754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71490-D14D-4139-8609-C1D6651FD16F}">
      <dsp:nvSpPr>
        <dsp:cNvPr id="0" name=""/>
        <dsp:cNvSpPr/>
      </dsp:nvSpPr>
      <dsp:spPr>
        <a:xfrm rot="16200000">
          <a:off x="68425" y="25912"/>
          <a:ext cx="5366842" cy="5366842"/>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pl-PL" sz="3300" kern="1200" dirty="0"/>
            <a:t>Budowanie znaczeń matematycznych w sytuacjach finansowych </a:t>
          </a:r>
        </a:p>
      </dsp:txBody>
      <dsp:txXfrm rot="5400000">
        <a:off x="68425" y="1367622"/>
        <a:ext cx="4427645" cy="2683421"/>
      </dsp:txXfrm>
    </dsp:sp>
    <dsp:sp modelId="{09FC6E41-C79F-4383-AB84-E4B6B20E834B}">
      <dsp:nvSpPr>
        <dsp:cNvPr id="0" name=""/>
        <dsp:cNvSpPr/>
      </dsp:nvSpPr>
      <dsp:spPr>
        <a:xfrm rot="5400000">
          <a:off x="5836121" y="25912"/>
          <a:ext cx="5097749" cy="5366842"/>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pl-PL" sz="3300" kern="1200" dirty="0"/>
            <a:t>Rozumienie sytuacji finansowych dzięki badaniom i doświadczeniom matematycznym </a:t>
          </a:r>
        </a:p>
      </dsp:txBody>
      <dsp:txXfrm rot="-5400000">
        <a:off x="6593681" y="1434895"/>
        <a:ext cx="4474736" cy="254887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D2C5-5B33-4943-91A2-1760420743C0}" type="datetimeFigureOut">
              <a:rPr lang="pl-PL" smtClean="0"/>
              <a:t>20.05.2019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A433E-B320-499B-B713-501B64063D5E}" type="slidenum">
              <a:rPr lang="pl-PL" smtClean="0"/>
              <a:t>‹#›</a:t>
            </a:fld>
            <a:endParaRPr lang="pl-PL"/>
          </a:p>
        </p:txBody>
      </p:sp>
    </p:spTree>
    <p:extLst>
      <p:ext uri="{BB962C8B-B14F-4D97-AF65-F5344CB8AC3E}">
        <p14:creationId xmlns:p14="http://schemas.microsoft.com/office/powerpoint/2010/main" val="253688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FDA433E-B320-499B-B713-501B64063D5E}" type="slidenum">
              <a:rPr lang="pl-PL" smtClean="0"/>
              <a:t>18</a:t>
            </a:fld>
            <a:endParaRPr lang="pl-PL"/>
          </a:p>
        </p:txBody>
      </p:sp>
    </p:spTree>
    <p:extLst>
      <p:ext uri="{BB962C8B-B14F-4D97-AF65-F5344CB8AC3E}">
        <p14:creationId xmlns:p14="http://schemas.microsoft.com/office/powerpoint/2010/main" val="39777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id="{806030C5-613D-427F-92D2-EDD74D6FD4E8}"/>
              </a:ext>
            </a:extLst>
          </p:cNvPr>
          <p:cNvSpPr>
            <a:spLocks noGrp="1"/>
          </p:cNvSpPr>
          <p:nvPr>
            <p:ph type="dt" sz="half" idx="10"/>
          </p:nvPr>
        </p:nvSpPr>
        <p:spPr/>
        <p:txBody>
          <a:bodyPr/>
          <a:lstStyle>
            <a:lvl1pPr>
              <a:defRPr/>
            </a:lvl1pPr>
          </a:lstStyle>
          <a:p>
            <a:pPr>
              <a:defRPr/>
            </a:pPr>
            <a:fld id="{210F071A-83BF-4777-AFC6-D923919742DF}"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9F2DB45D-7A1D-43FE-A17D-555299447665}"/>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C33CD30-0803-4BDC-8BF4-979306E424B0}"/>
              </a:ext>
            </a:extLst>
          </p:cNvPr>
          <p:cNvSpPr>
            <a:spLocks noGrp="1"/>
          </p:cNvSpPr>
          <p:nvPr>
            <p:ph type="sldNum" sz="quarter" idx="12"/>
          </p:nvPr>
        </p:nvSpPr>
        <p:spPr/>
        <p:txBody>
          <a:bodyPr/>
          <a:lstStyle>
            <a:lvl1pPr>
              <a:defRPr/>
            </a:lvl1pPr>
          </a:lstStyle>
          <a:p>
            <a:fld id="{0577991A-01C0-4AB3-95FC-D8326CC75BAD}" type="slidenum">
              <a:rPr lang="pl-PL" altLang="pl-PL"/>
              <a:pPr/>
              <a:t>‹#›</a:t>
            </a:fld>
            <a:endParaRPr lang="pl-PL" altLang="pl-PL"/>
          </a:p>
        </p:txBody>
      </p:sp>
    </p:spTree>
    <p:extLst>
      <p:ext uri="{BB962C8B-B14F-4D97-AF65-F5344CB8AC3E}">
        <p14:creationId xmlns:p14="http://schemas.microsoft.com/office/powerpoint/2010/main" val="23677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75AF41-87EB-4DC9-94D7-8F21AE4F6AC0}"/>
              </a:ext>
            </a:extLst>
          </p:cNvPr>
          <p:cNvSpPr>
            <a:spLocks noGrp="1"/>
          </p:cNvSpPr>
          <p:nvPr>
            <p:ph type="dt" sz="half" idx="10"/>
          </p:nvPr>
        </p:nvSpPr>
        <p:spPr/>
        <p:txBody>
          <a:bodyPr/>
          <a:lstStyle>
            <a:lvl1pPr>
              <a:defRPr/>
            </a:lvl1pPr>
          </a:lstStyle>
          <a:p>
            <a:pPr>
              <a:defRPr/>
            </a:pPr>
            <a:fld id="{38649213-0F15-41F1-9523-BD842C0B43C7}"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38097827-D95E-4A41-A978-4C2E45452CA3}"/>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94196A7-A570-49D8-9F66-94F3EB1E64D8}"/>
              </a:ext>
            </a:extLst>
          </p:cNvPr>
          <p:cNvSpPr>
            <a:spLocks noGrp="1"/>
          </p:cNvSpPr>
          <p:nvPr>
            <p:ph type="sldNum" sz="quarter" idx="12"/>
          </p:nvPr>
        </p:nvSpPr>
        <p:spPr/>
        <p:txBody>
          <a:bodyPr/>
          <a:lstStyle>
            <a:lvl1pPr>
              <a:defRPr/>
            </a:lvl1pPr>
          </a:lstStyle>
          <a:p>
            <a:fld id="{66AB26C4-AE3E-4DA5-929E-B7FF210A1116}" type="slidenum">
              <a:rPr lang="pl-PL" altLang="pl-PL"/>
              <a:pPr/>
              <a:t>‹#›</a:t>
            </a:fld>
            <a:endParaRPr lang="pl-PL" altLang="pl-PL"/>
          </a:p>
        </p:txBody>
      </p:sp>
    </p:spTree>
    <p:extLst>
      <p:ext uri="{BB962C8B-B14F-4D97-AF65-F5344CB8AC3E}">
        <p14:creationId xmlns:p14="http://schemas.microsoft.com/office/powerpoint/2010/main" val="363665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1668C40-7779-43E9-BBC7-3AFF8F9BD8A0}"/>
              </a:ext>
            </a:extLst>
          </p:cNvPr>
          <p:cNvSpPr>
            <a:spLocks noGrp="1"/>
          </p:cNvSpPr>
          <p:nvPr>
            <p:ph type="dt" sz="half" idx="10"/>
          </p:nvPr>
        </p:nvSpPr>
        <p:spPr/>
        <p:txBody>
          <a:bodyPr/>
          <a:lstStyle>
            <a:lvl1pPr>
              <a:defRPr/>
            </a:lvl1pPr>
          </a:lstStyle>
          <a:p>
            <a:pPr>
              <a:defRPr/>
            </a:pPr>
            <a:fld id="{54C2920A-B5E7-48D4-859D-23BB920AD8C8}"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59429327-8927-4453-93E8-F2F78D52CE98}"/>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3F0FB904-041E-4417-98A0-5175B8E5AC13}"/>
              </a:ext>
            </a:extLst>
          </p:cNvPr>
          <p:cNvSpPr>
            <a:spLocks noGrp="1"/>
          </p:cNvSpPr>
          <p:nvPr>
            <p:ph type="sldNum" sz="quarter" idx="12"/>
          </p:nvPr>
        </p:nvSpPr>
        <p:spPr/>
        <p:txBody>
          <a:bodyPr/>
          <a:lstStyle>
            <a:lvl1pPr>
              <a:defRPr/>
            </a:lvl1pPr>
          </a:lstStyle>
          <a:p>
            <a:fld id="{7B301327-5B03-4B2E-B1D2-16F9FDCA251B}" type="slidenum">
              <a:rPr lang="pl-PL" altLang="pl-PL"/>
              <a:pPr/>
              <a:t>‹#›</a:t>
            </a:fld>
            <a:endParaRPr lang="pl-PL" altLang="pl-PL"/>
          </a:p>
        </p:txBody>
      </p:sp>
    </p:spTree>
    <p:extLst>
      <p:ext uri="{BB962C8B-B14F-4D97-AF65-F5344CB8AC3E}">
        <p14:creationId xmlns:p14="http://schemas.microsoft.com/office/powerpoint/2010/main" val="90242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pl-PL"/>
              <a:t>Kliknij, aby edytować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pPr lvl="0"/>
            <a:fld id="{E9D9C556-3570-43D7-BAC6-020F02A0D2D3}" type="datetime1">
              <a:rPr lang="pl-PL" smtClean="0"/>
              <a:pPr lvl="0"/>
              <a:t>20.05.2019</a:t>
            </a:fld>
            <a:endParaRPr lang="pl-PL"/>
          </a:p>
        </p:txBody>
      </p:sp>
      <p:sp>
        <p:nvSpPr>
          <p:cNvPr id="5" name="Footer Placeholder 4"/>
          <p:cNvSpPr>
            <a:spLocks noGrp="1"/>
          </p:cNvSpPr>
          <p:nvPr>
            <p:ph type="ftr" sz="quarter" idx="11"/>
          </p:nvPr>
        </p:nvSpPr>
        <p:spPr/>
        <p:txBody>
          <a:bodyPr/>
          <a:lstStyle/>
          <a:p>
            <a:pPr lvl="0"/>
            <a:endParaRPr lang="pl-PL"/>
          </a:p>
        </p:txBody>
      </p:sp>
      <p:sp>
        <p:nvSpPr>
          <p:cNvPr id="6" name="Slide Number Placeholder 5"/>
          <p:cNvSpPr>
            <a:spLocks noGrp="1"/>
          </p:cNvSpPr>
          <p:nvPr>
            <p:ph type="sldNum" sz="quarter" idx="12"/>
          </p:nvPr>
        </p:nvSpPr>
        <p:spPr/>
        <p:txBody>
          <a:bodyPr/>
          <a:lstStyle/>
          <a:p>
            <a:pPr lvl="0"/>
            <a:fld id="{369AE4E7-7323-461E-99BE-A840CF5CF045}" type="slidenum">
              <a:rPr lang="pl-PL" smtClean="0"/>
              <a:t>‹#›</a:t>
            </a:fld>
            <a:endParaRPr lang="pl-PL"/>
          </a:p>
        </p:txBody>
      </p:sp>
    </p:spTree>
    <p:extLst>
      <p:ext uri="{BB962C8B-B14F-4D97-AF65-F5344CB8AC3E}">
        <p14:creationId xmlns:p14="http://schemas.microsoft.com/office/powerpoint/2010/main" val="18171157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EB436B-AB8B-4376-9476-1B6756603BCA}" type="datetimeFigureOut">
              <a:rPr lang="pl-PL" smtClean="0"/>
              <a:t>20.05.2019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44075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pl-PL"/>
              <a:t>Kliknij, aby edytować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pPr lvl="0"/>
            <a:fld id="{BAB163F0-998C-4CF6-8AC7-170D971E59FB}" type="datetime1">
              <a:rPr lang="pl-PL" smtClean="0"/>
              <a:pPr lvl="0"/>
              <a:t>20.05.2019</a:t>
            </a:fld>
            <a:endParaRPr lang="pl-PL"/>
          </a:p>
        </p:txBody>
      </p:sp>
      <p:sp>
        <p:nvSpPr>
          <p:cNvPr id="5" name="Footer Placeholder 4"/>
          <p:cNvSpPr>
            <a:spLocks noGrp="1"/>
          </p:cNvSpPr>
          <p:nvPr>
            <p:ph type="ftr" sz="quarter" idx="11"/>
          </p:nvPr>
        </p:nvSpPr>
        <p:spPr/>
        <p:txBody>
          <a:bodyPr/>
          <a:lstStyle/>
          <a:p>
            <a:pPr lvl="0"/>
            <a:endParaRPr lang="pl-PL"/>
          </a:p>
        </p:txBody>
      </p:sp>
      <p:sp>
        <p:nvSpPr>
          <p:cNvPr id="6" name="Slide Number Placeholder 5"/>
          <p:cNvSpPr>
            <a:spLocks noGrp="1"/>
          </p:cNvSpPr>
          <p:nvPr>
            <p:ph type="sldNum" sz="quarter" idx="12"/>
          </p:nvPr>
        </p:nvSpPr>
        <p:spPr/>
        <p:txBody>
          <a:bodyPr/>
          <a:lstStyle/>
          <a:p>
            <a:pPr lvl="0"/>
            <a:fld id="{A723D758-4963-4943-BEC4-5AE8F7441A09}" type="slidenum">
              <a:rPr lang="pl-PL" smtClean="0"/>
              <a:t>‹#›</a:t>
            </a:fld>
            <a:endParaRPr lang="pl-PL"/>
          </a:p>
        </p:txBody>
      </p:sp>
    </p:spTree>
    <p:extLst>
      <p:ext uri="{BB962C8B-B14F-4D97-AF65-F5344CB8AC3E}">
        <p14:creationId xmlns:p14="http://schemas.microsoft.com/office/powerpoint/2010/main" val="2859360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39452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pl-PL"/>
              <a:t>Kliknij, aby edytować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Content Placeholder 3"/>
          <p:cNvSpPr>
            <a:spLocks noGrp="1"/>
          </p:cNvSpPr>
          <p:nvPr>
            <p:ph sz="quarter" idx="13"/>
          </p:nvPr>
        </p:nvSpPr>
        <p:spPr>
          <a:xfrm>
            <a:off x="913774" y="3051012"/>
            <a:ext cx="5106027"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3" name="Content Placeholder 5"/>
          <p:cNvSpPr>
            <a:spLocks noGrp="1"/>
          </p:cNvSpPr>
          <p:nvPr>
            <p:ph sz="quarter" idx="14"/>
          </p:nvPr>
        </p:nvSpPr>
        <p:spPr>
          <a:xfrm>
            <a:off x="6172200" y="3051012"/>
            <a:ext cx="5105401" cy="27401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9EB436B-AB8B-4376-9476-1B6756603BCA}" type="datetimeFigureOut">
              <a:rPr lang="pl-PL" smtClean="0"/>
              <a:t>20.05.2019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39806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pPr lvl="0"/>
            <a:fld id="{EE7C3752-8268-4DD9-96E6-0E5E656DE9DC}" type="datetime1">
              <a:rPr lang="pl-PL" smtClean="0"/>
              <a:pPr lvl="0"/>
              <a:t>20.05.2019</a:t>
            </a:fld>
            <a:endParaRPr lang="pl-PL"/>
          </a:p>
        </p:txBody>
      </p:sp>
      <p:sp>
        <p:nvSpPr>
          <p:cNvPr id="4" name="Footer Placeholder 3"/>
          <p:cNvSpPr>
            <a:spLocks noGrp="1"/>
          </p:cNvSpPr>
          <p:nvPr>
            <p:ph type="ftr" sz="quarter" idx="11"/>
          </p:nvPr>
        </p:nvSpPr>
        <p:spPr/>
        <p:txBody>
          <a:bodyPr/>
          <a:lstStyle/>
          <a:p>
            <a:pPr lvl="0"/>
            <a:endParaRPr lang="pl-PL"/>
          </a:p>
        </p:txBody>
      </p:sp>
      <p:sp>
        <p:nvSpPr>
          <p:cNvPr id="5" name="Slide Number Placeholder 4"/>
          <p:cNvSpPr>
            <a:spLocks noGrp="1"/>
          </p:cNvSpPr>
          <p:nvPr>
            <p:ph type="sldNum" sz="quarter" idx="12"/>
          </p:nvPr>
        </p:nvSpPr>
        <p:spPr/>
        <p:txBody>
          <a:bodyPr/>
          <a:lstStyle/>
          <a:p>
            <a:pPr lvl="0"/>
            <a:fld id="{9D88C030-B8D3-4548-8804-006D1C2F6955}" type="slidenum">
              <a:rPr lang="pl-PL" smtClean="0"/>
              <a:t>‹#›</a:t>
            </a:fld>
            <a:endParaRPr lang="pl-PL"/>
          </a:p>
        </p:txBody>
      </p:sp>
    </p:spTree>
    <p:extLst>
      <p:ext uri="{BB962C8B-B14F-4D97-AF65-F5344CB8AC3E}">
        <p14:creationId xmlns:p14="http://schemas.microsoft.com/office/powerpoint/2010/main" val="477784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lvl="0"/>
            <a:fld id="{2014A2D8-5EB0-4B40-8A9A-3852A5FDAB5E}" type="datetime1">
              <a:rPr lang="pl-PL" smtClean="0"/>
              <a:pPr lvl="0"/>
              <a:t>20.05.2019</a:t>
            </a:fld>
            <a:endParaRPr lang="pl-PL"/>
          </a:p>
        </p:txBody>
      </p:sp>
      <p:sp>
        <p:nvSpPr>
          <p:cNvPr id="3" name="Footer Placeholder 2"/>
          <p:cNvSpPr>
            <a:spLocks noGrp="1"/>
          </p:cNvSpPr>
          <p:nvPr>
            <p:ph type="ftr" sz="quarter" idx="11"/>
          </p:nvPr>
        </p:nvSpPr>
        <p:spPr/>
        <p:txBody>
          <a:bodyPr/>
          <a:lstStyle/>
          <a:p>
            <a:pPr lvl="0"/>
            <a:endParaRPr lang="pl-PL"/>
          </a:p>
        </p:txBody>
      </p:sp>
      <p:sp>
        <p:nvSpPr>
          <p:cNvPr id="4" name="Slide Number Placeholder 3"/>
          <p:cNvSpPr>
            <a:spLocks noGrp="1"/>
          </p:cNvSpPr>
          <p:nvPr>
            <p:ph type="sldNum" sz="quarter" idx="12"/>
          </p:nvPr>
        </p:nvSpPr>
        <p:spPr/>
        <p:txBody>
          <a:bodyPr/>
          <a:lstStyle/>
          <a:p>
            <a:pPr lvl="0"/>
            <a:fld id="{DBC579AA-6EEA-4EFC-84E2-C27EBC2FE331}" type="slidenum">
              <a:rPr lang="pl-PL" smtClean="0"/>
              <a:t>‹#›</a:t>
            </a:fld>
            <a:endParaRPr lang="pl-PL"/>
          </a:p>
        </p:txBody>
      </p:sp>
    </p:spTree>
    <p:extLst>
      <p:ext uri="{BB962C8B-B14F-4D97-AF65-F5344CB8AC3E}">
        <p14:creationId xmlns:p14="http://schemas.microsoft.com/office/powerpoint/2010/main" val="156377558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pl-PL"/>
              <a:t>Kliknij, aby edytować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23138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07DF9F3-DF8C-4E9C-A44D-141518922ACF}"/>
              </a:ext>
            </a:extLst>
          </p:cNvPr>
          <p:cNvSpPr>
            <a:spLocks noGrp="1"/>
          </p:cNvSpPr>
          <p:nvPr>
            <p:ph type="dt" sz="half" idx="10"/>
          </p:nvPr>
        </p:nvSpPr>
        <p:spPr/>
        <p:txBody>
          <a:bodyPr/>
          <a:lstStyle>
            <a:lvl1pPr>
              <a:defRPr/>
            </a:lvl1pPr>
          </a:lstStyle>
          <a:p>
            <a:pPr>
              <a:defRPr/>
            </a:pPr>
            <a:fld id="{8E4C5A6E-1CE2-4B1B-A8D5-BE1FA72D104F}"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74C394AB-63A6-4EEA-8C03-4A773E75CEC4}"/>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0DB8741-D167-4102-9BCD-435C26D45379}"/>
              </a:ext>
            </a:extLst>
          </p:cNvPr>
          <p:cNvSpPr>
            <a:spLocks noGrp="1"/>
          </p:cNvSpPr>
          <p:nvPr>
            <p:ph type="sldNum" sz="quarter" idx="12"/>
          </p:nvPr>
        </p:nvSpPr>
        <p:spPr/>
        <p:txBody>
          <a:bodyPr/>
          <a:lstStyle>
            <a:lvl1pPr>
              <a:defRPr/>
            </a:lvl1pPr>
          </a:lstStyle>
          <a:p>
            <a:fld id="{B0B5E7C0-BE75-4926-9157-FB49D211AE55}" type="slidenum">
              <a:rPr lang="pl-PL" altLang="pl-PL"/>
              <a:pPr/>
              <a:t>‹#›</a:t>
            </a:fld>
            <a:endParaRPr lang="pl-PL" altLang="pl-PL"/>
          </a:p>
        </p:txBody>
      </p:sp>
    </p:spTree>
    <p:extLst>
      <p:ext uri="{BB962C8B-B14F-4D97-AF65-F5344CB8AC3E}">
        <p14:creationId xmlns:p14="http://schemas.microsoft.com/office/powerpoint/2010/main" val="2370979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pPr lvl="0"/>
            <a:fld id="{38A0EE5A-F4A2-4859-A973-FC4CE6F34CD6}" type="datetime1">
              <a:rPr lang="pl-PL" smtClean="0"/>
              <a:pPr lvl="0"/>
              <a:t>20.05.2019</a:t>
            </a:fld>
            <a:endParaRPr lang="pl-PL"/>
          </a:p>
        </p:txBody>
      </p:sp>
      <p:sp>
        <p:nvSpPr>
          <p:cNvPr id="6" name="Footer Placeholder 5"/>
          <p:cNvSpPr>
            <a:spLocks noGrp="1"/>
          </p:cNvSpPr>
          <p:nvPr>
            <p:ph type="ftr" sz="quarter" idx="11"/>
          </p:nvPr>
        </p:nvSpPr>
        <p:spPr/>
        <p:txBody>
          <a:bodyPr/>
          <a:lstStyle/>
          <a:p>
            <a:pPr lvl="0"/>
            <a:endParaRPr lang="pl-PL"/>
          </a:p>
        </p:txBody>
      </p:sp>
      <p:sp>
        <p:nvSpPr>
          <p:cNvPr id="7" name="Slide Number Placeholder 6"/>
          <p:cNvSpPr>
            <a:spLocks noGrp="1"/>
          </p:cNvSpPr>
          <p:nvPr>
            <p:ph type="sldNum" sz="quarter" idx="12"/>
          </p:nvPr>
        </p:nvSpPr>
        <p:spPr/>
        <p:txBody>
          <a:bodyPr/>
          <a:lstStyle/>
          <a:p>
            <a:pPr lvl="0"/>
            <a:fld id="{36399C0D-6F8F-4EED-A6C5-82CD8BA04B0D}" type="slidenum">
              <a:rPr lang="pl-PL" smtClean="0"/>
              <a:t>‹#›</a:t>
            </a:fld>
            <a:endParaRPr lang="pl-PL"/>
          </a:p>
        </p:txBody>
      </p:sp>
    </p:spTree>
    <p:extLst>
      <p:ext uri="{BB962C8B-B14F-4D97-AF65-F5344CB8AC3E}">
        <p14:creationId xmlns:p14="http://schemas.microsoft.com/office/powerpoint/2010/main" val="247425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5127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3321493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14558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EB436B-AB8B-4376-9476-1B6756603BCA}" type="datetimeFigureOut">
              <a:rPr lang="pl-PL" smtClean="0"/>
              <a:t>20.05.2019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568184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pl-PL"/>
              <a:t>Kliknij, aby edytować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D9EB436B-AB8B-4376-9476-1B6756603BCA}" type="datetimeFigureOut">
              <a:rPr lang="pl-PL" smtClean="0"/>
              <a:t>20.05.2019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4137552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pl-PL"/>
              <a:t>Kliknij, aby edytować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D9EB436B-AB8B-4376-9476-1B6756603BCA}" type="datetimeFigureOut">
              <a:rPr lang="pl-PL" smtClean="0"/>
              <a:t>20.05.2019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923208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EB436B-AB8B-4376-9476-1B6756603BCA}" type="datetimeFigureOut">
              <a:rPr lang="pl-PL" smtClean="0"/>
              <a:t>20.05.2019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729938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pl-PL"/>
              <a:t>Kliknij, aby edytować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EB436B-AB8B-4376-9476-1B6756603BCA}" type="datetimeFigureOut">
              <a:rPr lang="pl-PL" smtClean="0"/>
              <a:t>20.05.2019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84342C3B-31DE-435C-BEC0-0B0F7DBE1C2A}" type="slidenum">
              <a:rPr lang="pl-PL" smtClean="0"/>
              <a:t>‹#›</a:t>
            </a:fld>
            <a:endParaRPr lang="pl-PL"/>
          </a:p>
        </p:txBody>
      </p:sp>
    </p:spTree>
    <p:extLst>
      <p:ext uri="{BB962C8B-B14F-4D97-AF65-F5344CB8AC3E}">
        <p14:creationId xmlns:p14="http://schemas.microsoft.com/office/powerpoint/2010/main" val="167111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pPr lvl="0"/>
            <a:fld id="{51EE07E5-81C6-4000-88ED-1D0CACF6097B}" type="datetime1">
              <a:rPr lang="pl-PL" smtClean="0"/>
              <a:pPr lvl="0"/>
              <a:t>20.05.2019</a:t>
            </a:fld>
            <a:endParaRPr lang="pl-PL"/>
          </a:p>
        </p:txBody>
      </p:sp>
      <p:sp>
        <p:nvSpPr>
          <p:cNvPr id="5" name="Footer Placeholder 4"/>
          <p:cNvSpPr>
            <a:spLocks noGrp="1"/>
          </p:cNvSpPr>
          <p:nvPr>
            <p:ph type="ftr" sz="quarter" idx="11"/>
          </p:nvPr>
        </p:nvSpPr>
        <p:spPr/>
        <p:txBody>
          <a:bodyPr/>
          <a:lstStyle/>
          <a:p>
            <a:pPr lvl="0"/>
            <a:endParaRPr lang="pl-PL"/>
          </a:p>
        </p:txBody>
      </p:sp>
      <p:sp>
        <p:nvSpPr>
          <p:cNvPr id="6" name="Slide Number Placeholder 5"/>
          <p:cNvSpPr>
            <a:spLocks noGrp="1"/>
          </p:cNvSpPr>
          <p:nvPr>
            <p:ph type="sldNum" sz="quarter" idx="12"/>
          </p:nvPr>
        </p:nvSpPr>
        <p:spPr/>
        <p:txBody>
          <a:bodyPr/>
          <a:lstStyle/>
          <a:p>
            <a:pPr lvl="0"/>
            <a:fld id="{CB0B1C54-7FE4-49F7-81B3-BA617ED1804E}" type="slidenum">
              <a:rPr lang="pl-PL" smtClean="0"/>
              <a:t>‹#›</a:t>
            </a:fld>
            <a:endParaRPr lang="pl-PL"/>
          </a:p>
        </p:txBody>
      </p:sp>
    </p:spTree>
    <p:extLst>
      <p:ext uri="{BB962C8B-B14F-4D97-AF65-F5344CB8AC3E}">
        <p14:creationId xmlns:p14="http://schemas.microsoft.com/office/powerpoint/2010/main" val="274806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78D6F4B-4FDC-44A7-88B7-8EB433456FBA}"/>
              </a:ext>
            </a:extLst>
          </p:cNvPr>
          <p:cNvSpPr>
            <a:spLocks noGrp="1"/>
          </p:cNvSpPr>
          <p:nvPr>
            <p:ph type="dt" sz="half" idx="10"/>
          </p:nvPr>
        </p:nvSpPr>
        <p:spPr/>
        <p:txBody>
          <a:bodyPr/>
          <a:lstStyle>
            <a:lvl1pPr>
              <a:defRPr/>
            </a:lvl1pPr>
          </a:lstStyle>
          <a:p>
            <a:pPr>
              <a:defRPr/>
            </a:pPr>
            <a:fld id="{86FF737E-1747-4316-8BF2-B0BA97121046}"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1CCB073B-DBCC-4428-A5FD-7FDE84699563}"/>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4899C216-7269-4BC0-B7C2-6D70039F7791}"/>
              </a:ext>
            </a:extLst>
          </p:cNvPr>
          <p:cNvSpPr>
            <a:spLocks noGrp="1"/>
          </p:cNvSpPr>
          <p:nvPr>
            <p:ph type="sldNum" sz="quarter" idx="12"/>
          </p:nvPr>
        </p:nvSpPr>
        <p:spPr/>
        <p:txBody>
          <a:bodyPr/>
          <a:lstStyle>
            <a:lvl1pPr>
              <a:defRPr/>
            </a:lvl1pPr>
          </a:lstStyle>
          <a:p>
            <a:fld id="{D1CC7CBF-C847-4778-A107-FA89FFF0590E}" type="slidenum">
              <a:rPr lang="pl-PL" altLang="pl-PL"/>
              <a:pPr/>
              <a:t>‹#›</a:t>
            </a:fld>
            <a:endParaRPr lang="pl-PL" altLang="pl-PL"/>
          </a:p>
        </p:txBody>
      </p:sp>
    </p:spTree>
    <p:extLst>
      <p:ext uri="{BB962C8B-B14F-4D97-AF65-F5344CB8AC3E}">
        <p14:creationId xmlns:p14="http://schemas.microsoft.com/office/powerpoint/2010/main" val="1780257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l-PL"/>
              <a:t>Kliknij, aby edytować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5" name="Footer Placeholder 4"/>
          <p:cNvSpPr>
            <a:spLocks noGrp="1"/>
          </p:cNvSpPr>
          <p:nvPr>
            <p:ph type="ftr" sz="quarter" idx="11"/>
          </p:nvPr>
        </p:nvSpPr>
        <p:spPr>
          <a:xfrm>
            <a:off x="2416500" y="329307"/>
            <a:ext cx="4973915" cy="309201"/>
          </a:xfrm>
        </p:spPr>
        <p:txBody>
          <a:bodyPr/>
          <a:lstStyle/>
          <a:p>
            <a:endParaRPr lang="pl-PL" dirty="0"/>
          </a:p>
        </p:txBody>
      </p:sp>
      <p:sp>
        <p:nvSpPr>
          <p:cNvPr id="6" name="Slide Number Placeholder 5"/>
          <p:cNvSpPr>
            <a:spLocks noGrp="1"/>
          </p:cNvSpPr>
          <p:nvPr>
            <p:ph type="sldNum" sz="quarter" idx="12"/>
          </p:nvPr>
        </p:nvSpPr>
        <p:spPr>
          <a:xfrm>
            <a:off x="1437664" y="798973"/>
            <a:ext cx="811019" cy="503578"/>
          </a:xfrm>
        </p:spPr>
        <p:txBody>
          <a:bodyPr/>
          <a:lstStyle/>
          <a:p>
            <a:fld id="{8018862E-9AF0-43EA-B3AE-7AD0A9882520}" type="slidenum">
              <a:rPr lang="pl-PL" smtClean="0"/>
              <a:t>‹#›</a:t>
            </a:fld>
            <a:endParaRPr lang="pl-PL"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7562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8018862E-9AF0-43EA-B3AE-7AD0A9882520}" type="slidenum">
              <a:rPr lang="pl-PL" smtClean="0"/>
              <a:t>‹#›</a:t>
            </a:fld>
            <a:endParaRPr lang="pl-PL"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2691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l-PL"/>
              <a:t>Kliknij, aby edytować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8018862E-9AF0-43EA-B3AE-7AD0A9882520}" type="slidenum">
              <a:rPr lang="pl-PL" smtClean="0"/>
              <a:t>‹#›</a:t>
            </a:fld>
            <a:endParaRPr lang="pl-PL"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5221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l-PL"/>
              <a:t>Kliknij, aby edytować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8018862E-9AF0-43EA-B3AE-7AD0A9882520}" type="slidenum">
              <a:rPr lang="pl-PL" smtClean="0"/>
              <a:t>‹#›</a:t>
            </a:fld>
            <a:endParaRPr lang="pl-PL"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4664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l-PL"/>
              <a:t>Kliknij, aby edytować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447191" y="2824269"/>
            <a:ext cx="4645152" cy="264445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412362" y="2821491"/>
            <a:ext cx="4645152" cy="26373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8018862E-9AF0-43EA-B3AE-7AD0A9882520}" type="slidenum">
              <a:rPr lang="pl-PL" smtClean="0"/>
              <a:t>‹#›</a:t>
            </a:fld>
            <a:endParaRPr lang="pl-PL"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6832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8018862E-9AF0-43EA-B3AE-7AD0A9882520}" type="slidenum">
              <a:rPr lang="pl-PL" smtClean="0"/>
              <a:t>‹#›</a:t>
            </a:fld>
            <a:endParaRPr lang="pl-PL"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178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8018862E-9AF0-43EA-B3AE-7AD0A9882520}" type="slidenum">
              <a:rPr lang="pl-PL" smtClean="0"/>
              <a:t>‹#›</a:t>
            </a:fld>
            <a:endParaRPr lang="pl-PL" dirty="0"/>
          </a:p>
        </p:txBody>
      </p:sp>
    </p:spTree>
    <p:extLst>
      <p:ext uri="{BB962C8B-B14F-4D97-AF65-F5344CB8AC3E}">
        <p14:creationId xmlns:p14="http://schemas.microsoft.com/office/powerpoint/2010/main" val="22827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8018862E-9AF0-43EA-B3AE-7AD0A9882520}" type="slidenum">
              <a:rPr lang="pl-PL" smtClean="0"/>
              <a:t>‹#›</a:t>
            </a:fld>
            <a:endParaRPr lang="pl-PL"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7602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C5F0664-F79D-48AF-9B9B-C1952CF3EA57}" type="datetimeFigureOut">
              <a:rPr lang="pl-PL" smtClean="0"/>
              <a:t>20.05.2019</a:t>
            </a:fld>
            <a:endParaRPr lang="pl-PL" dirty="0"/>
          </a:p>
        </p:txBody>
      </p:sp>
      <p:sp>
        <p:nvSpPr>
          <p:cNvPr id="6" name="Footer Placeholder 5"/>
          <p:cNvSpPr>
            <a:spLocks noGrp="1"/>
          </p:cNvSpPr>
          <p:nvPr>
            <p:ph type="ftr" sz="quarter" idx="11"/>
          </p:nvPr>
        </p:nvSpPr>
        <p:spPr>
          <a:xfrm>
            <a:off x="1447382" y="318640"/>
            <a:ext cx="5541004" cy="320931"/>
          </a:xfrm>
        </p:spPr>
        <p:txBody>
          <a:bodyPr/>
          <a:lstStyle/>
          <a:p>
            <a:endParaRPr lang="pl-PL" dirty="0"/>
          </a:p>
        </p:txBody>
      </p:sp>
      <p:sp>
        <p:nvSpPr>
          <p:cNvPr id="7" name="Slide Number Placeholder 6"/>
          <p:cNvSpPr>
            <a:spLocks noGrp="1"/>
          </p:cNvSpPr>
          <p:nvPr>
            <p:ph type="sldNum" sz="quarter" idx="12"/>
          </p:nvPr>
        </p:nvSpPr>
        <p:spPr/>
        <p:txBody>
          <a:bodyPr/>
          <a:lstStyle/>
          <a:p>
            <a:fld id="{8018862E-9AF0-43EA-B3AE-7AD0A9882520}" type="slidenum">
              <a:rPr lang="pl-PL" smtClean="0"/>
              <a:t>‹#›</a:t>
            </a:fld>
            <a:endParaRPr lang="pl-PL"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36788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8018862E-9AF0-43EA-B3AE-7AD0A9882520}" type="slidenum">
              <a:rPr lang="pl-PL" smtClean="0"/>
              <a:t>‹#›</a:t>
            </a:fld>
            <a:endParaRPr lang="pl-PL"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152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A8CC1D21-E8D2-4ACE-8A32-C290F18E8459}"/>
              </a:ext>
            </a:extLst>
          </p:cNvPr>
          <p:cNvSpPr>
            <a:spLocks noGrp="1"/>
          </p:cNvSpPr>
          <p:nvPr>
            <p:ph type="dt" sz="half" idx="10"/>
          </p:nvPr>
        </p:nvSpPr>
        <p:spPr/>
        <p:txBody>
          <a:bodyPr/>
          <a:lstStyle>
            <a:lvl1pPr>
              <a:defRPr/>
            </a:lvl1pPr>
          </a:lstStyle>
          <a:p>
            <a:pPr>
              <a:defRPr/>
            </a:pPr>
            <a:fld id="{818B0F22-1A47-4411-919C-2FCA6AAEA5BD}" type="datetimeFigureOut">
              <a:rPr lang="pl-PL"/>
              <a:pPr>
                <a:defRPr/>
              </a:pPr>
              <a:t>20.05.2019</a:t>
            </a:fld>
            <a:endParaRPr lang="pl-PL"/>
          </a:p>
        </p:txBody>
      </p:sp>
      <p:sp>
        <p:nvSpPr>
          <p:cNvPr id="6" name="Symbol zastępczy stopki 4">
            <a:extLst>
              <a:ext uri="{FF2B5EF4-FFF2-40B4-BE49-F238E27FC236}">
                <a16:creationId xmlns:a16="http://schemas.microsoft.com/office/drawing/2014/main" id="{69C353DD-12DB-49EB-AC25-E37254786C37}"/>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994FC08C-CC08-49CA-9109-84F0E514CB3C}"/>
              </a:ext>
            </a:extLst>
          </p:cNvPr>
          <p:cNvSpPr>
            <a:spLocks noGrp="1"/>
          </p:cNvSpPr>
          <p:nvPr>
            <p:ph type="sldNum" sz="quarter" idx="12"/>
          </p:nvPr>
        </p:nvSpPr>
        <p:spPr/>
        <p:txBody>
          <a:bodyPr/>
          <a:lstStyle>
            <a:lvl1pPr>
              <a:defRPr/>
            </a:lvl1pPr>
          </a:lstStyle>
          <a:p>
            <a:fld id="{130F7557-C6D6-474B-A90A-3E00CF5AA876}" type="slidenum">
              <a:rPr lang="pl-PL" altLang="pl-PL"/>
              <a:pPr/>
              <a:t>‹#›</a:t>
            </a:fld>
            <a:endParaRPr lang="pl-PL" altLang="pl-PL"/>
          </a:p>
        </p:txBody>
      </p:sp>
    </p:spTree>
    <p:extLst>
      <p:ext uri="{BB962C8B-B14F-4D97-AF65-F5344CB8AC3E}">
        <p14:creationId xmlns:p14="http://schemas.microsoft.com/office/powerpoint/2010/main" val="3520369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C5F0664-F79D-48AF-9B9B-C1952CF3EA57}" type="datetimeFigureOut">
              <a:rPr lang="pl-PL" smtClean="0"/>
              <a:t>20.05.2019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8018862E-9AF0-43EA-B3AE-7AD0A9882520}" type="slidenum">
              <a:rPr lang="pl-PL" smtClean="0"/>
              <a:t>‹#›</a:t>
            </a:fld>
            <a:endParaRPr lang="pl-PL"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813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FF17117-4A7F-4D92-A6B0-D4D741E0CBDD}"/>
              </a:ext>
            </a:extLst>
          </p:cNvPr>
          <p:cNvSpPr>
            <a:spLocks noGrp="1"/>
          </p:cNvSpPr>
          <p:nvPr>
            <p:ph type="dt" sz="half" idx="10"/>
          </p:nvPr>
        </p:nvSpPr>
        <p:spPr/>
        <p:txBody>
          <a:bodyPr/>
          <a:lstStyle>
            <a:lvl1pPr>
              <a:defRPr/>
            </a:lvl1pPr>
          </a:lstStyle>
          <a:p>
            <a:pPr>
              <a:defRPr/>
            </a:pPr>
            <a:fld id="{01595979-B1E0-449D-8760-92574035015C}" type="datetimeFigureOut">
              <a:rPr lang="pl-PL"/>
              <a:pPr>
                <a:defRPr/>
              </a:pPr>
              <a:t>20.05.2019</a:t>
            </a:fld>
            <a:endParaRPr lang="pl-PL"/>
          </a:p>
        </p:txBody>
      </p:sp>
      <p:sp>
        <p:nvSpPr>
          <p:cNvPr id="8" name="Symbol zastępczy stopki 4">
            <a:extLst>
              <a:ext uri="{FF2B5EF4-FFF2-40B4-BE49-F238E27FC236}">
                <a16:creationId xmlns:a16="http://schemas.microsoft.com/office/drawing/2014/main" id="{26590E39-13AC-4920-AC17-45EA3C5B43A5}"/>
              </a:ext>
            </a:extLst>
          </p:cNvPr>
          <p:cNvSpPr>
            <a:spLocks noGrp="1"/>
          </p:cNvSpPr>
          <p:nvPr>
            <p:ph type="ftr" sz="quarter" idx="11"/>
          </p:nvPr>
        </p:nvSpPr>
        <p:spPr/>
        <p:txBody>
          <a:bodyPr/>
          <a:lstStyle>
            <a:lvl1pPr>
              <a:defRPr/>
            </a:lvl1pPr>
          </a:lstStyle>
          <a:p>
            <a:pPr>
              <a:defRPr/>
            </a:pPr>
            <a:endParaRPr lang="pl-PL"/>
          </a:p>
        </p:txBody>
      </p:sp>
      <p:sp>
        <p:nvSpPr>
          <p:cNvPr id="9" name="Symbol zastępczy numeru slajdu 5">
            <a:extLst>
              <a:ext uri="{FF2B5EF4-FFF2-40B4-BE49-F238E27FC236}">
                <a16:creationId xmlns:a16="http://schemas.microsoft.com/office/drawing/2014/main" id="{1EBD821E-D906-400D-93B4-5B40093BEE24}"/>
              </a:ext>
            </a:extLst>
          </p:cNvPr>
          <p:cNvSpPr>
            <a:spLocks noGrp="1"/>
          </p:cNvSpPr>
          <p:nvPr>
            <p:ph type="sldNum" sz="quarter" idx="12"/>
          </p:nvPr>
        </p:nvSpPr>
        <p:spPr/>
        <p:txBody>
          <a:bodyPr/>
          <a:lstStyle>
            <a:lvl1pPr>
              <a:defRPr/>
            </a:lvl1pPr>
          </a:lstStyle>
          <a:p>
            <a:fld id="{F020275E-D0D5-459D-9C5B-861A5AD38F46}" type="slidenum">
              <a:rPr lang="pl-PL" altLang="pl-PL"/>
              <a:pPr/>
              <a:t>‹#›</a:t>
            </a:fld>
            <a:endParaRPr lang="pl-PL" altLang="pl-PL"/>
          </a:p>
        </p:txBody>
      </p:sp>
    </p:spTree>
    <p:extLst>
      <p:ext uri="{BB962C8B-B14F-4D97-AF65-F5344CB8AC3E}">
        <p14:creationId xmlns:p14="http://schemas.microsoft.com/office/powerpoint/2010/main" val="302218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B838EADE-52C5-4CE8-8EEC-AAF01C5B2125}"/>
              </a:ext>
            </a:extLst>
          </p:cNvPr>
          <p:cNvSpPr>
            <a:spLocks noGrp="1"/>
          </p:cNvSpPr>
          <p:nvPr>
            <p:ph type="dt" sz="half" idx="10"/>
          </p:nvPr>
        </p:nvSpPr>
        <p:spPr/>
        <p:txBody>
          <a:bodyPr/>
          <a:lstStyle>
            <a:lvl1pPr>
              <a:defRPr/>
            </a:lvl1pPr>
          </a:lstStyle>
          <a:p>
            <a:pPr>
              <a:defRPr/>
            </a:pPr>
            <a:fld id="{6FB116E2-8D2A-4AA6-8420-550EE0945990}" type="datetimeFigureOut">
              <a:rPr lang="pl-PL"/>
              <a:pPr>
                <a:defRPr/>
              </a:pPr>
              <a:t>20.05.2019</a:t>
            </a:fld>
            <a:endParaRPr lang="pl-PL"/>
          </a:p>
        </p:txBody>
      </p:sp>
      <p:sp>
        <p:nvSpPr>
          <p:cNvPr id="4" name="Symbol zastępczy stopki 4">
            <a:extLst>
              <a:ext uri="{FF2B5EF4-FFF2-40B4-BE49-F238E27FC236}">
                <a16:creationId xmlns:a16="http://schemas.microsoft.com/office/drawing/2014/main" id="{9B2884DD-9C20-43E6-B349-A1B90CED2A38}"/>
              </a:ext>
            </a:extLst>
          </p:cNvPr>
          <p:cNvSpPr>
            <a:spLocks noGrp="1"/>
          </p:cNvSpPr>
          <p:nvPr>
            <p:ph type="ftr" sz="quarter" idx="11"/>
          </p:nvPr>
        </p:nvSpPr>
        <p:spPr/>
        <p:txBody>
          <a:bodyPr/>
          <a:lstStyle>
            <a:lvl1pPr>
              <a:defRPr/>
            </a:lvl1pPr>
          </a:lstStyle>
          <a:p>
            <a:pPr>
              <a:defRPr/>
            </a:pPr>
            <a:endParaRPr lang="pl-PL"/>
          </a:p>
        </p:txBody>
      </p:sp>
      <p:sp>
        <p:nvSpPr>
          <p:cNvPr id="5" name="Symbol zastępczy numeru slajdu 5">
            <a:extLst>
              <a:ext uri="{FF2B5EF4-FFF2-40B4-BE49-F238E27FC236}">
                <a16:creationId xmlns:a16="http://schemas.microsoft.com/office/drawing/2014/main" id="{AB57D782-DF46-47AD-AD98-5DB54E4FD00A}"/>
              </a:ext>
            </a:extLst>
          </p:cNvPr>
          <p:cNvSpPr>
            <a:spLocks noGrp="1"/>
          </p:cNvSpPr>
          <p:nvPr>
            <p:ph type="sldNum" sz="quarter" idx="12"/>
          </p:nvPr>
        </p:nvSpPr>
        <p:spPr/>
        <p:txBody>
          <a:bodyPr/>
          <a:lstStyle>
            <a:lvl1pPr>
              <a:defRPr/>
            </a:lvl1pPr>
          </a:lstStyle>
          <a:p>
            <a:fld id="{E6031AA4-DF76-472C-AF3F-198768CD2380}" type="slidenum">
              <a:rPr lang="pl-PL" altLang="pl-PL"/>
              <a:pPr/>
              <a:t>‹#›</a:t>
            </a:fld>
            <a:endParaRPr lang="pl-PL" altLang="pl-PL"/>
          </a:p>
        </p:txBody>
      </p:sp>
    </p:spTree>
    <p:extLst>
      <p:ext uri="{BB962C8B-B14F-4D97-AF65-F5344CB8AC3E}">
        <p14:creationId xmlns:p14="http://schemas.microsoft.com/office/powerpoint/2010/main" val="14519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70AD8065-285A-4936-8428-2ADF290A7C58}"/>
              </a:ext>
            </a:extLst>
          </p:cNvPr>
          <p:cNvSpPr>
            <a:spLocks noGrp="1"/>
          </p:cNvSpPr>
          <p:nvPr>
            <p:ph type="dt" sz="half" idx="10"/>
          </p:nvPr>
        </p:nvSpPr>
        <p:spPr/>
        <p:txBody>
          <a:bodyPr/>
          <a:lstStyle>
            <a:lvl1pPr>
              <a:defRPr/>
            </a:lvl1pPr>
          </a:lstStyle>
          <a:p>
            <a:pPr>
              <a:defRPr/>
            </a:pPr>
            <a:fld id="{194D0225-90FB-4BF1-80DF-6CE5E5A3D20B}" type="datetimeFigureOut">
              <a:rPr lang="pl-PL"/>
              <a:pPr>
                <a:defRPr/>
              </a:pPr>
              <a:t>20.05.2019</a:t>
            </a:fld>
            <a:endParaRPr lang="pl-PL"/>
          </a:p>
        </p:txBody>
      </p:sp>
      <p:sp>
        <p:nvSpPr>
          <p:cNvPr id="3" name="Symbol zastępczy stopki 4">
            <a:extLst>
              <a:ext uri="{FF2B5EF4-FFF2-40B4-BE49-F238E27FC236}">
                <a16:creationId xmlns:a16="http://schemas.microsoft.com/office/drawing/2014/main" id="{0C19A3ED-7292-4081-8B55-9B4E005F27FB}"/>
              </a:ext>
            </a:extLst>
          </p:cNvPr>
          <p:cNvSpPr>
            <a:spLocks noGrp="1"/>
          </p:cNvSpPr>
          <p:nvPr>
            <p:ph type="ftr" sz="quarter" idx="11"/>
          </p:nvPr>
        </p:nvSpPr>
        <p:spPr/>
        <p:txBody>
          <a:bodyPr/>
          <a:lstStyle>
            <a:lvl1pPr>
              <a:defRPr/>
            </a:lvl1pPr>
          </a:lstStyle>
          <a:p>
            <a:pPr>
              <a:defRPr/>
            </a:pPr>
            <a:endParaRPr lang="pl-PL"/>
          </a:p>
        </p:txBody>
      </p:sp>
      <p:sp>
        <p:nvSpPr>
          <p:cNvPr id="4" name="Symbol zastępczy numeru slajdu 5">
            <a:extLst>
              <a:ext uri="{FF2B5EF4-FFF2-40B4-BE49-F238E27FC236}">
                <a16:creationId xmlns:a16="http://schemas.microsoft.com/office/drawing/2014/main" id="{CBD96F89-A437-4E05-8BAA-E53C06FE91E1}"/>
              </a:ext>
            </a:extLst>
          </p:cNvPr>
          <p:cNvSpPr>
            <a:spLocks noGrp="1"/>
          </p:cNvSpPr>
          <p:nvPr>
            <p:ph type="sldNum" sz="quarter" idx="12"/>
          </p:nvPr>
        </p:nvSpPr>
        <p:spPr/>
        <p:txBody>
          <a:bodyPr/>
          <a:lstStyle>
            <a:lvl1pPr>
              <a:defRPr/>
            </a:lvl1pPr>
          </a:lstStyle>
          <a:p>
            <a:fld id="{F2DF05F9-DA9F-4BD8-9564-3DA36079D61E}" type="slidenum">
              <a:rPr lang="pl-PL" altLang="pl-PL"/>
              <a:pPr/>
              <a:t>‹#›</a:t>
            </a:fld>
            <a:endParaRPr lang="pl-PL" altLang="pl-PL"/>
          </a:p>
        </p:txBody>
      </p:sp>
    </p:spTree>
    <p:extLst>
      <p:ext uri="{BB962C8B-B14F-4D97-AF65-F5344CB8AC3E}">
        <p14:creationId xmlns:p14="http://schemas.microsoft.com/office/powerpoint/2010/main" val="4355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B638B4B8-7287-4B63-AC82-FFFCDDB5A4B0}"/>
              </a:ext>
            </a:extLst>
          </p:cNvPr>
          <p:cNvSpPr>
            <a:spLocks noGrp="1"/>
          </p:cNvSpPr>
          <p:nvPr>
            <p:ph type="dt" sz="half" idx="10"/>
          </p:nvPr>
        </p:nvSpPr>
        <p:spPr/>
        <p:txBody>
          <a:bodyPr/>
          <a:lstStyle>
            <a:lvl1pPr>
              <a:defRPr/>
            </a:lvl1pPr>
          </a:lstStyle>
          <a:p>
            <a:pPr>
              <a:defRPr/>
            </a:pPr>
            <a:fld id="{8482D42E-FEED-404B-97E8-BD9AAEC63857}" type="datetimeFigureOut">
              <a:rPr lang="pl-PL"/>
              <a:pPr>
                <a:defRPr/>
              </a:pPr>
              <a:t>20.05.2019</a:t>
            </a:fld>
            <a:endParaRPr lang="pl-PL"/>
          </a:p>
        </p:txBody>
      </p:sp>
      <p:sp>
        <p:nvSpPr>
          <p:cNvPr id="6" name="Symbol zastępczy stopki 4">
            <a:extLst>
              <a:ext uri="{FF2B5EF4-FFF2-40B4-BE49-F238E27FC236}">
                <a16:creationId xmlns:a16="http://schemas.microsoft.com/office/drawing/2014/main" id="{15A1F784-36EE-46B9-B893-77E24895668D}"/>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9A159B6C-2908-4F8F-AD7A-97846C9F62FA}"/>
              </a:ext>
            </a:extLst>
          </p:cNvPr>
          <p:cNvSpPr>
            <a:spLocks noGrp="1"/>
          </p:cNvSpPr>
          <p:nvPr>
            <p:ph type="sldNum" sz="quarter" idx="12"/>
          </p:nvPr>
        </p:nvSpPr>
        <p:spPr/>
        <p:txBody>
          <a:bodyPr/>
          <a:lstStyle>
            <a:lvl1pPr>
              <a:defRPr/>
            </a:lvl1pPr>
          </a:lstStyle>
          <a:p>
            <a:fld id="{3F2EB1E8-A9D2-4F93-83B6-57FA3A852C74}" type="slidenum">
              <a:rPr lang="pl-PL" altLang="pl-PL"/>
              <a:pPr/>
              <a:t>‹#›</a:t>
            </a:fld>
            <a:endParaRPr lang="pl-PL" altLang="pl-PL"/>
          </a:p>
        </p:txBody>
      </p:sp>
    </p:spTree>
    <p:extLst>
      <p:ext uri="{BB962C8B-B14F-4D97-AF65-F5344CB8AC3E}">
        <p14:creationId xmlns:p14="http://schemas.microsoft.com/office/powerpoint/2010/main" val="420963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1888DF69-2489-478F-81D9-08C4B5A672F0}"/>
              </a:ext>
            </a:extLst>
          </p:cNvPr>
          <p:cNvSpPr>
            <a:spLocks noGrp="1"/>
          </p:cNvSpPr>
          <p:nvPr>
            <p:ph type="dt" sz="half" idx="10"/>
          </p:nvPr>
        </p:nvSpPr>
        <p:spPr/>
        <p:txBody>
          <a:bodyPr/>
          <a:lstStyle>
            <a:lvl1pPr>
              <a:defRPr/>
            </a:lvl1pPr>
          </a:lstStyle>
          <a:p>
            <a:pPr>
              <a:defRPr/>
            </a:pPr>
            <a:fld id="{391F375D-079E-493B-9B45-A8C4A80AFD92}" type="datetimeFigureOut">
              <a:rPr lang="pl-PL"/>
              <a:pPr>
                <a:defRPr/>
              </a:pPr>
              <a:t>20.05.2019</a:t>
            </a:fld>
            <a:endParaRPr lang="pl-PL"/>
          </a:p>
        </p:txBody>
      </p:sp>
      <p:sp>
        <p:nvSpPr>
          <p:cNvPr id="6" name="Symbol zastępczy stopki 4">
            <a:extLst>
              <a:ext uri="{FF2B5EF4-FFF2-40B4-BE49-F238E27FC236}">
                <a16:creationId xmlns:a16="http://schemas.microsoft.com/office/drawing/2014/main" id="{2C3DACE1-A36E-4552-9288-49D488A94CFE}"/>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760A3381-C9D2-4EDD-A7B1-CA3035733271}"/>
              </a:ext>
            </a:extLst>
          </p:cNvPr>
          <p:cNvSpPr>
            <a:spLocks noGrp="1"/>
          </p:cNvSpPr>
          <p:nvPr>
            <p:ph type="sldNum" sz="quarter" idx="12"/>
          </p:nvPr>
        </p:nvSpPr>
        <p:spPr/>
        <p:txBody>
          <a:bodyPr/>
          <a:lstStyle>
            <a:lvl1pPr>
              <a:defRPr/>
            </a:lvl1pPr>
          </a:lstStyle>
          <a:p>
            <a:fld id="{D2CAB476-D093-4FCE-86FC-BFE8CE37432F}" type="slidenum">
              <a:rPr lang="pl-PL" altLang="pl-PL"/>
              <a:pPr/>
              <a:t>‹#›</a:t>
            </a:fld>
            <a:endParaRPr lang="pl-PL" altLang="pl-PL"/>
          </a:p>
        </p:txBody>
      </p:sp>
    </p:spTree>
    <p:extLst>
      <p:ext uri="{BB962C8B-B14F-4D97-AF65-F5344CB8AC3E}">
        <p14:creationId xmlns:p14="http://schemas.microsoft.com/office/powerpoint/2010/main" val="299217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ymbol zastępczy tytułu 1">
            <a:extLst>
              <a:ext uri="{FF2B5EF4-FFF2-40B4-BE49-F238E27FC236}">
                <a16:creationId xmlns:a16="http://schemas.microsoft.com/office/drawing/2014/main" id="{2C9D1941-DDCB-4E17-BA8F-F6A6EF5F454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2051" name="Symbol zastępczy tekstu 2">
            <a:extLst>
              <a:ext uri="{FF2B5EF4-FFF2-40B4-BE49-F238E27FC236}">
                <a16:creationId xmlns:a16="http://schemas.microsoft.com/office/drawing/2014/main" id="{BFC4DC94-7CB0-46E6-B75D-843A8D06FDC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51DE535D-BC31-4AB8-A46C-C83345DDC83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963DF0B-6EE5-4DDE-88C9-CB6EF3084133}" type="datetimeFigureOut">
              <a:rPr lang="pl-PL"/>
              <a:pPr>
                <a:defRPr/>
              </a:pPr>
              <a:t>20.05.2019</a:t>
            </a:fld>
            <a:endParaRPr lang="pl-PL"/>
          </a:p>
        </p:txBody>
      </p:sp>
      <p:sp>
        <p:nvSpPr>
          <p:cNvPr id="5" name="Symbol zastępczy stopki 4">
            <a:extLst>
              <a:ext uri="{FF2B5EF4-FFF2-40B4-BE49-F238E27FC236}">
                <a16:creationId xmlns:a16="http://schemas.microsoft.com/office/drawing/2014/main" id="{E07E3B66-EF92-4700-8D72-CD5D3E8386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id="{41556299-9A31-436C-B8DB-A222FC453AE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0BAF46F-8B63-410A-9B20-E5B08A5DC5F2}" type="slidenum">
              <a:rPr lang="pl-PL" altLang="pl-PL"/>
              <a:pPr/>
              <a:t>‹#›</a:t>
            </a:fld>
            <a:endParaRPr lang="pl-PL" altLang="pl-PL"/>
          </a:p>
        </p:txBody>
      </p:sp>
    </p:spTree>
    <p:extLst>
      <p:ext uri="{BB962C8B-B14F-4D97-AF65-F5344CB8AC3E}">
        <p14:creationId xmlns:p14="http://schemas.microsoft.com/office/powerpoint/2010/main" val="23861576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9EB436B-AB8B-4376-9476-1B6756603BCA}" type="datetimeFigureOut">
              <a:rPr lang="pl-PL" smtClean="0"/>
              <a:t>20.05.2019</a:t>
            </a:fld>
            <a:endParaRPr lang="pl-PL"/>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pl-PL"/>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4342C3B-31DE-435C-BEC0-0B0F7DBE1C2A}" type="slidenum">
              <a:rPr lang="pl-PL" smtClean="0"/>
              <a:t>‹#›</a:t>
            </a:fld>
            <a:endParaRPr lang="pl-PL"/>
          </a:p>
        </p:txBody>
      </p:sp>
    </p:spTree>
    <p:extLst>
      <p:ext uri="{BB962C8B-B14F-4D97-AF65-F5344CB8AC3E}">
        <p14:creationId xmlns:p14="http://schemas.microsoft.com/office/powerpoint/2010/main" val="168878969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6963DF0B-6EE5-4DDE-88C9-CB6EF3084133}" type="datetimeFigureOut">
              <a:rPr lang="pl-PL" smtClean="0"/>
              <a:pPr>
                <a:defRPr/>
              </a:pPr>
              <a:t>20.05.2019</a:t>
            </a:fld>
            <a:endParaRPr lang="pl-PL"/>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pl-PL"/>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0BAF46F-8B63-410A-9B20-E5B08A5DC5F2}" type="slidenum">
              <a:rPr lang="pl-PL" altLang="pl-PL" smtClean="0"/>
              <a:pPr/>
              <a:t>‹#›</a:t>
            </a:fld>
            <a:endParaRPr lang="pl-PL" altLang="pl-PL"/>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96317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9.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0D56A8-E3D9-452E-A301-63B61B7987FC}"/>
              </a:ext>
            </a:extLst>
          </p:cNvPr>
          <p:cNvSpPr txBox="1">
            <a:spLocks noGrp="1"/>
          </p:cNvSpPr>
          <p:nvPr>
            <p:ph type="ctrTitle"/>
          </p:nvPr>
        </p:nvSpPr>
        <p:spPr>
          <a:xfrm>
            <a:off x="1075883" y="803626"/>
            <a:ext cx="10040234" cy="2387598"/>
          </a:xfrm>
        </p:spPr>
        <p:txBody>
          <a:bodyPr>
            <a:normAutofit/>
          </a:bodyPr>
          <a:lstStyle/>
          <a:p>
            <a:pPr lvl="0">
              <a:lnSpc>
                <a:spcPct val="106000"/>
              </a:lnSpc>
              <a:spcAft>
                <a:spcPts val="800"/>
              </a:spcAft>
            </a:pPr>
            <a:r>
              <a:rPr lang="pl-PL" sz="3100" dirty="0">
                <a:latin typeface="Arial Nova" pitchFamily="34"/>
                <a:cs typeface="Times New Roman" pitchFamily="18"/>
              </a:rPr>
              <a:t>Dydaktyczna (nie)oczywistość wczesnoszkolnej edukacji matematycznej</a:t>
            </a:r>
            <a:br>
              <a:rPr lang="pl-PL" sz="5400" dirty="0">
                <a:latin typeface="Calibri" pitchFamily="34"/>
                <a:cs typeface="Times New Roman" pitchFamily="18"/>
              </a:rPr>
            </a:br>
            <a:endParaRPr lang="pl-PL" dirty="0"/>
          </a:p>
        </p:txBody>
      </p:sp>
      <p:sp>
        <p:nvSpPr>
          <p:cNvPr id="3" name="Podtytuł 2">
            <a:extLst>
              <a:ext uri="{FF2B5EF4-FFF2-40B4-BE49-F238E27FC236}">
                <a16:creationId xmlns:a16="http://schemas.microsoft.com/office/drawing/2014/main" id="{02C74ADA-BEE7-4051-A37B-D96287882EF9}"/>
              </a:ext>
            </a:extLst>
          </p:cNvPr>
          <p:cNvSpPr txBox="1">
            <a:spLocks noGrp="1"/>
          </p:cNvSpPr>
          <p:nvPr>
            <p:ph type="subTitle" idx="1"/>
          </p:nvPr>
        </p:nvSpPr>
        <p:spPr>
          <a:xfrm>
            <a:off x="2259428" y="3191224"/>
            <a:ext cx="9144000" cy="1655758"/>
          </a:xfrm>
        </p:spPr>
        <p:txBody>
          <a:bodyPr/>
          <a:lstStyle/>
          <a:p>
            <a:pPr lvl="0" algn="r"/>
            <a:r>
              <a:rPr lang="pl-PL" dirty="0"/>
              <a:t>dr Alina Kalinowska</a:t>
            </a:r>
          </a:p>
          <a:p>
            <a:pPr lvl="0" algn="r"/>
            <a:r>
              <a:rPr lang="pl-PL" dirty="0"/>
              <a:t>alina.kalinowska@uwm.edu.pl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940DE7BB-239F-4144-A167-111D1D233737}"/>
              </a:ext>
            </a:extLst>
          </p:cNvPr>
          <p:cNvSpPr/>
          <p:nvPr/>
        </p:nvSpPr>
        <p:spPr>
          <a:xfrm>
            <a:off x="0" y="288556"/>
            <a:ext cx="11685563" cy="1077218"/>
          </a:xfrm>
          <a:prstGeom prst="rect">
            <a:avLst/>
          </a:prstGeom>
        </p:spPr>
        <p:txBody>
          <a:bodyPr wrap="square">
            <a:spAutoFit/>
          </a:bodyPr>
          <a:lstStyle/>
          <a:p>
            <a:pPr marL="685800" algn="ctr">
              <a:spcAft>
                <a:spcPts val="1000"/>
              </a:spcAft>
            </a:pPr>
            <a:r>
              <a:rPr lang="pl-PL" sz="3200" b="1" dirty="0">
                <a:latin typeface="+mj-lt"/>
                <a:ea typeface="Calibri" panose="020F0502020204030204" pitchFamily="34" charset="0"/>
              </a:rPr>
              <a:t>Używanie języka potocznego do wyjaśniania, argumentowania, uzasadniania, zadawania pytań</a:t>
            </a:r>
            <a:endParaRPr lang="pl-PL" sz="3200" b="1" dirty="0">
              <a:effectLst/>
              <a:latin typeface="+mj-lt"/>
            </a:endParaRPr>
          </a:p>
        </p:txBody>
      </p:sp>
      <p:sp>
        <p:nvSpPr>
          <p:cNvPr id="6" name="Prostokąt 5">
            <a:extLst>
              <a:ext uri="{FF2B5EF4-FFF2-40B4-BE49-F238E27FC236}">
                <a16:creationId xmlns:a16="http://schemas.microsoft.com/office/drawing/2014/main" id="{74CB8977-CEA2-49DF-85D7-89D12805D1E2}"/>
              </a:ext>
            </a:extLst>
          </p:cNvPr>
          <p:cNvSpPr/>
          <p:nvPr/>
        </p:nvSpPr>
        <p:spPr>
          <a:xfrm>
            <a:off x="703385" y="2204450"/>
            <a:ext cx="10785230" cy="2246769"/>
          </a:xfrm>
          <a:prstGeom prst="rect">
            <a:avLst/>
          </a:prstGeom>
        </p:spPr>
        <p:txBody>
          <a:bodyPr wrap="square">
            <a:spAutoFit/>
          </a:bodyPr>
          <a:lstStyle/>
          <a:p>
            <a:pPr algn="just">
              <a:spcAft>
                <a:spcPts val="0"/>
              </a:spcAft>
            </a:pPr>
            <a:r>
              <a:rPr lang="pl-PL" sz="2800" dirty="0">
                <a:latin typeface="Times New Roman" panose="02020603050405020304" pitchFamily="18" charset="0"/>
                <a:ea typeface="Calibri" panose="020F0502020204030204" pitchFamily="34" charset="0"/>
              </a:rPr>
              <a:t>Rozmowy uczniów na temat zagadnień matematycznych są fundamentalne dla jej zrozumienia a uczniowie, którzy wyjaśniają i uzasadniają sobie nawzajem swoje pomysły matematyczne, mogą wejść w głąb tych zagadnień o wiele bardziej, niż podczas rozmów z nauczycielem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Boaler</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pl-PL" sz="2800" dirty="0">
                <a:latin typeface="Times New Roman" panose="02020603050405020304" pitchFamily="18" charset="0"/>
                <a:ea typeface="Calibri" panose="020F0502020204030204" pitchFamily="34" charset="0"/>
                <a:cs typeface="Times New Roman" panose="02020603050405020304" pitchFamily="18" charset="0"/>
              </a:rPr>
              <a:t>2015).</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34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D25B14D9-AE2A-4DB1-B7FC-3AF5C90F1426}"/>
              </a:ext>
            </a:extLst>
          </p:cNvPr>
          <p:cNvSpPr/>
          <p:nvPr/>
        </p:nvSpPr>
        <p:spPr>
          <a:xfrm>
            <a:off x="0" y="1134893"/>
            <a:ext cx="10916528" cy="754694"/>
          </a:xfrm>
          <a:prstGeom prst="rect">
            <a:avLst/>
          </a:prstGeom>
        </p:spPr>
        <p:txBody>
          <a:bodyPr wrap="square">
            <a:spAutoFit/>
          </a:bodyPr>
          <a:lstStyle/>
          <a:p>
            <a:pPr lvl="2" algn="just">
              <a:lnSpc>
                <a:spcPct val="150000"/>
              </a:lnSpc>
              <a:spcAft>
                <a:spcPts val="1000"/>
              </a:spcAft>
            </a:pPr>
            <a:r>
              <a:rPr lang="pl-PL" sz="3200" b="1" dirty="0">
                <a:latin typeface="+mj-lt"/>
                <a:ea typeface="Calibri" panose="020F0502020204030204" pitchFamily="34" charset="0"/>
              </a:rPr>
              <a:t>Pozytywne myślenie o błędach w uczeniu się matematyki</a:t>
            </a:r>
            <a:endParaRPr lang="pl-PL" sz="3200" b="1" dirty="0">
              <a:effectLst/>
              <a:latin typeface="+mj-lt"/>
            </a:endParaRPr>
          </a:p>
        </p:txBody>
      </p:sp>
      <p:sp>
        <p:nvSpPr>
          <p:cNvPr id="3" name="Prostokąt 2">
            <a:extLst>
              <a:ext uri="{FF2B5EF4-FFF2-40B4-BE49-F238E27FC236}">
                <a16:creationId xmlns:a16="http://schemas.microsoft.com/office/drawing/2014/main" id="{4837804C-FF18-4561-8A37-553902986FE5}"/>
              </a:ext>
            </a:extLst>
          </p:cNvPr>
          <p:cNvSpPr/>
          <p:nvPr/>
        </p:nvSpPr>
        <p:spPr>
          <a:xfrm>
            <a:off x="647115" y="2866685"/>
            <a:ext cx="11197882" cy="1661993"/>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cs typeface="Times New Roman" panose="02020603050405020304" pitchFamily="18" charset="0"/>
              </a:rPr>
              <a:t>Do uczenia się matematyki nie wystarczy wiedzieć, co jest poprawne, a błędy są konieczne, aby rozwijać indywidualne wyobrażenie o tym, co jest fałszywe, a co poprawne (</a:t>
            </a:r>
            <a:r>
              <a:rPr lang="en-US" sz="2800" dirty="0">
                <a:latin typeface="Times New Roman" panose="02020603050405020304" pitchFamily="18" charset="0"/>
                <a:cs typeface="Times New Roman" panose="02020603050405020304" pitchFamily="18" charset="0"/>
              </a:rPr>
              <a:t>Heinze</a:t>
            </a:r>
            <a:r>
              <a:rPr lang="pl-PL" sz="2800" dirty="0">
                <a:latin typeface="Times New Roman" panose="02020603050405020304" pitchFamily="18" charset="0"/>
                <a:cs typeface="Times New Roman" panose="02020603050405020304" pitchFamily="18" charset="0"/>
              </a:rPr>
              <a:t> 2005).</a:t>
            </a:r>
          </a:p>
          <a:p>
            <a:endParaRPr lang="pl-PL" dirty="0"/>
          </a:p>
        </p:txBody>
      </p:sp>
    </p:spTree>
    <p:extLst>
      <p:ext uri="{BB962C8B-B14F-4D97-AF65-F5344CB8AC3E}">
        <p14:creationId xmlns:p14="http://schemas.microsoft.com/office/powerpoint/2010/main" val="252808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79498727-1827-4756-8419-1FF7F42DE257}"/>
              </a:ext>
            </a:extLst>
          </p:cNvPr>
          <p:cNvSpPr/>
          <p:nvPr/>
        </p:nvSpPr>
        <p:spPr>
          <a:xfrm>
            <a:off x="539261" y="1104057"/>
            <a:ext cx="10494499" cy="1815882"/>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Psycholodzy postulują, żeby nauczyciele widzieli w dyskusjach grupowych coś więcej niż tylko margines programu nauczania krytycznego myślenia. </a:t>
            </a:r>
            <a:r>
              <a:rPr lang="pl-PL" sz="2800" b="1" dirty="0">
                <a:latin typeface="Times New Roman" panose="02020603050405020304" pitchFamily="18" charset="0"/>
                <a:ea typeface="Calibri" panose="020F0502020204030204" pitchFamily="34" charset="0"/>
              </a:rPr>
              <a:t>Dyskusje są absolutnie konieczne</a:t>
            </a:r>
            <a:r>
              <a:rPr lang="pl-PL" sz="2800" dirty="0">
                <a:latin typeface="Times New Roman" panose="02020603050405020304" pitchFamily="18" charset="0"/>
                <a:ea typeface="Calibri" panose="020F0502020204030204" pitchFamily="34" charset="0"/>
              </a:rPr>
              <a:t> (Sternberg 2003).</a:t>
            </a:r>
            <a:endParaRPr lang="pl-PL" sz="2800" dirty="0"/>
          </a:p>
        </p:txBody>
      </p:sp>
      <p:sp>
        <p:nvSpPr>
          <p:cNvPr id="3" name="Prostokąt 2">
            <a:extLst>
              <a:ext uri="{FF2B5EF4-FFF2-40B4-BE49-F238E27FC236}">
                <a16:creationId xmlns:a16="http://schemas.microsoft.com/office/drawing/2014/main" id="{A9D0548B-1681-4536-8DC9-068F42F26A4E}"/>
              </a:ext>
            </a:extLst>
          </p:cNvPr>
          <p:cNvSpPr/>
          <p:nvPr/>
        </p:nvSpPr>
        <p:spPr>
          <a:xfrm>
            <a:off x="506436" y="3101553"/>
            <a:ext cx="10874328" cy="1384995"/>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cs typeface="Times New Roman" panose="02020603050405020304" pitchFamily="18" charset="0"/>
              </a:rPr>
              <a:t>Wyniki większości badań wskazują, że uczenie się w małych grupach  jest skuteczne w odniesieniu do każdego ucznia (</a:t>
            </a:r>
            <a:r>
              <a:rPr lang="pl-PL" sz="2800" dirty="0" err="1">
                <a:latin typeface="Times New Roman" panose="02020603050405020304" pitchFamily="18" charset="0"/>
                <a:cs typeface="Times New Roman" panose="02020603050405020304" pitchFamily="18" charset="0"/>
              </a:rPr>
              <a:t>Dumont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Istance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Benavides</a:t>
            </a:r>
            <a:r>
              <a:rPr lang="pl-PL" sz="2800" dirty="0">
                <a:latin typeface="Times New Roman" panose="02020603050405020304" pitchFamily="18" charset="0"/>
                <a:cs typeface="Times New Roman" panose="02020603050405020304" pitchFamily="18" charset="0"/>
              </a:rPr>
              <a:t> 2013).</a:t>
            </a:r>
            <a:r>
              <a:rPr lang="pl-PL" sz="2800" dirty="0">
                <a:latin typeface="Times New Roman" panose="02020603050405020304" pitchFamily="18" charset="0"/>
                <a:ea typeface="Calibri" panose="020F0502020204030204" pitchFamily="34"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p:txBody>
      </p:sp>
      <p:sp>
        <p:nvSpPr>
          <p:cNvPr id="5" name="Prostokąt 4">
            <a:extLst>
              <a:ext uri="{FF2B5EF4-FFF2-40B4-BE49-F238E27FC236}">
                <a16:creationId xmlns:a16="http://schemas.microsoft.com/office/drawing/2014/main" id="{937A530C-2F69-4043-8E8D-CEF2B27A7DCC}"/>
              </a:ext>
            </a:extLst>
          </p:cNvPr>
          <p:cNvSpPr/>
          <p:nvPr/>
        </p:nvSpPr>
        <p:spPr>
          <a:xfrm>
            <a:off x="539261" y="4642462"/>
            <a:ext cx="11113477" cy="1384995"/>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Rozwiązywanie problemów matematycznych sprzyja uczeniu się pracy w zespole. Już w pierwszej fazie edukacji mogą a nawet powinny, wykonywać ćwiczenia w grupach – zespołach dwu-, trzy-osobowych (Nowik 2009).</a:t>
            </a:r>
            <a:endParaRPr lang="pl-PL" sz="2800" dirty="0"/>
          </a:p>
        </p:txBody>
      </p:sp>
      <p:sp>
        <p:nvSpPr>
          <p:cNvPr id="6" name="Prostokąt 5">
            <a:extLst>
              <a:ext uri="{FF2B5EF4-FFF2-40B4-BE49-F238E27FC236}">
                <a16:creationId xmlns:a16="http://schemas.microsoft.com/office/drawing/2014/main" id="{D6FF74FF-5DEF-4F0C-8B67-5F40E10830EF}"/>
              </a:ext>
            </a:extLst>
          </p:cNvPr>
          <p:cNvSpPr/>
          <p:nvPr/>
        </p:nvSpPr>
        <p:spPr>
          <a:xfrm>
            <a:off x="-876938" y="184890"/>
            <a:ext cx="12911099" cy="754694"/>
          </a:xfrm>
          <a:prstGeom prst="rect">
            <a:avLst/>
          </a:prstGeom>
        </p:spPr>
        <p:txBody>
          <a:bodyPr wrap="none">
            <a:spAutoFit/>
          </a:bodyPr>
          <a:lstStyle/>
          <a:p>
            <a:pPr lvl="2" algn="just">
              <a:lnSpc>
                <a:spcPct val="150000"/>
              </a:lnSpc>
              <a:spcAft>
                <a:spcPts val="1000"/>
              </a:spcAft>
            </a:pPr>
            <a:r>
              <a:rPr lang="pl-PL" sz="3200" b="1" dirty="0">
                <a:latin typeface="+mj-lt"/>
                <a:ea typeface="Calibri" panose="020F0502020204030204" pitchFamily="34" charset="0"/>
              </a:rPr>
              <a:t>Praca wspólna (w małych grupach) nad problemami matematycznymi</a:t>
            </a:r>
            <a:endParaRPr lang="pl-PL" sz="3200" b="1" dirty="0">
              <a:effectLst/>
              <a:latin typeface="+mj-lt"/>
            </a:endParaRPr>
          </a:p>
        </p:txBody>
      </p:sp>
    </p:spTree>
    <p:extLst>
      <p:ext uri="{BB962C8B-B14F-4D97-AF65-F5344CB8AC3E}">
        <p14:creationId xmlns:p14="http://schemas.microsoft.com/office/powerpoint/2010/main" val="11703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D87BCF80-B7C2-420F-9011-10CEC596E811}"/>
              </a:ext>
            </a:extLst>
          </p:cNvPr>
          <p:cNvSpPr/>
          <p:nvPr/>
        </p:nvSpPr>
        <p:spPr>
          <a:xfrm>
            <a:off x="341525" y="2371213"/>
            <a:ext cx="11149781" cy="1634358"/>
          </a:xfrm>
          <a:prstGeom prst="rect">
            <a:avLst/>
          </a:prstGeom>
        </p:spPr>
        <p:txBody>
          <a:bodyPr wrap="square">
            <a:spAutoFit/>
          </a:bodyPr>
          <a:lstStyle/>
          <a:p>
            <a:pPr marL="457200" algn="just">
              <a:lnSpc>
                <a:spcPct val="107000"/>
              </a:lnSpc>
              <a:spcAft>
                <a:spcPts val="800"/>
              </a:spcAft>
            </a:pPr>
            <a:r>
              <a:rPr lang="pl-PL" sz="3200" dirty="0">
                <a:latin typeface="Segoe UI Semilight" panose="020B0402040204020203" pitchFamily="34" charset="0"/>
                <a:ea typeface="Calibri" panose="020F0502020204030204" pitchFamily="34" charset="0"/>
                <a:cs typeface="Segoe UI Semilight" panose="020B0402040204020203" pitchFamily="34" charset="0"/>
              </a:rPr>
              <a:t>Pojęć matematycznych nie można przekazać dziecku poprzez ich objaśnianie, nawet na konkretnych przykładach (</a:t>
            </a:r>
            <a:r>
              <a:rPr lang="pl-PL" sz="3200" dirty="0" err="1">
                <a:latin typeface="Segoe UI Semilight" panose="020B0402040204020203" pitchFamily="34" charset="0"/>
                <a:ea typeface="Calibri" panose="020F0502020204030204" pitchFamily="34" charset="0"/>
                <a:cs typeface="Segoe UI Semilight" panose="020B0402040204020203" pitchFamily="34" charset="0"/>
              </a:rPr>
              <a:t>Quaglia</a:t>
            </a:r>
            <a:r>
              <a:rPr lang="pl-PL" sz="3200" dirty="0">
                <a:latin typeface="Segoe UI Semilight" panose="020B0402040204020203" pitchFamily="34" charset="0"/>
                <a:ea typeface="Calibri" panose="020F0502020204030204" pitchFamily="34" charset="0"/>
                <a:cs typeface="Segoe UI Semilight" panose="020B0402040204020203" pitchFamily="34" charset="0"/>
              </a:rPr>
              <a:t>, Corso 2015).</a:t>
            </a:r>
          </a:p>
        </p:txBody>
      </p:sp>
    </p:spTree>
    <p:extLst>
      <p:ext uri="{BB962C8B-B14F-4D97-AF65-F5344CB8AC3E}">
        <p14:creationId xmlns:p14="http://schemas.microsoft.com/office/powerpoint/2010/main" val="270316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D9BDFE4A-6D9B-471D-A4DC-D2631A7676FA}"/>
              </a:ext>
            </a:extLst>
          </p:cNvPr>
          <p:cNvSpPr/>
          <p:nvPr/>
        </p:nvSpPr>
        <p:spPr>
          <a:xfrm>
            <a:off x="1165124" y="2456544"/>
            <a:ext cx="9763432" cy="1200329"/>
          </a:xfrm>
          <a:prstGeom prst="rect">
            <a:avLst/>
          </a:prstGeom>
        </p:spPr>
        <p:txBody>
          <a:bodyPr wrap="square">
            <a:spAutoFit/>
          </a:bodyPr>
          <a:lstStyle/>
          <a:p>
            <a:pPr algn="ctr"/>
            <a:r>
              <a:rPr lang="pl-PL" sz="3600" b="1" dirty="0">
                <a:latin typeface="Times New Roman" panose="02020603050405020304" pitchFamily="18" charset="0"/>
                <a:ea typeface="Calibri" panose="020F0502020204030204" pitchFamily="34" charset="0"/>
                <a:cs typeface="Times New Roman" panose="02020603050405020304" pitchFamily="18" charset="0"/>
              </a:rPr>
              <a:t>Co przeszkadza zmianom paradygmatycznym </a:t>
            </a:r>
          </a:p>
          <a:p>
            <a:pPr algn="ctr"/>
            <a:r>
              <a:rPr lang="pl-PL" sz="3600" b="1" dirty="0">
                <a:latin typeface="Times New Roman" panose="02020603050405020304" pitchFamily="18" charset="0"/>
                <a:ea typeface="Calibri" panose="020F0502020204030204" pitchFamily="34" charset="0"/>
                <a:cs typeface="Times New Roman" panose="02020603050405020304" pitchFamily="18" charset="0"/>
              </a:rPr>
              <a:t>w matematycznej edukacji?</a:t>
            </a:r>
            <a:endParaRPr lang="pl-PL"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91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Symbol zastępczy zawartości 3">
            <a:extLst>
              <a:ext uri="{FF2B5EF4-FFF2-40B4-BE49-F238E27FC236}">
                <a16:creationId xmlns:a16="http://schemas.microsoft.com/office/drawing/2014/main" id="{38C21D15-936F-43BD-88B9-92247B73590D}"/>
              </a:ext>
            </a:extLst>
          </p:cNvPr>
          <p:cNvPicPr>
            <a:picLocks noGrp="1" noChangeAspect="1"/>
          </p:cNvPicPr>
          <p:nvPr>
            <p:ph idx="1"/>
          </p:nvPr>
        </p:nvPicPr>
        <p:blipFill>
          <a:blip r:embed="rId4"/>
          <a:stretch>
            <a:fillRect/>
          </a:stretch>
        </p:blipFill>
        <p:spPr>
          <a:xfrm>
            <a:off x="162947" y="757496"/>
            <a:ext cx="5842623" cy="3286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Obraz 7">
            <a:extLst>
              <a:ext uri="{FF2B5EF4-FFF2-40B4-BE49-F238E27FC236}">
                <a16:creationId xmlns:a16="http://schemas.microsoft.com/office/drawing/2014/main" id="{C9016EA7-50B2-43CE-89D4-E2F046C44409}"/>
              </a:ext>
            </a:extLst>
          </p:cNvPr>
          <p:cNvPicPr>
            <a:picLocks noChangeAspect="1"/>
          </p:cNvPicPr>
          <p:nvPr/>
        </p:nvPicPr>
        <p:blipFill>
          <a:blip r:embed="rId5"/>
          <a:stretch>
            <a:fillRect/>
          </a:stretch>
        </p:blipFill>
        <p:spPr>
          <a:xfrm>
            <a:off x="6186431" y="713135"/>
            <a:ext cx="6000354" cy="3375198"/>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0" name="Picture 19">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22" name="Picture 21">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2" name="Tytuł 1">
            <a:extLst>
              <a:ext uri="{FF2B5EF4-FFF2-40B4-BE49-F238E27FC236}">
                <a16:creationId xmlns:a16="http://schemas.microsoft.com/office/drawing/2014/main" id="{74B22150-E7C9-403E-BCBF-B1EA77301770}"/>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a:t> </a:t>
            </a:r>
          </a:p>
        </p:txBody>
      </p:sp>
      <p:sp>
        <p:nvSpPr>
          <p:cNvPr id="3" name="Prostokąt 2">
            <a:extLst>
              <a:ext uri="{FF2B5EF4-FFF2-40B4-BE49-F238E27FC236}">
                <a16:creationId xmlns:a16="http://schemas.microsoft.com/office/drawing/2014/main" id="{9E4ECE63-2AA9-4B8C-8589-757DC8EE3707}"/>
              </a:ext>
            </a:extLst>
          </p:cNvPr>
          <p:cNvSpPr/>
          <p:nvPr/>
        </p:nvSpPr>
        <p:spPr>
          <a:xfrm>
            <a:off x="3729947" y="4845829"/>
            <a:ext cx="4551246" cy="584775"/>
          </a:xfrm>
          <a:prstGeom prst="rect">
            <a:avLst/>
          </a:prstGeom>
        </p:spPr>
        <p:txBody>
          <a:bodyPr wrap="none">
            <a:spAutoFit/>
          </a:bodyPr>
          <a:lstStyle/>
          <a:p>
            <a:r>
              <a:rPr lang="pl-PL" sz="3200" b="1" dirty="0">
                <a:latin typeface="Times New Roman" panose="02020603050405020304" pitchFamily="18" charset="0"/>
                <a:ea typeface="Calibri" panose="020F0502020204030204" pitchFamily="34" charset="0"/>
              </a:rPr>
              <a:t>Polska szkoła XXI wieku</a:t>
            </a:r>
            <a:endParaRPr lang="pl-PL" sz="3200" b="1" dirty="0"/>
          </a:p>
        </p:txBody>
      </p:sp>
    </p:spTree>
    <p:extLst>
      <p:ext uri="{BB962C8B-B14F-4D97-AF65-F5344CB8AC3E}">
        <p14:creationId xmlns:p14="http://schemas.microsoft.com/office/powerpoint/2010/main" val="2777799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59B0E13E-63E1-470F-9319-BAA676D008BC}"/>
              </a:ext>
            </a:extLst>
          </p:cNvPr>
          <p:cNvSpPr/>
          <p:nvPr/>
        </p:nvSpPr>
        <p:spPr>
          <a:xfrm>
            <a:off x="424375" y="1998364"/>
            <a:ext cx="11617569" cy="1815882"/>
          </a:xfrm>
          <a:prstGeom prst="rect">
            <a:avLst/>
          </a:prstGeom>
        </p:spPr>
        <p:txBody>
          <a:bodyPr wrap="square">
            <a:spAutoFit/>
          </a:bodyPr>
          <a:lstStyle/>
          <a:p>
            <a:r>
              <a:rPr lang="pl-PL" sz="2800" dirty="0">
                <a:latin typeface="Times New Roman" panose="02020603050405020304" pitchFamily="18" charset="0"/>
              </a:rPr>
              <a:t>Badania wykazują, że dzieci nauczane według konstruktywistycznych metod uzyskiwały lepsze wyniki w matematyce i większe sukcesy w nauce niż najmłodsi uczniowie, którym były podawane gotowe rozwiązania (za: </a:t>
            </a:r>
            <a:r>
              <a:rPr lang="pl-PL" sz="2800" dirty="0" err="1">
                <a:latin typeface="Times New Roman" panose="02020603050405020304" pitchFamily="18" charset="0"/>
              </a:rPr>
              <a:t>Landerl</a:t>
            </a:r>
            <a:r>
              <a:rPr lang="pl-PL" sz="2800" dirty="0">
                <a:latin typeface="Times New Roman" panose="02020603050405020304" pitchFamily="18" charset="0"/>
              </a:rPr>
              <a:t>, </a:t>
            </a:r>
            <a:r>
              <a:rPr lang="pl-PL" sz="2800" dirty="0" err="1">
                <a:latin typeface="Times New Roman" panose="02020603050405020304" pitchFamily="18" charset="0"/>
              </a:rPr>
              <a:t>Kaufmann</a:t>
            </a:r>
            <a:r>
              <a:rPr lang="pl-PL" sz="2800" dirty="0">
                <a:latin typeface="Times New Roman" panose="02020603050405020304" pitchFamily="18" charset="0"/>
              </a:rPr>
              <a:t> 2015).</a:t>
            </a:r>
            <a:endParaRPr lang="pl-PL" sz="2800" dirty="0"/>
          </a:p>
        </p:txBody>
      </p:sp>
    </p:spTree>
    <p:extLst>
      <p:ext uri="{BB962C8B-B14F-4D97-AF65-F5344CB8AC3E}">
        <p14:creationId xmlns:p14="http://schemas.microsoft.com/office/powerpoint/2010/main" val="2356525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AF3FE29-756C-4BE9-BCB5-2E7D040BE850}"/>
              </a:ext>
            </a:extLst>
          </p:cNvPr>
          <p:cNvGraphicFramePr/>
          <p:nvPr>
            <p:extLst>
              <p:ext uri="{D42A27DB-BD31-4B8C-83A1-F6EECF244321}">
                <p14:modId xmlns:p14="http://schemas.microsoft.com/office/powerpoint/2010/main" val="3001406559"/>
              </p:ext>
            </p:extLst>
          </p:nvPr>
        </p:nvGraphicFramePr>
        <p:xfrm>
          <a:off x="464235" y="719666"/>
          <a:ext cx="11268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092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93867D9-3BE5-49D6-B285-DB35F3348189}"/>
              </a:ext>
            </a:extLst>
          </p:cNvPr>
          <p:cNvSpPr>
            <a:spLocks noGrp="1"/>
          </p:cNvSpPr>
          <p:nvPr>
            <p:ph type="title"/>
          </p:nvPr>
        </p:nvSpPr>
        <p:spPr>
          <a:xfrm>
            <a:off x="113071" y="1314450"/>
            <a:ext cx="2590800" cy="2829847"/>
          </a:xfrm>
        </p:spPr>
        <p:txBody>
          <a:bodyPr>
            <a:normAutofit/>
          </a:bodyPr>
          <a:lstStyle/>
          <a:p>
            <a:pPr algn="l"/>
            <a:r>
              <a:rPr lang="pl-PL" sz="2100" b="1" dirty="0">
                <a:latin typeface="Abadi" panose="020B0604020202020204" pitchFamily="34" charset="0"/>
                <a:ea typeface="Calibri" panose="020F0502020204030204" pitchFamily="34" charset="0"/>
                <a:cs typeface="Times New Roman" panose="02020603050405020304" pitchFamily="18" charset="0"/>
              </a:rPr>
              <a:t>Przykładowe koncepcje potoczne</a:t>
            </a:r>
            <a:br>
              <a:rPr lang="pl-PL" sz="2100" b="1" dirty="0">
                <a:latin typeface="Abadi" panose="020B0604020202020204" pitchFamily="34" charset="0"/>
                <a:ea typeface="Calibri" panose="020F0502020204030204" pitchFamily="34" charset="0"/>
                <a:cs typeface="Times New Roman" panose="02020603050405020304" pitchFamily="18" charset="0"/>
              </a:rPr>
            </a:br>
            <a:r>
              <a:rPr lang="pl-PL" sz="2100" b="1" dirty="0">
                <a:latin typeface="Abadi" panose="020B0604020202020204" pitchFamily="34" charset="0"/>
                <a:ea typeface="Calibri" panose="020F0502020204030204" pitchFamily="34" charset="0"/>
                <a:cs typeface="Times New Roman" panose="02020603050405020304" pitchFamily="18" charset="0"/>
              </a:rPr>
              <a:t>dotyczące wczesnoszkolnej edukacji matematycznej </a:t>
            </a:r>
            <a:br>
              <a:rPr lang="pl-PL" sz="2100" dirty="0">
                <a:latin typeface="Abadi" panose="020B0604020202020204" pitchFamily="34" charset="0"/>
                <a:ea typeface="Calibri" panose="020F0502020204030204" pitchFamily="34" charset="0"/>
                <a:cs typeface="Times New Roman" panose="02020603050405020304" pitchFamily="18" charset="0"/>
              </a:rPr>
            </a:br>
            <a:endParaRPr lang="pl-PL" sz="2100" dirty="0"/>
          </a:p>
        </p:txBody>
      </p:sp>
      <p:pic>
        <p:nvPicPr>
          <p:cNvPr id="20"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1"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2" name="Symbol zastępczy zawartości 2">
            <a:extLst>
              <a:ext uri="{FF2B5EF4-FFF2-40B4-BE49-F238E27FC236}">
                <a16:creationId xmlns:a16="http://schemas.microsoft.com/office/drawing/2014/main" id="{D8DB58A6-8883-4826-88E0-4354A91ACA50}"/>
              </a:ext>
            </a:extLst>
          </p:cNvPr>
          <p:cNvGraphicFramePr>
            <a:graphicFrameLocks noGrp="1"/>
          </p:cNvGraphicFramePr>
          <p:nvPr>
            <p:ph idx="1"/>
            <p:extLst>
              <p:ext uri="{D42A27DB-BD31-4B8C-83A1-F6EECF244321}">
                <p14:modId xmlns:p14="http://schemas.microsoft.com/office/powerpoint/2010/main" val="4121357804"/>
              </p:ext>
            </p:extLst>
          </p:nvPr>
        </p:nvGraphicFramePr>
        <p:xfrm>
          <a:off x="2816942" y="221226"/>
          <a:ext cx="9261987" cy="62533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27834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przy bardzo wysokim poziomie pewności">
            <a:extLst>
              <a:ext uri="{FF2B5EF4-FFF2-40B4-BE49-F238E27FC236}">
                <a16:creationId xmlns:a16="http://schemas.microsoft.com/office/drawing/2014/main" id="{A02671C8-2B29-4B12-9214-AE57E8EEFEB9}"/>
              </a:ext>
            </a:extLst>
          </p:cNvPr>
          <p:cNvPicPr>
            <a:picLocks noChangeAspect="1"/>
          </p:cNvPicPr>
          <p:nvPr/>
        </p:nvPicPr>
        <p:blipFill rotWithShape="1">
          <a:blip r:embed="rId2"/>
          <a:srcRect t="-1" b="69723"/>
          <a:stretch/>
        </p:blipFill>
        <p:spPr>
          <a:xfrm>
            <a:off x="1871334" y="904874"/>
            <a:ext cx="7708764" cy="2697151"/>
          </a:xfrm>
          <a:prstGeom prst="rect">
            <a:avLst/>
          </a:prstGeom>
        </p:spPr>
      </p:pic>
      <p:sp>
        <p:nvSpPr>
          <p:cNvPr id="4" name="Prostokąt 3">
            <a:extLst>
              <a:ext uri="{FF2B5EF4-FFF2-40B4-BE49-F238E27FC236}">
                <a16:creationId xmlns:a16="http://schemas.microsoft.com/office/drawing/2014/main" id="{05535C5B-E0B2-405E-AD64-0FAB8F312C1C}"/>
              </a:ext>
            </a:extLst>
          </p:cNvPr>
          <p:cNvSpPr/>
          <p:nvPr/>
        </p:nvSpPr>
        <p:spPr>
          <a:xfrm>
            <a:off x="3048000" y="215384"/>
            <a:ext cx="5180965" cy="461665"/>
          </a:xfrm>
          <a:prstGeom prst="rect">
            <a:avLst/>
          </a:prstGeom>
        </p:spPr>
        <p:txBody>
          <a:bodyPr wrap="squar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Muszę zapisać rozwiązanie liczbami</a:t>
            </a:r>
            <a:endParaRPr lang="pl-PL" sz="2400" dirty="0"/>
          </a:p>
        </p:txBody>
      </p:sp>
      <p:pic>
        <p:nvPicPr>
          <p:cNvPr id="8" name="Obraz 7" descr="Obraz zawierający tekst&#10;&#10;Opis wygenerowany przy bardzo wysokim poziomie pewności">
            <a:extLst>
              <a:ext uri="{FF2B5EF4-FFF2-40B4-BE49-F238E27FC236}">
                <a16:creationId xmlns:a16="http://schemas.microsoft.com/office/drawing/2014/main" id="{83FA2E30-1D2A-470D-AFF5-9CA64330DC9D}"/>
              </a:ext>
            </a:extLst>
          </p:cNvPr>
          <p:cNvPicPr>
            <a:picLocks noChangeAspect="1"/>
          </p:cNvPicPr>
          <p:nvPr/>
        </p:nvPicPr>
        <p:blipFill rotWithShape="1">
          <a:blip r:embed="rId3"/>
          <a:srcRect t="71667"/>
          <a:stretch/>
        </p:blipFill>
        <p:spPr>
          <a:xfrm>
            <a:off x="3048000" y="3994361"/>
            <a:ext cx="7513695" cy="2648255"/>
          </a:xfrm>
          <a:prstGeom prst="rect">
            <a:avLst/>
          </a:prstGeom>
        </p:spPr>
      </p:pic>
    </p:spTree>
    <p:extLst>
      <p:ext uri="{BB962C8B-B14F-4D97-AF65-F5344CB8AC3E}">
        <p14:creationId xmlns:p14="http://schemas.microsoft.com/office/powerpoint/2010/main" val="280684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5861B58-7730-49FA-9199-839DB52D945B}"/>
              </a:ext>
            </a:extLst>
          </p:cNvPr>
          <p:cNvSpPr/>
          <p:nvPr/>
        </p:nvSpPr>
        <p:spPr>
          <a:xfrm>
            <a:off x="1060582" y="2644992"/>
            <a:ext cx="10311618" cy="584775"/>
          </a:xfrm>
          <a:prstGeom prst="rect">
            <a:avLst/>
          </a:prstGeom>
        </p:spPr>
        <p:txBody>
          <a:bodyPr wrap="square">
            <a:spAutoFit/>
          </a:bodyPr>
          <a:lstStyle/>
          <a:p>
            <a:r>
              <a:rPr lang="pl-PL" sz="3200" dirty="0">
                <a:latin typeface="Sitka Text" panose="02000505000000020004" pitchFamily="2" charset="0"/>
              </a:rPr>
              <a:t>  Edukacja transmisyjna vs konstruktywistyczna</a:t>
            </a:r>
          </a:p>
        </p:txBody>
      </p:sp>
      <p:sp>
        <p:nvSpPr>
          <p:cNvPr id="6" name="Prostokąt 5">
            <a:extLst>
              <a:ext uri="{FF2B5EF4-FFF2-40B4-BE49-F238E27FC236}">
                <a16:creationId xmlns:a16="http://schemas.microsoft.com/office/drawing/2014/main" id="{40C82FD6-7DDD-44A5-A165-7E77271A0583}"/>
              </a:ext>
            </a:extLst>
          </p:cNvPr>
          <p:cNvSpPr/>
          <p:nvPr/>
        </p:nvSpPr>
        <p:spPr>
          <a:xfrm>
            <a:off x="1229394" y="1260401"/>
            <a:ext cx="10142806" cy="584775"/>
          </a:xfrm>
          <a:prstGeom prst="rect">
            <a:avLst/>
          </a:prstGeom>
        </p:spPr>
        <p:txBody>
          <a:bodyPr wrap="square">
            <a:spAutoFit/>
          </a:bodyPr>
          <a:lstStyle/>
          <a:p>
            <a:r>
              <a:rPr lang="pl-PL" sz="2800" dirty="0">
                <a:solidFill>
                  <a:prstClr val="black"/>
                </a:solidFill>
                <a:latin typeface="Sitka Text" panose="02000505000000020004" pitchFamily="2" charset="0"/>
                <a:ea typeface="Calibri" panose="020F0502020204030204" pitchFamily="34" charset="0"/>
              </a:rPr>
              <a:t> </a:t>
            </a:r>
            <a:r>
              <a:rPr lang="pl-PL" sz="3200" dirty="0">
                <a:solidFill>
                  <a:prstClr val="black"/>
                </a:solidFill>
                <a:latin typeface="Sitka Text" panose="02000505000000020004" pitchFamily="2" charset="0"/>
                <a:ea typeface="Calibri" panose="020F0502020204030204" pitchFamily="34" charset="0"/>
              </a:rPr>
              <a:t>Zmiana paradygmatu w podejściu do edukacji</a:t>
            </a:r>
            <a:endParaRPr lang="pl-PL" dirty="0"/>
          </a:p>
        </p:txBody>
      </p:sp>
    </p:spTree>
    <p:extLst>
      <p:ext uri="{BB962C8B-B14F-4D97-AF65-F5344CB8AC3E}">
        <p14:creationId xmlns:p14="http://schemas.microsoft.com/office/powerpoint/2010/main" val="12519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przy bardzo wysokim poziomie pewności">
            <a:extLst>
              <a:ext uri="{FF2B5EF4-FFF2-40B4-BE49-F238E27FC236}">
                <a16:creationId xmlns:a16="http://schemas.microsoft.com/office/drawing/2014/main" id="{DA1FBCEB-0E9A-468A-851F-403089CE8D25}"/>
              </a:ext>
            </a:extLst>
          </p:cNvPr>
          <p:cNvPicPr>
            <a:picLocks noChangeAspect="1"/>
          </p:cNvPicPr>
          <p:nvPr/>
        </p:nvPicPr>
        <p:blipFill rotWithShape="1">
          <a:blip r:embed="rId2"/>
          <a:srcRect t="25555" b="50625"/>
          <a:stretch/>
        </p:blipFill>
        <p:spPr>
          <a:xfrm>
            <a:off x="0" y="339684"/>
            <a:ext cx="6683800" cy="2340997"/>
          </a:xfrm>
          <a:prstGeom prst="rect">
            <a:avLst/>
          </a:prstGeom>
        </p:spPr>
      </p:pic>
      <p:sp>
        <p:nvSpPr>
          <p:cNvPr id="4" name="Prostokąt 3">
            <a:extLst>
              <a:ext uri="{FF2B5EF4-FFF2-40B4-BE49-F238E27FC236}">
                <a16:creationId xmlns:a16="http://schemas.microsoft.com/office/drawing/2014/main" id="{0213602C-40C3-4334-9D25-C65DB96BED31}"/>
              </a:ext>
            </a:extLst>
          </p:cNvPr>
          <p:cNvSpPr/>
          <p:nvPr/>
        </p:nvSpPr>
        <p:spPr>
          <a:xfrm>
            <a:off x="7624689" y="817685"/>
            <a:ext cx="3161900" cy="461665"/>
          </a:xfrm>
          <a:prstGeom prst="rect">
            <a:avLst/>
          </a:prstGeom>
        </p:spPr>
        <p:txBody>
          <a:bodyPr wrap="squar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Zrobię „coś” z liczbami</a:t>
            </a:r>
            <a:endParaRPr lang="pl-PL" sz="2400" dirty="0"/>
          </a:p>
        </p:txBody>
      </p:sp>
      <p:pic>
        <p:nvPicPr>
          <p:cNvPr id="6" name="Obraz 5" descr="Obraz zawierający tekst, zrzut ekranu&#10;&#10;Opis wygenerowany przy bardzo wysokim poziomie pewności">
            <a:extLst>
              <a:ext uri="{FF2B5EF4-FFF2-40B4-BE49-F238E27FC236}">
                <a16:creationId xmlns:a16="http://schemas.microsoft.com/office/drawing/2014/main" id="{D002B50F-338C-4EC0-95D5-1D0349049EDD}"/>
              </a:ext>
            </a:extLst>
          </p:cNvPr>
          <p:cNvPicPr>
            <a:picLocks noChangeAspect="1"/>
          </p:cNvPicPr>
          <p:nvPr/>
        </p:nvPicPr>
        <p:blipFill rotWithShape="1">
          <a:blip r:embed="rId3"/>
          <a:srcRect t="24167" b="26111"/>
          <a:stretch/>
        </p:blipFill>
        <p:spPr>
          <a:xfrm>
            <a:off x="5802859" y="2680681"/>
            <a:ext cx="6389141" cy="4177319"/>
          </a:xfrm>
          <a:prstGeom prst="rect">
            <a:avLst/>
          </a:prstGeom>
        </p:spPr>
      </p:pic>
    </p:spTree>
    <p:extLst>
      <p:ext uri="{BB962C8B-B14F-4D97-AF65-F5344CB8AC3E}">
        <p14:creationId xmlns:p14="http://schemas.microsoft.com/office/powerpoint/2010/main" val="68695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F6E7D885-F0C4-4D01-BED3-0922C0AAFCEF}"/>
              </a:ext>
            </a:extLst>
          </p:cNvPr>
          <p:cNvSpPr/>
          <p:nvPr/>
        </p:nvSpPr>
        <p:spPr>
          <a:xfrm>
            <a:off x="2593111" y="149207"/>
            <a:ext cx="8820150" cy="461665"/>
          </a:xfrm>
          <a:prstGeom prst="rect">
            <a:avLst/>
          </a:prstGeom>
        </p:spPr>
        <p:txBody>
          <a:bodyPr wrap="squar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Czytam zadania w specyficzny „szkolno-matematyczny” sposób</a:t>
            </a:r>
            <a:endParaRPr lang="pl-PL" sz="2400" dirty="0"/>
          </a:p>
        </p:txBody>
      </p:sp>
      <p:pic>
        <p:nvPicPr>
          <p:cNvPr id="8" name="Obraz 7" descr="Obraz zawierający tekst&#10;&#10;Opis wygenerowany przy bardzo wysokim poziomie pewności">
            <a:extLst>
              <a:ext uri="{FF2B5EF4-FFF2-40B4-BE49-F238E27FC236}">
                <a16:creationId xmlns:a16="http://schemas.microsoft.com/office/drawing/2014/main" id="{F7D3911B-CEB4-4D50-9728-4BE03A978F9A}"/>
              </a:ext>
            </a:extLst>
          </p:cNvPr>
          <p:cNvPicPr>
            <a:picLocks noChangeAspect="1"/>
          </p:cNvPicPr>
          <p:nvPr/>
        </p:nvPicPr>
        <p:blipFill rotWithShape="1">
          <a:blip r:embed="rId2"/>
          <a:srcRect t="28056" r="42722" b="54166"/>
          <a:stretch/>
        </p:blipFill>
        <p:spPr>
          <a:xfrm>
            <a:off x="7337540" y="1703887"/>
            <a:ext cx="4718940" cy="1918754"/>
          </a:xfrm>
          <a:prstGeom prst="rect">
            <a:avLst/>
          </a:prstGeom>
        </p:spPr>
      </p:pic>
      <p:pic>
        <p:nvPicPr>
          <p:cNvPr id="12" name="Obraz 11" descr="Obraz zawierający tekst, zrzut ekranu&#10;&#10;Opis wygenerowany przy wysokim poziomie pewności">
            <a:extLst>
              <a:ext uri="{FF2B5EF4-FFF2-40B4-BE49-F238E27FC236}">
                <a16:creationId xmlns:a16="http://schemas.microsoft.com/office/drawing/2014/main" id="{042DF728-26B4-48D7-B65B-3879B819B829}"/>
              </a:ext>
            </a:extLst>
          </p:cNvPr>
          <p:cNvPicPr>
            <a:picLocks noChangeAspect="1"/>
          </p:cNvPicPr>
          <p:nvPr/>
        </p:nvPicPr>
        <p:blipFill rotWithShape="1">
          <a:blip r:embed="rId3"/>
          <a:srcRect t="22588" r="16707" b="57778"/>
          <a:stretch/>
        </p:blipFill>
        <p:spPr>
          <a:xfrm>
            <a:off x="135520" y="1392448"/>
            <a:ext cx="6867666" cy="2230193"/>
          </a:xfrm>
          <a:prstGeom prst="rect">
            <a:avLst/>
          </a:prstGeom>
        </p:spPr>
      </p:pic>
      <p:pic>
        <p:nvPicPr>
          <p:cNvPr id="9" name="Obraz 8" descr="Obraz zawierający zrzut ekranu&#10;&#10;Opis wygenerowany przy wysokim poziomie pewności">
            <a:extLst>
              <a:ext uri="{FF2B5EF4-FFF2-40B4-BE49-F238E27FC236}">
                <a16:creationId xmlns:a16="http://schemas.microsoft.com/office/drawing/2014/main" id="{738DEF1F-FF1B-4A84-A3CE-2CC3D32FA38E}"/>
              </a:ext>
            </a:extLst>
          </p:cNvPr>
          <p:cNvPicPr>
            <a:picLocks noChangeAspect="1"/>
          </p:cNvPicPr>
          <p:nvPr/>
        </p:nvPicPr>
        <p:blipFill rotWithShape="1">
          <a:blip r:embed="rId4"/>
          <a:srcRect t="647" r="2101" b="82212"/>
          <a:stretch/>
        </p:blipFill>
        <p:spPr>
          <a:xfrm>
            <a:off x="1688123" y="4194736"/>
            <a:ext cx="9221443" cy="1918754"/>
          </a:xfrm>
          <a:prstGeom prst="rect">
            <a:avLst/>
          </a:prstGeom>
        </p:spPr>
      </p:pic>
    </p:spTree>
    <p:extLst>
      <p:ext uri="{BB962C8B-B14F-4D97-AF65-F5344CB8AC3E}">
        <p14:creationId xmlns:p14="http://schemas.microsoft.com/office/powerpoint/2010/main" val="887274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zrzut ekranu, tekst&#10;&#10;Opis wygenerowany przy bardzo wysokim poziomie pewności">
            <a:extLst>
              <a:ext uri="{FF2B5EF4-FFF2-40B4-BE49-F238E27FC236}">
                <a16:creationId xmlns:a16="http://schemas.microsoft.com/office/drawing/2014/main" id="{9CD46DAB-61D3-4A79-BEC5-4B70F3FE23B6}"/>
              </a:ext>
            </a:extLst>
          </p:cNvPr>
          <p:cNvPicPr>
            <a:picLocks noChangeAspect="1"/>
          </p:cNvPicPr>
          <p:nvPr/>
        </p:nvPicPr>
        <p:blipFill rotWithShape="1">
          <a:blip r:embed="rId2"/>
          <a:srcRect l="4055" t="46271" r="11108" b="37430"/>
          <a:stretch/>
        </p:blipFill>
        <p:spPr>
          <a:xfrm>
            <a:off x="487482" y="901958"/>
            <a:ext cx="7040967" cy="1867043"/>
          </a:xfrm>
          <a:prstGeom prst="rect">
            <a:avLst/>
          </a:prstGeom>
        </p:spPr>
      </p:pic>
      <p:sp>
        <p:nvSpPr>
          <p:cNvPr id="4" name="Prostokąt 3">
            <a:extLst>
              <a:ext uri="{FF2B5EF4-FFF2-40B4-BE49-F238E27FC236}">
                <a16:creationId xmlns:a16="http://schemas.microsoft.com/office/drawing/2014/main" id="{6E15647B-223D-4A6A-8B9E-F6698886C6CB}"/>
              </a:ext>
            </a:extLst>
          </p:cNvPr>
          <p:cNvSpPr/>
          <p:nvPr/>
        </p:nvSpPr>
        <p:spPr>
          <a:xfrm>
            <a:off x="4651802" y="287893"/>
            <a:ext cx="4371068" cy="461665"/>
          </a:xfrm>
          <a:prstGeom prst="rect">
            <a:avLst/>
          </a:prstGeom>
        </p:spPr>
        <p:txBody>
          <a:bodyPr wrap="non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nie ma liczb, nie można rozwiązać</a:t>
            </a:r>
            <a:endParaRPr lang="pl-PL" sz="2400" dirty="0"/>
          </a:p>
        </p:txBody>
      </p:sp>
      <p:pic>
        <p:nvPicPr>
          <p:cNvPr id="6" name="Obraz 5" descr="Obraz zawierający tekst, zrzut ekranu&#10;&#10;Opis wygenerowany przy bardzo wysokim poziomie pewności">
            <a:extLst>
              <a:ext uri="{FF2B5EF4-FFF2-40B4-BE49-F238E27FC236}">
                <a16:creationId xmlns:a16="http://schemas.microsoft.com/office/drawing/2014/main" id="{60FCF81F-0C8B-4C42-91D1-B1FB0431B022}"/>
              </a:ext>
            </a:extLst>
          </p:cNvPr>
          <p:cNvPicPr>
            <a:picLocks noChangeAspect="1"/>
          </p:cNvPicPr>
          <p:nvPr/>
        </p:nvPicPr>
        <p:blipFill rotWithShape="1">
          <a:blip r:embed="rId3"/>
          <a:srcRect t="53851" r="6115" b="29760"/>
          <a:stretch/>
        </p:blipFill>
        <p:spPr>
          <a:xfrm>
            <a:off x="4734821" y="1987665"/>
            <a:ext cx="6803284" cy="1441335"/>
          </a:xfrm>
          <a:prstGeom prst="rect">
            <a:avLst/>
          </a:prstGeom>
        </p:spPr>
      </p:pic>
      <p:pic>
        <p:nvPicPr>
          <p:cNvPr id="8" name="Obraz 7" descr="Obraz zawierający tekst&#10;&#10;Opis wygenerowany przy bardzo wysokim poziomie pewności">
            <a:extLst>
              <a:ext uri="{FF2B5EF4-FFF2-40B4-BE49-F238E27FC236}">
                <a16:creationId xmlns:a16="http://schemas.microsoft.com/office/drawing/2014/main" id="{CFE4D977-68E6-4E4B-8C2B-471F870F05A0}"/>
              </a:ext>
            </a:extLst>
          </p:cNvPr>
          <p:cNvPicPr>
            <a:picLocks noChangeAspect="1"/>
          </p:cNvPicPr>
          <p:nvPr/>
        </p:nvPicPr>
        <p:blipFill rotWithShape="1">
          <a:blip r:embed="rId4"/>
          <a:srcRect t="42782" b="27638"/>
          <a:stretch/>
        </p:blipFill>
        <p:spPr>
          <a:xfrm>
            <a:off x="2466975" y="3827986"/>
            <a:ext cx="7452331" cy="2742121"/>
          </a:xfrm>
          <a:prstGeom prst="rect">
            <a:avLst/>
          </a:prstGeom>
        </p:spPr>
      </p:pic>
    </p:spTree>
    <p:extLst>
      <p:ext uri="{BB962C8B-B14F-4D97-AF65-F5344CB8AC3E}">
        <p14:creationId xmlns:p14="http://schemas.microsoft.com/office/powerpoint/2010/main" val="397275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mapa&#10;&#10;Opis wygenerowany przy bardzo wysokim poziomie pewności">
            <a:extLst>
              <a:ext uri="{FF2B5EF4-FFF2-40B4-BE49-F238E27FC236}">
                <a16:creationId xmlns:a16="http://schemas.microsoft.com/office/drawing/2014/main" id="{2B3E32B8-79D3-40C1-854F-793A30BD662F}"/>
              </a:ext>
            </a:extLst>
          </p:cNvPr>
          <p:cNvPicPr>
            <a:picLocks noChangeAspect="1"/>
          </p:cNvPicPr>
          <p:nvPr/>
        </p:nvPicPr>
        <p:blipFill rotWithShape="1">
          <a:blip r:embed="rId2"/>
          <a:srcRect b="68611"/>
          <a:stretch/>
        </p:blipFill>
        <p:spPr>
          <a:xfrm>
            <a:off x="1823024" y="1420837"/>
            <a:ext cx="9283569" cy="3666068"/>
          </a:xfrm>
          <a:prstGeom prst="rect">
            <a:avLst/>
          </a:prstGeom>
        </p:spPr>
      </p:pic>
      <p:sp>
        <p:nvSpPr>
          <p:cNvPr id="9" name="Prostokąt 8">
            <a:extLst>
              <a:ext uri="{FF2B5EF4-FFF2-40B4-BE49-F238E27FC236}">
                <a16:creationId xmlns:a16="http://schemas.microsoft.com/office/drawing/2014/main" id="{07D3A673-813B-40C5-B943-F951E10B02CD}"/>
              </a:ext>
            </a:extLst>
          </p:cNvPr>
          <p:cNvSpPr/>
          <p:nvPr/>
        </p:nvSpPr>
        <p:spPr>
          <a:xfrm>
            <a:off x="4007339" y="193374"/>
            <a:ext cx="3741794" cy="461665"/>
          </a:xfrm>
          <a:prstGeom prst="rect">
            <a:avLst/>
          </a:prstGeom>
        </p:spPr>
        <p:txBody>
          <a:bodyPr wrap="non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Rysunek jako ilustracja treści</a:t>
            </a:r>
            <a:endParaRPr lang="pl-PL" sz="2400" dirty="0"/>
          </a:p>
        </p:txBody>
      </p:sp>
    </p:spTree>
    <p:extLst>
      <p:ext uri="{BB962C8B-B14F-4D97-AF65-F5344CB8AC3E}">
        <p14:creationId xmlns:p14="http://schemas.microsoft.com/office/powerpoint/2010/main" val="2443548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zrzut ekranu, tekst&#10;&#10;Opis wygenerowany przy bardzo wysokim poziomie pewności">
            <a:extLst>
              <a:ext uri="{FF2B5EF4-FFF2-40B4-BE49-F238E27FC236}">
                <a16:creationId xmlns:a16="http://schemas.microsoft.com/office/drawing/2014/main" id="{2E30D7CF-41F8-43E7-8BF9-1A4CCD3E2F88}"/>
              </a:ext>
            </a:extLst>
          </p:cNvPr>
          <p:cNvPicPr>
            <a:picLocks noChangeAspect="1"/>
          </p:cNvPicPr>
          <p:nvPr/>
        </p:nvPicPr>
        <p:blipFill rotWithShape="1">
          <a:blip r:embed="rId2"/>
          <a:srcRect t="10556" r="10161"/>
          <a:stretch/>
        </p:blipFill>
        <p:spPr>
          <a:xfrm>
            <a:off x="2888255" y="655039"/>
            <a:ext cx="5756437" cy="6134100"/>
          </a:xfrm>
          <a:prstGeom prst="rect">
            <a:avLst/>
          </a:prstGeom>
        </p:spPr>
      </p:pic>
      <p:sp>
        <p:nvSpPr>
          <p:cNvPr id="4" name="Prostokąt 3">
            <a:extLst>
              <a:ext uri="{FF2B5EF4-FFF2-40B4-BE49-F238E27FC236}">
                <a16:creationId xmlns:a16="http://schemas.microsoft.com/office/drawing/2014/main" id="{70933B4E-D24B-4770-9606-63850AE1389F}"/>
              </a:ext>
            </a:extLst>
          </p:cNvPr>
          <p:cNvSpPr/>
          <p:nvPr/>
        </p:nvSpPr>
        <p:spPr>
          <a:xfrm>
            <a:off x="4007339" y="193374"/>
            <a:ext cx="3518271" cy="461665"/>
          </a:xfrm>
          <a:prstGeom prst="rect">
            <a:avLst/>
          </a:prstGeom>
        </p:spPr>
        <p:txBody>
          <a:bodyPr wrap="none">
            <a:spAutoFit/>
          </a:bodyPr>
          <a:lstStyle/>
          <a:p>
            <a:r>
              <a:rPr lang="pl-PL" sz="2400" dirty="0">
                <a:latin typeface="Calibri" panose="020F0502020204030204" pitchFamily="34" charset="0"/>
                <a:ea typeface="Calibri" panose="020F0502020204030204" pitchFamily="34" charset="0"/>
                <a:cs typeface="Times New Roman" panose="02020603050405020304" pitchFamily="18" charset="0"/>
              </a:rPr>
              <a:t>Rysunek jako „</a:t>
            </a:r>
            <a:r>
              <a:rPr lang="pl-PL" sz="2400" dirty="0" err="1">
                <a:latin typeface="Calibri" panose="020F0502020204030204" pitchFamily="34" charset="0"/>
                <a:ea typeface="Calibri" panose="020F0502020204030204" pitchFamily="34" charset="0"/>
                <a:cs typeface="Times New Roman" panose="02020603050405020304" pitchFamily="18" charset="0"/>
              </a:rPr>
              <a:t>upiększacz</a:t>
            </a:r>
            <a:r>
              <a:rPr lang="pl-PL" sz="2400" dirty="0">
                <a:latin typeface="Calibri" panose="020F0502020204030204" pitchFamily="34" charset="0"/>
                <a:ea typeface="Calibri" panose="020F0502020204030204" pitchFamily="34" charset="0"/>
                <a:cs typeface="Times New Roman" panose="02020603050405020304" pitchFamily="18" charset="0"/>
              </a:rPr>
              <a:t>” </a:t>
            </a:r>
            <a:endParaRPr lang="pl-PL" sz="2400" dirty="0"/>
          </a:p>
        </p:txBody>
      </p:sp>
    </p:spTree>
    <p:extLst>
      <p:ext uri="{BB962C8B-B14F-4D97-AF65-F5344CB8AC3E}">
        <p14:creationId xmlns:p14="http://schemas.microsoft.com/office/powerpoint/2010/main" val="392073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zrzut ekranu, tekst&#10;&#10;Opis wygenerowany przy bardzo wysokim poziomie pewności">
            <a:extLst>
              <a:ext uri="{FF2B5EF4-FFF2-40B4-BE49-F238E27FC236}">
                <a16:creationId xmlns:a16="http://schemas.microsoft.com/office/drawing/2014/main" id="{C8FC61B7-A2D0-4D8E-95F6-D94C57A47884}"/>
              </a:ext>
            </a:extLst>
          </p:cNvPr>
          <p:cNvPicPr>
            <a:picLocks noChangeAspect="1"/>
          </p:cNvPicPr>
          <p:nvPr/>
        </p:nvPicPr>
        <p:blipFill rotWithShape="1">
          <a:blip r:embed="rId2"/>
          <a:srcRect b="69722"/>
          <a:stretch/>
        </p:blipFill>
        <p:spPr>
          <a:xfrm>
            <a:off x="741310" y="1448972"/>
            <a:ext cx="7095625" cy="2423059"/>
          </a:xfrm>
          <a:prstGeom prst="rect">
            <a:avLst/>
          </a:prstGeom>
        </p:spPr>
      </p:pic>
      <p:sp>
        <p:nvSpPr>
          <p:cNvPr id="4" name="Prostokąt 3">
            <a:extLst>
              <a:ext uri="{FF2B5EF4-FFF2-40B4-BE49-F238E27FC236}">
                <a16:creationId xmlns:a16="http://schemas.microsoft.com/office/drawing/2014/main" id="{08110EAE-DEE1-473B-8AED-B20DD390B459}"/>
              </a:ext>
            </a:extLst>
          </p:cNvPr>
          <p:cNvSpPr/>
          <p:nvPr/>
        </p:nvSpPr>
        <p:spPr>
          <a:xfrm>
            <a:off x="1862158" y="458965"/>
            <a:ext cx="9011506" cy="492122"/>
          </a:xfrm>
          <a:prstGeom prst="rect">
            <a:avLst/>
          </a:prstGeom>
        </p:spPr>
        <p:txBody>
          <a:bodyPr wrap="none">
            <a:spAutoFit/>
          </a:bodyPr>
          <a:lstStyle/>
          <a:p>
            <a:pPr marL="457200">
              <a:lnSpc>
                <a:spcPct val="115000"/>
              </a:lnSpc>
              <a:spcAft>
                <a:spcPts val="1000"/>
              </a:spcAft>
            </a:pPr>
            <a:r>
              <a:rPr lang="pl-PL" sz="2400" dirty="0">
                <a:latin typeface="Calibri" panose="020F0502020204030204" pitchFamily="34" charset="0"/>
                <a:ea typeface="Calibri" panose="020F0502020204030204" pitchFamily="34" charset="0"/>
                <a:cs typeface="Times New Roman" panose="02020603050405020304" pitchFamily="18" charset="0"/>
              </a:rPr>
              <a:t>Rysunek i badanie „przegrywają” z liczbowym schematem myślenia</a:t>
            </a:r>
          </a:p>
        </p:txBody>
      </p:sp>
      <p:pic>
        <p:nvPicPr>
          <p:cNvPr id="6" name="Obraz 5" descr="Obraz zawierający tekst&#10;&#10;Opis wygenerowany przy bardzo wysokim poziomie pewności">
            <a:extLst>
              <a:ext uri="{FF2B5EF4-FFF2-40B4-BE49-F238E27FC236}">
                <a16:creationId xmlns:a16="http://schemas.microsoft.com/office/drawing/2014/main" id="{499311FE-9890-4921-B29D-3B47ACAE25B2}"/>
              </a:ext>
            </a:extLst>
          </p:cNvPr>
          <p:cNvPicPr>
            <a:picLocks noChangeAspect="1"/>
          </p:cNvPicPr>
          <p:nvPr/>
        </p:nvPicPr>
        <p:blipFill rotWithShape="1">
          <a:blip r:embed="rId3"/>
          <a:srcRect t="43611" b="33056"/>
          <a:stretch/>
        </p:blipFill>
        <p:spPr>
          <a:xfrm>
            <a:off x="4636622" y="4112550"/>
            <a:ext cx="7185556" cy="2423059"/>
          </a:xfrm>
          <a:prstGeom prst="rect">
            <a:avLst/>
          </a:prstGeom>
        </p:spPr>
      </p:pic>
    </p:spTree>
    <p:extLst>
      <p:ext uri="{BB962C8B-B14F-4D97-AF65-F5344CB8AC3E}">
        <p14:creationId xmlns:p14="http://schemas.microsoft.com/office/powerpoint/2010/main" val="1846037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F22D638-33DB-493B-A40C-D139E6DC90C8}"/>
              </a:ext>
            </a:extLst>
          </p:cNvPr>
          <p:cNvGraphicFramePr/>
          <p:nvPr>
            <p:extLst>
              <p:ext uri="{D42A27DB-BD31-4B8C-83A1-F6EECF244321}">
                <p14:modId xmlns:p14="http://schemas.microsoft.com/office/powerpoint/2010/main" val="1975948173"/>
              </p:ext>
            </p:extLst>
          </p:nvPr>
        </p:nvGraphicFramePr>
        <p:xfrm>
          <a:off x="619433" y="1044130"/>
          <a:ext cx="1100229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a:extLst>
              <a:ext uri="{FF2B5EF4-FFF2-40B4-BE49-F238E27FC236}">
                <a16:creationId xmlns:a16="http://schemas.microsoft.com/office/drawing/2014/main" id="{4DAA762A-D0B3-403A-AA66-15D61B15894F}"/>
              </a:ext>
            </a:extLst>
          </p:cNvPr>
          <p:cNvSpPr/>
          <p:nvPr/>
        </p:nvSpPr>
        <p:spPr>
          <a:xfrm>
            <a:off x="570271" y="1308"/>
            <a:ext cx="10722235" cy="1077218"/>
          </a:xfrm>
          <a:prstGeom prst="rect">
            <a:avLst/>
          </a:prstGeom>
        </p:spPr>
        <p:txBody>
          <a:bodyPr wrap="square">
            <a:spAutoFit/>
          </a:bodyPr>
          <a:lstStyle/>
          <a:p>
            <a:pPr algn="ctr"/>
            <a:r>
              <a:rPr lang="pl-PL" sz="3200" b="1" dirty="0">
                <a:solidFill>
                  <a:schemeClr val="bg2">
                    <a:lumMod val="75000"/>
                  </a:schemeClr>
                </a:solidFill>
                <a:latin typeface="Times New Roman" panose="02020603050405020304" pitchFamily="18" charset="0"/>
                <a:ea typeface="Calibri" panose="020F0502020204030204" pitchFamily="34" charset="0"/>
              </a:rPr>
              <a:t>Założenia pakietu w odniesieniu do konstruktywistycznej</a:t>
            </a:r>
          </a:p>
          <a:p>
            <a:pPr algn="ctr"/>
            <a:r>
              <a:rPr lang="pl-PL" sz="3200" b="1" dirty="0">
                <a:solidFill>
                  <a:schemeClr val="bg2">
                    <a:lumMod val="75000"/>
                  </a:schemeClr>
                </a:solidFill>
                <a:latin typeface="Times New Roman" panose="02020603050405020304" pitchFamily="18" charset="0"/>
                <a:ea typeface="Calibri" panose="020F0502020204030204" pitchFamily="34" charset="0"/>
              </a:rPr>
              <a:t>edukacji matematycznej</a:t>
            </a:r>
            <a:endParaRPr lang="pl-PL" sz="3200" b="1" dirty="0">
              <a:solidFill>
                <a:schemeClr val="bg2">
                  <a:lumMod val="75000"/>
                </a:schemeClr>
              </a:solidFill>
            </a:endParaRPr>
          </a:p>
        </p:txBody>
      </p:sp>
    </p:spTree>
    <p:extLst>
      <p:ext uri="{BB962C8B-B14F-4D97-AF65-F5344CB8AC3E}">
        <p14:creationId xmlns:p14="http://schemas.microsoft.com/office/powerpoint/2010/main" val="10027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3FE7AA72-2AB5-42CD-BC15-F754BD24F259}"/>
              </a:ext>
            </a:extLst>
          </p:cNvPr>
          <p:cNvSpPr/>
          <p:nvPr/>
        </p:nvSpPr>
        <p:spPr>
          <a:xfrm>
            <a:off x="771378" y="1065545"/>
            <a:ext cx="10649243" cy="1569660"/>
          </a:xfrm>
          <a:prstGeom prst="rect">
            <a:avLst/>
          </a:prstGeom>
        </p:spPr>
        <p:txBody>
          <a:bodyPr wrap="square">
            <a:spAutoFit/>
          </a:bodyPr>
          <a:lstStyle/>
          <a:p>
            <a:pPr algn="just">
              <a:spcAft>
                <a:spcPts val="800"/>
              </a:spcAft>
            </a:pPr>
            <a:r>
              <a:rPr lang="pl-PL" sz="3200" i="1" dirty="0">
                <a:latin typeface="Times New Roman" panose="02020603050405020304" pitchFamily="18" charset="0"/>
                <a:ea typeface="Calibri" panose="020F0502020204030204" pitchFamily="34" charset="0"/>
                <a:cs typeface="Times New Roman" panose="02020603050405020304" pitchFamily="18" charset="0"/>
              </a:rPr>
              <a:t>Bilet do kina kosztuje 17 złotych. Ilu kolegów może zaprosić Adam, jeśli ma 50 złotych? Ilu kolegów mógłby zaprosić, gdyby miał o 1 zł więcej? Dlaczego?</a:t>
            </a:r>
            <a:endParaRPr lang="pl-PL"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5">
            <a:extLst>
              <a:ext uri="{FF2B5EF4-FFF2-40B4-BE49-F238E27FC236}">
                <a16:creationId xmlns:a16="http://schemas.microsoft.com/office/drawing/2014/main" id="{23F9FA5D-C227-4534-A4B5-49FD4430AF43}"/>
              </a:ext>
            </a:extLst>
          </p:cNvPr>
          <p:cNvSpPr/>
          <p:nvPr/>
        </p:nvSpPr>
        <p:spPr>
          <a:xfrm>
            <a:off x="3723575" y="4099413"/>
            <a:ext cx="3995004" cy="669542"/>
          </a:xfrm>
          <a:prstGeom prst="rect">
            <a:avLst/>
          </a:prstGeom>
        </p:spPr>
        <p:txBody>
          <a:bodyPr wrap="none">
            <a:spAutoFit/>
          </a:bodyPr>
          <a:lstStyle/>
          <a:p>
            <a:pPr algn="just">
              <a:lnSpc>
                <a:spcPct val="150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Pojęcia reszty z dzielenia </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rostokąt 6">
            <a:extLst>
              <a:ext uri="{FF2B5EF4-FFF2-40B4-BE49-F238E27FC236}">
                <a16:creationId xmlns:a16="http://schemas.microsoft.com/office/drawing/2014/main" id="{B2DA8FCE-0F35-4E8A-84BE-D19F5891EF66}"/>
              </a:ext>
            </a:extLst>
          </p:cNvPr>
          <p:cNvSpPr/>
          <p:nvPr/>
        </p:nvSpPr>
        <p:spPr>
          <a:xfrm>
            <a:off x="2376871" y="4796476"/>
            <a:ext cx="7438255" cy="669542"/>
          </a:xfrm>
          <a:prstGeom prst="rect">
            <a:avLst/>
          </a:prstGeom>
        </p:spPr>
        <p:txBody>
          <a:bodyPr wrap="none">
            <a:spAutoFit/>
          </a:bodyPr>
          <a:lstStyle/>
          <a:p>
            <a:pPr algn="just">
              <a:lnSpc>
                <a:spcPct val="150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Jak zmieni się reszta, jeśli dzielna wzrośnie o ileś?</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rostokąt 12">
            <a:extLst>
              <a:ext uri="{FF2B5EF4-FFF2-40B4-BE49-F238E27FC236}">
                <a16:creationId xmlns:a16="http://schemas.microsoft.com/office/drawing/2014/main" id="{810C4B92-7CC5-4A07-8FD6-E51D2F82A496}"/>
              </a:ext>
            </a:extLst>
          </p:cNvPr>
          <p:cNvSpPr/>
          <p:nvPr/>
        </p:nvSpPr>
        <p:spPr>
          <a:xfrm>
            <a:off x="4287499" y="3381069"/>
            <a:ext cx="2483372" cy="669542"/>
          </a:xfrm>
          <a:prstGeom prst="rect">
            <a:avLst/>
          </a:prstGeom>
        </p:spPr>
        <p:txBody>
          <a:bodyPr wrap="none">
            <a:spAutoFit/>
          </a:bodyPr>
          <a:lstStyle/>
          <a:p>
            <a:pPr algn="just">
              <a:lnSpc>
                <a:spcPct val="150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Dzielniki liczby</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9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A2AEC2D-3750-42B4-A87A-481BAABCF615}"/>
              </a:ext>
            </a:extLst>
          </p:cNvPr>
          <p:cNvSpPr/>
          <p:nvPr/>
        </p:nvSpPr>
        <p:spPr>
          <a:xfrm>
            <a:off x="175845" y="474703"/>
            <a:ext cx="10888394" cy="954107"/>
          </a:xfrm>
          <a:prstGeom prst="rect">
            <a:avLst/>
          </a:prstGeom>
        </p:spPr>
        <p:txBody>
          <a:bodyPr wrap="square">
            <a:spAutoFit/>
          </a:bodyPr>
          <a:lstStyle/>
          <a:p>
            <a:pPr algn="just">
              <a:spcAft>
                <a:spcPts val="800"/>
              </a:spcAft>
            </a:pPr>
            <a:r>
              <a:rPr lang="pl-PL" sz="2800" i="1" dirty="0">
                <a:latin typeface="Times New Roman" panose="02020603050405020304" pitchFamily="18" charset="0"/>
                <a:ea typeface="Calibri" panose="020F0502020204030204" pitchFamily="34" charset="0"/>
                <a:cs typeface="Times New Roman" panose="02020603050405020304" pitchFamily="18" charset="0"/>
              </a:rPr>
              <a:t> 3 kilogramy pomarańczy kosztują w supermarkecie 9 złotych. Mama Franka kupiła aż 4 kilogramy. Ile zapłaci za swoje pomarańcze?</a:t>
            </a:r>
            <a:endParaRPr lang="pl-PL" sz="2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rostokąt 2">
            <a:extLst>
              <a:ext uri="{FF2B5EF4-FFF2-40B4-BE49-F238E27FC236}">
                <a16:creationId xmlns:a16="http://schemas.microsoft.com/office/drawing/2014/main" id="{C3FA7760-279E-475E-897C-4D0299B6CF07}"/>
              </a:ext>
            </a:extLst>
          </p:cNvPr>
          <p:cNvSpPr/>
          <p:nvPr/>
        </p:nvSpPr>
        <p:spPr>
          <a:xfrm>
            <a:off x="453724" y="1634376"/>
            <a:ext cx="2337499" cy="587148"/>
          </a:xfrm>
          <a:prstGeom prst="rect">
            <a:avLst/>
          </a:prstGeom>
        </p:spPr>
        <p:txBody>
          <a:bodyPr wrap="none">
            <a:spAutoFit/>
          </a:bodyPr>
          <a:lstStyle/>
          <a:p>
            <a:pPr algn="just">
              <a:lnSpc>
                <a:spcPct val="150000"/>
              </a:lnSpc>
              <a:spcAft>
                <a:spcPts val="800"/>
              </a:spcAft>
            </a:pPr>
            <a:r>
              <a:rPr lang="pl-PL" sz="2400" dirty="0">
                <a:latin typeface="Times New Roman" panose="02020603050405020304" pitchFamily="18" charset="0"/>
                <a:ea typeface="Calibri" panose="020F0502020204030204" pitchFamily="34" charset="0"/>
                <a:cs typeface="Times New Roman" panose="02020603050405020304" pitchFamily="18" charset="0"/>
              </a:rPr>
              <a:t>Proporcjonalność</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rostokąt 3">
            <a:extLst>
              <a:ext uri="{FF2B5EF4-FFF2-40B4-BE49-F238E27FC236}">
                <a16:creationId xmlns:a16="http://schemas.microsoft.com/office/drawing/2014/main" id="{6B06139D-2E6A-430C-A91D-8598B9E291F4}"/>
              </a:ext>
            </a:extLst>
          </p:cNvPr>
          <p:cNvSpPr/>
          <p:nvPr/>
        </p:nvSpPr>
        <p:spPr>
          <a:xfrm>
            <a:off x="175845" y="3109201"/>
            <a:ext cx="11408899" cy="1815882"/>
          </a:xfrm>
          <a:prstGeom prst="rect">
            <a:avLst/>
          </a:prstGeom>
        </p:spPr>
        <p:txBody>
          <a:bodyPr wrap="square">
            <a:spAutoFit/>
          </a:bodyPr>
          <a:lstStyle/>
          <a:p>
            <a:pPr algn="just">
              <a:spcAft>
                <a:spcPts val="800"/>
              </a:spcAft>
            </a:pPr>
            <a:r>
              <a:rPr lang="pl-PL" sz="2800" i="1" dirty="0">
                <a:latin typeface="Times New Roman" panose="02020603050405020304" pitchFamily="18" charset="0"/>
                <a:ea typeface="Calibri" panose="020F0502020204030204" pitchFamily="34" charset="0"/>
                <a:cs typeface="Times New Roman" panose="02020603050405020304" pitchFamily="18" charset="0"/>
              </a:rPr>
              <a:t>W rodzinie Oli co miesiąc zostaje po opłaceniu rachunków 1736 złotych. Spróbuj oszacować, ile złotych dziennie może wydać rodzina Oli w styczniu, a ile w lutym? Skorzystaj z kalendarza i kalkulatora. Który miesiąc jest najkorzystniejszy? Dlaczego?</a:t>
            </a:r>
            <a:endParaRPr lang="pl-PL" sz="2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rostokąt 4">
            <a:extLst>
              <a:ext uri="{FF2B5EF4-FFF2-40B4-BE49-F238E27FC236}">
                <a16:creationId xmlns:a16="http://schemas.microsoft.com/office/drawing/2014/main" id="{031A34A2-49A1-4B32-AF46-A94B18D5FDDE}"/>
              </a:ext>
            </a:extLst>
          </p:cNvPr>
          <p:cNvSpPr/>
          <p:nvPr/>
        </p:nvSpPr>
        <p:spPr>
          <a:xfrm>
            <a:off x="607256" y="4884556"/>
            <a:ext cx="3291286" cy="587148"/>
          </a:xfrm>
          <a:prstGeom prst="rect">
            <a:avLst/>
          </a:prstGeom>
        </p:spPr>
        <p:txBody>
          <a:bodyPr wrap="none">
            <a:spAutoFit/>
          </a:bodyPr>
          <a:lstStyle/>
          <a:p>
            <a:pPr algn="just">
              <a:lnSpc>
                <a:spcPct val="150000"/>
              </a:lnSpc>
              <a:spcAft>
                <a:spcPts val="800"/>
              </a:spcAft>
            </a:pPr>
            <a:r>
              <a:rPr lang="pl-PL" sz="2400" dirty="0">
                <a:latin typeface="Times New Roman" panose="02020603050405020304" pitchFamily="18" charset="0"/>
                <a:ea typeface="Calibri" panose="020F0502020204030204" pitchFamily="34" charset="0"/>
                <a:cs typeface="Times New Roman" panose="02020603050405020304" pitchFamily="18" charset="0"/>
              </a:rPr>
              <a:t>Korzystanie z kalendarza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5">
            <a:extLst>
              <a:ext uri="{FF2B5EF4-FFF2-40B4-BE49-F238E27FC236}">
                <a16:creationId xmlns:a16="http://schemas.microsoft.com/office/drawing/2014/main" id="{022F11A2-300A-4246-ADB8-B72774C7F546}"/>
              </a:ext>
            </a:extLst>
          </p:cNvPr>
          <p:cNvSpPr/>
          <p:nvPr/>
        </p:nvSpPr>
        <p:spPr>
          <a:xfrm>
            <a:off x="651488" y="5471704"/>
            <a:ext cx="3342582" cy="587148"/>
          </a:xfrm>
          <a:prstGeom prst="rect">
            <a:avLst/>
          </a:prstGeom>
        </p:spPr>
        <p:txBody>
          <a:bodyPr wrap="none">
            <a:spAutoFit/>
          </a:bodyPr>
          <a:lstStyle/>
          <a:p>
            <a:pPr algn="just">
              <a:lnSpc>
                <a:spcPct val="150000"/>
              </a:lnSpc>
              <a:spcAft>
                <a:spcPts val="800"/>
              </a:spcAft>
            </a:pPr>
            <a:r>
              <a:rPr lang="pl-PL" sz="2400" dirty="0">
                <a:latin typeface="Times New Roman" panose="02020603050405020304" pitchFamily="18" charset="0"/>
                <a:ea typeface="Calibri" panose="020F0502020204030204" pitchFamily="34" charset="0"/>
                <a:cs typeface="Times New Roman" panose="02020603050405020304" pitchFamily="18" charset="0"/>
              </a:rPr>
              <a:t>Korzystanie z kalkulatora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rostokąt 6">
            <a:extLst>
              <a:ext uri="{FF2B5EF4-FFF2-40B4-BE49-F238E27FC236}">
                <a16:creationId xmlns:a16="http://schemas.microsoft.com/office/drawing/2014/main" id="{2DFCB6C8-BBAF-4274-B9B1-79B85CBDFC63}"/>
              </a:ext>
            </a:extLst>
          </p:cNvPr>
          <p:cNvSpPr/>
          <p:nvPr/>
        </p:nvSpPr>
        <p:spPr>
          <a:xfrm>
            <a:off x="651488" y="6018326"/>
            <a:ext cx="5250155" cy="587148"/>
          </a:xfrm>
          <a:prstGeom prst="rect">
            <a:avLst/>
          </a:prstGeom>
        </p:spPr>
        <p:txBody>
          <a:bodyPr wrap="none">
            <a:spAutoFit/>
          </a:bodyPr>
          <a:lstStyle/>
          <a:p>
            <a:pPr algn="just">
              <a:lnSpc>
                <a:spcPct val="150000"/>
              </a:lnSpc>
              <a:spcAft>
                <a:spcPts val="800"/>
              </a:spcAft>
            </a:pPr>
            <a:r>
              <a:rPr lang="pl-PL" sz="2400" dirty="0">
                <a:latin typeface="Times New Roman" panose="02020603050405020304" pitchFamily="18" charset="0"/>
                <a:ea typeface="Calibri" panose="020F0502020204030204" pitchFamily="34" charset="0"/>
                <a:cs typeface="Times New Roman" panose="02020603050405020304" pitchFamily="18" charset="0"/>
              </a:rPr>
              <a:t>Zależność między dzielnikiem i ilorazem</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510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32AA8546-9F81-4FAA-AC9F-08A006DAC316}"/>
              </a:ext>
            </a:extLst>
          </p:cNvPr>
          <p:cNvGraphicFramePr>
            <a:graphicFrameLocks noGrp="1"/>
          </p:cNvGraphicFramePr>
          <p:nvPr>
            <p:extLst>
              <p:ext uri="{D42A27DB-BD31-4B8C-83A1-F6EECF244321}">
                <p14:modId xmlns:p14="http://schemas.microsoft.com/office/powerpoint/2010/main" val="785621654"/>
              </p:ext>
            </p:extLst>
          </p:nvPr>
        </p:nvGraphicFramePr>
        <p:xfrm>
          <a:off x="436098" y="2461847"/>
          <a:ext cx="10649243" cy="2644725"/>
        </p:xfrm>
        <a:graphic>
          <a:graphicData uri="http://schemas.openxmlformats.org/drawingml/2006/table">
            <a:tbl>
              <a:tblPr firstRow="1" firstCol="1" bandRow="1">
                <a:tableStyleId>{5C22544A-7EE6-4342-B048-85BDC9FD1C3A}</a:tableStyleId>
              </a:tblPr>
              <a:tblGrid>
                <a:gridCol w="3548977">
                  <a:extLst>
                    <a:ext uri="{9D8B030D-6E8A-4147-A177-3AD203B41FA5}">
                      <a16:colId xmlns:a16="http://schemas.microsoft.com/office/drawing/2014/main" val="4094886093"/>
                    </a:ext>
                  </a:extLst>
                </a:gridCol>
                <a:gridCol w="2964366">
                  <a:extLst>
                    <a:ext uri="{9D8B030D-6E8A-4147-A177-3AD203B41FA5}">
                      <a16:colId xmlns:a16="http://schemas.microsoft.com/office/drawing/2014/main" val="272270873"/>
                    </a:ext>
                  </a:extLst>
                </a:gridCol>
                <a:gridCol w="4135900">
                  <a:extLst>
                    <a:ext uri="{9D8B030D-6E8A-4147-A177-3AD203B41FA5}">
                      <a16:colId xmlns:a16="http://schemas.microsoft.com/office/drawing/2014/main" val="739078517"/>
                    </a:ext>
                  </a:extLst>
                </a:gridCol>
              </a:tblGrid>
              <a:tr h="528945">
                <a:tc>
                  <a:txBody>
                    <a:bodyPr/>
                    <a:lstStyle/>
                    <a:p>
                      <a:pPr algn="just">
                        <a:lnSpc>
                          <a:spcPct val="115000"/>
                        </a:lnSpc>
                        <a:spcAft>
                          <a:spcPts val="1000"/>
                        </a:spcAft>
                      </a:pPr>
                      <a:r>
                        <a:rPr lang="pl-PL" sz="2800" dirty="0">
                          <a:effectLst/>
                        </a:rPr>
                        <a:t>Nazwisko</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800">
                          <a:effectLst/>
                        </a:rPr>
                        <a:t>Kwota pożyczki</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400" dirty="0">
                          <a:effectLst/>
                        </a:rPr>
                        <a:t>Kwota zwróconej pożyczki</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071258"/>
                  </a:ext>
                </a:extLst>
              </a:tr>
              <a:tr h="528945">
                <a:tc>
                  <a:txBody>
                    <a:bodyPr/>
                    <a:lstStyle/>
                    <a:p>
                      <a:pPr algn="just">
                        <a:lnSpc>
                          <a:spcPct val="115000"/>
                        </a:lnSpc>
                        <a:spcAft>
                          <a:spcPts val="1000"/>
                        </a:spcAft>
                      </a:pPr>
                      <a:r>
                        <a:rPr lang="pl-PL" sz="2800">
                          <a:effectLst/>
                        </a:rPr>
                        <a:t>Kowalski</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800">
                          <a:effectLst/>
                        </a:rPr>
                        <a:t>3 tys.</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1200">
                          <a:effectLst/>
                        </a:rPr>
                        <a:t>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6197469"/>
                  </a:ext>
                </a:extLst>
              </a:tr>
              <a:tr h="528945">
                <a:tc>
                  <a:txBody>
                    <a:bodyPr/>
                    <a:lstStyle/>
                    <a:p>
                      <a:pPr algn="just">
                        <a:lnSpc>
                          <a:spcPct val="115000"/>
                        </a:lnSpc>
                        <a:spcAft>
                          <a:spcPts val="1000"/>
                        </a:spcAft>
                      </a:pPr>
                      <a:r>
                        <a:rPr lang="pl-PL" sz="2800">
                          <a:effectLst/>
                        </a:rPr>
                        <a:t>Malinowska</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800">
                          <a:effectLst/>
                        </a:rPr>
                        <a:t> 1 tys.</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1200">
                          <a:effectLst/>
                        </a:rPr>
                        <a:t>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9689839"/>
                  </a:ext>
                </a:extLst>
              </a:tr>
              <a:tr h="528945">
                <a:tc>
                  <a:txBody>
                    <a:bodyPr/>
                    <a:lstStyle/>
                    <a:p>
                      <a:pPr algn="just">
                        <a:lnSpc>
                          <a:spcPct val="115000"/>
                        </a:lnSpc>
                        <a:spcAft>
                          <a:spcPts val="1000"/>
                        </a:spcAft>
                      </a:pPr>
                      <a:r>
                        <a:rPr lang="pl-PL" sz="2800">
                          <a:effectLst/>
                        </a:rPr>
                        <a:t>Nadolska</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800">
                          <a:effectLst/>
                        </a:rPr>
                        <a:t> 2 tys. </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1200">
                          <a:effectLst/>
                        </a:rPr>
                        <a:t>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5665859"/>
                  </a:ext>
                </a:extLst>
              </a:tr>
              <a:tr h="528945">
                <a:tc>
                  <a:txBody>
                    <a:bodyPr/>
                    <a:lstStyle/>
                    <a:p>
                      <a:pPr algn="just">
                        <a:lnSpc>
                          <a:spcPct val="115000"/>
                        </a:lnSpc>
                        <a:spcAft>
                          <a:spcPts val="1000"/>
                        </a:spcAft>
                      </a:pPr>
                      <a:r>
                        <a:rPr lang="pl-PL" sz="2800">
                          <a:effectLst/>
                        </a:rPr>
                        <a:t>Czarnecki </a:t>
                      </a:r>
                      <a:endParaRPr lang="pl-PL"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2800" dirty="0">
                          <a:effectLst/>
                        </a:rPr>
                        <a:t>1 i pół tys.</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pl-PL" sz="12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9948231"/>
                  </a:ext>
                </a:extLst>
              </a:tr>
            </a:tbl>
          </a:graphicData>
        </a:graphic>
      </p:graphicFrame>
      <p:sp>
        <p:nvSpPr>
          <p:cNvPr id="3" name="Rectangle 1">
            <a:extLst>
              <a:ext uri="{FF2B5EF4-FFF2-40B4-BE49-F238E27FC236}">
                <a16:creationId xmlns:a16="http://schemas.microsoft.com/office/drawing/2014/main" id="{A3419F1A-E85E-4286-B30F-4211D27C329A}"/>
              </a:ext>
            </a:extLst>
          </p:cNvPr>
          <p:cNvSpPr>
            <a:spLocks noChangeArrowheads="1"/>
          </p:cNvSpPr>
          <p:nvPr/>
        </p:nvSpPr>
        <p:spPr bwMode="auto">
          <a:xfrm>
            <a:off x="436098" y="524845"/>
            <a:ext cx="1046491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Pewien bogaty kupiec udzielał pożyczek pieniężnych, ale żądał dwa razy tyle przy zwrocie długu. </a:t>
            </a:r>
            <a:endParaRPr kumimoji="0" lang="pl-PL" altLang="pl-PL"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Zobacz, jakie kwoty pożyczyli od niego inni ludzie. Zapisz w tabeli, ile pieniędzy musi zwrócić każdy dłużnik kupcowi.</a:t>
            </a:r>
            <a:endParaRPr kumimoji="0" lang="pl-PL" altLang="pl-PL"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Prostokąt 3">
            <a:extLst>
              <a:ext uri="{FF2B5EF4-FFF2-40B4-BE49-F238E27FC236}">
                <a16:creationId xmlns:a16="http://schemas.microsoft.com/office/drawing/2014/main" id="{8E53049D-172F-4BCC-8F25-C98C640BEF56}"/>
              </a:ext>
            </a:extLst>
          </p:cNvPr>
          <p:cNvSpPr/>
          <p:nvPr/>
        </p:nvSpPr>
        <p:spPr>
          <a:xfrm>
            <a:off x="1903521" y="6099338"/>
            <a:ext cx="7058343" cy="461665"/>
          </a:xfrm>
          <a:prstGeom prst="rect">
            <a:avLst/>
          </a:prstGeom>
        </p:spPr>
        <p:txBody>
          <a:bodyPr wrap="none">
            <a:spAutoFit/>
          </a:bodyPr>
          <a:lstStyle/>
          <a:p>
            <a:r>
              <a:rPr lang="pl-PL" sz="2400" dirty="0">
                <a:latin typeface="Times New Roman" panose="02020603050405020304" pitchFamily="18" charset="0"/>
                <a:ea typeface="Calibri" panose="020F0502020204030204" pitchFamily="34" charset="0"/>
              </a:rPr>
              <a:t>Budowanie wiedzy finansowej o opłacalności pożyczek</a:t>
            </a:r>
            <a:endParaRPr lang="pl-PL" sz="2400" dirty="0"/>
          </a:p>
        </p:txBody>
      </p:sp>
      <p:sp>
        <p:nvSpPr>
          <p:cNvPr id="5" name="Prostokąt 4">
            <a:extLst>
              <a:ext uri="{FF2B5EF4-FFF2-40B4-BE49-F238E27FC236}">
                <a16:creationId xmlns:a16="http://schemas.microsoft.com/office/drawing/2014/main" id="{0D1B3971-DF93-48C9-ADBC-C1C8AE1402A2}"/>
              </a:ext>
            </a:extLst>
          </p:cNvPr>
          <p:cNvSpPr/>
          <p:nvPr/>
        </p:nvSpPr>
        <p:spPr>
          <a:xfrm>
            <a:off x="436098" y="5361100"/>
            <a:ext cx="4424609" cy="523220"/>
          </a:xfrm>
          <a:prstGeom prst="rect">
            <a:avLst/>
          </a:prstGeom>
        </p:spPr>
        <p:txBody>
          <a:bodyPr wrap="none">
            <a:spAutoFit/>
          </a:bodyPr>
          <a:lstStyle/>
          <a:p>
            <a:pPr lvl="0" algn="just" eaLnBrk="0" fontAlgn="base" hangingPunct="0">
              <a:spcBef>
                <a:spcPct val="0"/>
              </a:spcBef>
              <a:spcAft>
                <a:spcPct val="0"/>
              </a:spcAft>
            </a:pPr>
            <a:r>
              <a:rPr lang="pl-PL" altLang="pl-PL" sz="2800" i="1" dirty="0">
                <a:latin typeface="Times New Roman" panose="02020603050405020304" pitchFamily="18" charset="0"/>
                <a:ea typeface="Calibri" panose="020F0502020204030204" pitchFamily="34" charset="0"/>
                <a:cs typeface="Times New Roman" panose="02020603050405020304" pitchFamily="18" charset="0"/>
              </a:rPr>
              <a:t>Co myślisz o takiej pożyczce?</a:t>
            </a:r>
            <a:endParaRPr lang="pl-PL" altLang="pl-PL"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39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258390B-8B9B-4573-A640-4CBCB0C2A7AF}"/>
              </a:ext>
            </a:extLst>
          </p:cNvPr>
          <p:cNvSpPr>
            <a:spLocks noChangeArrowheads="1"/>
          </p:cNvSpPr>
          <p:nvPr/>
        </p:nvSpPr>
        <p:spPr bwMode="auto">
          <a:xfrm>
            <a:off x="2362200" y="3352800"/>
            <a:ext cx="777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endParaRPr lang="pl-PL" altLang="pl-PL">
              <a:latin typeface="Calibri" panose="020F0502020204030204" pitchFamily="34" charset="0"/>
            </a:endParaRPr>
          </a:p>
        </p:txBody>
      </p:sp>
      <p:sp>
        <p:nvSpPr>
          <p:cNvPr id="38917" name="Rectangle 5">
            <a:extLst>
              <a:ext uri="{FF2B5EF4-FFF2-40B4-BE49-F238E27FC236}">
                <a16:creationId xmlns:a16="http://schemas.microsoft.com/office/drawing/2014/main" id="{C2E1525D-AC8C-45E6-99E3-03869CD8CD82}"/>
              </a:ext>
            </a:extLst>
          </p:cNvPr>
          <p:cNvSpPr>
            <a:spLocks noChangeArrowheads="1"/>
          </p:cNvSpPr>
          <p:nvPr/>
        </p:nvSpPr>
        <p:spPr bwMode="auto">
          <a:xfrm>
            <a:off x="1882776" y="476250"/>
            <a:ext cx="8785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76238" indent="-3762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endParaRPr lang="pl-PL" altLang="pl-PL" sz="2400" b="1" dirty="0">
              <a:latin typeface="Lucida Sans Unicode" panose="020B0602030504020204" pitchFamily="34" charset="0"/>
              <a:cs typeface="Lucida Sans Unicode" panose="020B0602030504020204" pitchFamily="34" charset="0"/>
            </a:endParaRPr>
          </a:p>
          <a:p>
            <a:pPr eaLnBrk="1" hangingPunct="1">
              <a:lnSpc>
                <a:spcPct val="80000"/>
              </a:lnSpc>
              <a:spcBef>
                <a:spcPct val="20000"/>
              </a:spcBef>
            </a:pPr>
            <a:r>
              <a:rPr lang="pl-PL" altLang="pl-PL" sz="2400" dirty="0">
                <a:latin typeface="Lucida Sans Unicode" panose="020B0602030504020204" pitchFamily="34" charset="0"/>
                <a:cs typeface="Lucida Sans Unicode" panose="020B0602030504020204" pitchFamily="34" charset="0"/>
              </a:rPr>
              <a:t>• 	wiedza o rzeczywistości jest aktywnie konstruowana przez jednostkę,</a:t>
            </a:r>
          </a:p>
          <a:p>
            <a:pPr eaLnBrk="1" hangingPunct="1">
              <a:lnSpc>
                <a:spcPct val="80000"/>
              </a:lnSpc>
              <a:spcBef>
                <a:spcPct val="20000"/>
              </a:spcBef>
            </a:pPr>
            <a:r>
              <a:rPr lang="pl-PL" altLang="pl-PL" sz="2400" dirty="0">
                <a:latin typeface="Lucida Sans Unicode" panose="020B0602030504020204" pitchFamily="34" charset="0"/>
                <a:cs typeface="Lucida Sans Unicode" panose="020B0602030504020204" pitchFamily="34" charset="0"/>
              </a:rPr>
              <a:t>•	jednostka działa samodzielnie,</a:t>
            </a:r>
          </a:p>
          <a:p>
            <a:pPr eaLnBrk="1" hangingPunct="1">
              <a:lnSpc>
                <a:spcPct val="80000"/>
              </a:lnSpc>
              <a:spcBef>
                <a:spcPct val="20000"/>
              </a:spcBef>
            </a:pPr>
            <a:r>
              <a:rPr lang="pl-PL" altLang="pl-PL" sz="2400" dirty="0">
                <a:latin typeface="Lucida Sans Unicode" panose="020B0602030504020204" pitchFamily="34" charset="0"/>
                <a:cs typeface="Lucida Sans Unicode" panose="020B0602030504020204" pitchFamily="34" charset="0"/>
              </a:rPr>
              <a:t>• 	źródłem wiedzy są osobiste doświadczenia, których sens podlega interpretacji w sposób zależny od wiedzy wcześniejszej jednostki,</a:t>
            </a:r>
          </a:p>
          <a:p>
            <a:pPr eaLnBrk="1" hangingPunct="1">
              <a:lnSpc>
                <a:spcPct val="80000"/>
              </a:lnSpc>
              <a:spcBef>
                <a:spcPct val="20000"/>
              </a:spcBef>
            </a:pPr>
            <a:r>
              <a:rPr lang="pl-PL" altLang="pl-PL" sz="2400" dirty="0">
                <a:latin typeface="Lucida Sans Unicode" panose="020B0602030504020204" pitchFamily="34" charset="0"/>
                <a:cs typeface="Lucida Sans Unicode" panose="020B0602030504020204" pitchFamily="34" charset="0"/>
              </a:rPr>
              <a:t>• 	osobista wiedza jest nieustannie rekonstruowana,</a:t>
            </a:r>
          </a:p>
          <a:p>
            <a:pPr eaLnBrk="1" hangingPunct="1">
              <a:lnSpc>
                <a:spcPct val="80000"/>
              </a:lnSpc>
              <a:spcBef>
                <a:spcPct val="20000"/>
              </a:spcBef>
            </a:pPr>
            <a:r>
              <a:rPr lang="pl-PL" altLang="pl-PL" sz="2400" dirty="0">
                <a:latin typeface="Lucida Sans Unicode" panose="020B0602030504020204" pitchFamily="34" charset="0"/>
                <a:cs typeface="Lucida Sans Unicode" panose="020B0602030504020204" pitchFamily="34" charset="0"/>
              </a:rPr>
              <a:t>• 	nadawanie znaczeń ma wymiar indywidualny. </a:t>
            </a:r>
          </a:p>
          <a:p>
            <a:pPr eaLnBrk="1" hangingPunct="1">
              <a:lnSpc>
                <a:spcPct val="80000"/>
              </a:lnSpc>
              <a:spcBef>
                <a:spcPct val="20000"/>
              </a:spcBef>
            </a:pPr>
            <a:r>
              <a:rPr lang="pl-PL" altLang="pl-PL" dirty="0">
                <a:latin typeface="Lucida Sans Unicode" panose="020B0602030504020204" pitchFamily="34" charset="0"/>
                <a:cs typeface="Lucida Sans Unicode" panose="020B0602030504020204" pitchFamily="34" charset="0"/>
              </a:rPr>
              <a:t>			</a:t>
            </a:r>
            <a:endParaRPr lang="pl-PL" altLang="pl-PL" dirty="0">
              <a:latin typeface="Calibri" panose="020F0502020204030204" pitchFamily="34" charset="0"/>
            </a:endParaRPr>
          </a:p>
          <a:p>
            <a:pPr eaLnBrk="1" hangingPunct="1">
              <a:lnSpc>
                <a:spcPct val="80000"/>
              </a:lnSpc>
              <a:spcBef>
                <a:spcPct val="20000"/>
              </a:spcBef>
            </a:pPr>
            <a:endParaRPr lang="pl-PL" altLang="pl-PL" dirty="0">
              <a:latin typeface="Calibri" panose="020F0502020204030204" pitchFamily="34" charset="0"/>
            </a:endParaRPr>
          </a:p>
        </p:txBody>
      </p:sp>
      <p:sp>
        <p:nvSpPr>
          <p:cNvPr id="6" name="Tytuł 5">
            <a:extLst>
              <a:ext uri="{FF2B5EF4-FFF2-40B4-BE49-F238E27FC236}">
                <a16:creationId xmlns:a16="http://schemas.microsoft.com/office/drawing/2014/main" id="{05382B5C-44C0-4DC0-BECD-DAD9996DDEE1}"/>
              </a:ext>
            </a:extLst>
          </p:cNvPr>
          <p:cNvSpPr>
            <a:spLocks noGrp="1"/>
          </p:cNvSpPr>
          <p:nvPr>
            <p:ph type="title"/>
          </p:nvPr>
        </p:nvSpPr>
        <p:spPr/>
        <p:txBody>
          <a:bodyPr rtlCol="0">
            <a:normAutofit/>
          </a:bodyPr>
          <a:lstStyle/>
          <a:p>
            <a:pPr>
              <a:defRPr/>
            </a:pPr>
            <a:r>
              <a:rPr lang="pl-PL" sz="2800" b="1" dirty="0">
                <a:latin typeface="Lucida Sans Unicode" pitchFamily="34" charset="0"/>
                <a:cs typeface="Lucida Sans Unicode" pitchFamily="34" charset="0"/>
              </a:rPr>
              <a:t>            </a:t>
            </a:r>
            <a:br>
              <a:rPr lang="pl-PL" sz="2800" b="1" dirty="0">
                <a:latin typeface="Lucida Sans Unicode" pitchFamily="34" charset="0"/>
                <a:cs typeface="Lucida Sans Unicode" pitchFamily="34" charset="0"/>
              </a:rPr>
            </a:br>
            <a:br>
              <a:rPr lang="pl-PL" sz="2800" b="1" dirty="0">
                <a:latin typeface="Lucida Sans Unicode" pitchFamily="34" charset="0"/>
                <a:cs typeface="Lucida Sans Unicode" pitchFamily="34" charset="0"/>
              </a:rPr>
            </a:br>
            <a:endParaRPr lang="pl-PL" sz="2800" dirty="0"/>
          </a:p>
        </p:txBody>
      </p:sp>
      <p:sp>
        <p:nvSpPr>
          <p:cNvPr id="4102" name="Prostokąt 8">
            <a:extLst>
              <a:ext uri="{FF2B5EF4-FFF2-40B4-BE49-F238E27FC236}">
                <a16:creationId xmlns:a16="http://schemas.microsoft.com/office/drawing/2014/main" id="{DF61C064-4966-4EF3-AA73-FF917D713A3F}"/>
              </a:ext>
            </a:extLst>
          </p:cNvPr>
          <p:cNvSpPr>
            <a:spLocks noChangeArrowheads="1"/>
          </p:cNvSpPr>
          <p:nvPr/>
        </p:nvSpPr>
        <p:spPr bwMode="auto">
          <a:xfrm>
            <a:off x="3792539" y="188913"/>
            <a:ext cx="439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pl-PL" sz="2400" b="1">
                <a:latin typeface="Lucida Sans Unicode" panose="020B0602030504020204" pitchFamily="34" charset="0"/>
                <a:cs typeface="Lucida Sans Unicode" panose="020B0602030504020204" pitchFamily="34" charset="0"/>
              </a:rPr>
              <a:t>Założenia konstruktywizmu</a:t>
            </a:r>
            <a:r>
              <a:rPr lang="pl-PL" altLang="pl-PL" sz="2400">
                <a:latin typeface="Lucida Sans Unicode" panose="020B0602030504020204" pitchFamily="34" charset="0"/>
                <a:cs typeface="Lucida Sans Unicode" panose="020B0602030504020204" pitchFamily="34" charset="0"/>
              </a:rPr>
              <a:t>:</a:t>
            </a:r>
            <a:endParaRPr lang="pl-PL" altLang="pl-PL" sz="2400">
              <a:latin typeface="Calibri" panose="020F0502020204030204" pitchFamily="34" charset="0"/>
            </a:endParaRPr>
          </a:p>
        </p:txBody>
      </p:sp>
      <p:pic>
        <p:nvPicPr>
          <p:cNvPr id="10" name="Obraz 9">
            <a:extLst>
              <a:ext uri="{FF2B5EF4-FFF2-40B4-BE49-F238E27FC236}">
                <a16:creationId xmlns:a16="http://schemas.microsoft.com/office/drawing/2014/main" id="{62E57304-CA5C-440C-85B3-89802119CE06}"/>
              </a:ext>
            </a:extLst>
          </p:cNvPr>
          <p:cNvPicPr>
            <a:picLocks noChangeAspect="1"/>
          </p:cNvPicPr>
          <p:nvPr/>
        </p:nvPicPr>
        <p:blipFill>
          <a:blip r:embed="rId2"/>
          <a:stretch>
            <a:fillRect/>
          </a:stretch>
        </p:blipFill>
        <p:spPr>
          <a:xfrm>
            <a:off x="4075338" y="3557920"/>
            <a:ext cx="4400099" cy="3300080"/>
          </a:xfrm>
          <a:prstGeom prst="rect">
            <a:avLst/>
          </a:prstGeom>
          <a:noFill/>
          <a:ln cap="rnd">
            <a:noFill/>
          </a:ln>
        </p:spPr>
      </p:pic>
      <p:sp>
        <p:nvSpPr>
          <p:cNvPr id="2" name="Symbol zastępczy zawartości 1">
            <a:extLst>
              <a:ext uri="{FF2B5EF4-FFF2-40B4-BE49-F238E27FC236}">
                <a16:creationId xmlns:a16="http://schemas.microsoft.com/office/drawing/2014/main" id="{E03D40A2-7185-4491-8D10-7540A8C76D84}"/>
              </a:ext>
            </a:extLst>
          </p:cNvPr>
          <p:cNvSpPr>
            <a:spLocks noGrp="1"/>
          </p:cNvSpPr>
          <p:nvPr>
            <p:ph idx="1"/>
          </p:nvPr>
        </p:nvSpPr>
        <p:spPr/>
        <p:txBody>
          <a:bodyPr/>
          <a:lstStyle/>
          <a:p>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 calcmode="lin" valueType="num">
                                      <p:cBhvr additive="base">
                                        <p:cTn id="7" dur="500" fill="hold"/>
                                        <p:tgtEl>
                                          <p:spTgt spid="38917"/>
                                        </p:tgtEl>
                                        <p:attrNameLst>
                                          <p:attrName>ppt_x</p:attrName>
                                        </p:attrNameLst>
                                      </p:cBhvr>
                                      <p:tavLst>
                                        <p:tav tm="0">
                                          <p:val>
                                            <p:strVal val="#ppt_x"/>
                                          </p:val>
                                        </p:tav>
                                        <p:tav tm="100000">
                                          <p:val>
                                            <p:strVal val="#ppt_x"/>
                                          </p:val>
                                        </p:tav>
                                      </p:tavLst>
                                    </p:anim>
                                    <p:anim calcmode="lin" valueType="num">
                                      <p:cBhvr additive="base">
                                        <p:cTn id="8"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D63D0478-1BFF-4B9B-B6AE-F72279AE6590}"/>
              </a:ext>
            </a:extLst>
          </p:cNvPr>
          <p:cNvSpPr/>
          <p:nvPr/>
        </p:nvSpPr>
        <p:spPr>
          <a:xfrm>
            <a:off x="293077" y="110039"/>
            <a:ext cx="11605845" cy="1120243"/>
          </a:xfrm>
          <a:prstGeom prst="rect">
            <a:avLst/>
          </a:prstGeom>
        </p:spPr>
        <p:txBody>
          <a:bodyPr wrap="square">
            <a:spAutoFit/>
          </a:bodyPr>
          <a:lstStyle/>
          <a:p>
            <a:pPr algn="ctr">
              <a:lnSpc>
                <a:spcPct val="107000"/>
              </a:lnSpc>
              <a:spcAft>
                <a:spcPts val="800"/>
              </a:spcAft>
            </a:pPr>
            <a:r>
              <a:rPr lang="pl-PL" sz="3200" b="1" dirty="0">
                <a:latin typeface="Times New Roman" panose="02020603050405020304" pitchFamily="18" charset="0"/>
                <a:ea typeface="Calibri" panose="020F0502020204030204" pitchFamily="34" charset="0"/>
                <a:cs typeface="Times New Roman" panose="02020603050405020304" pitchFamily="18" charset="0"/>
              </a:rPr>
              <a:t>Matematyczne kompetencje dydaktyczne budowane dzięki edukacji finansowej</a:t>
            </a:r>
            <a:endParaRPr lang="pl-PL"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rostokąt 2">
            <a:extLst>
              <a:ext uri="{FF2B5EF4-FFF2-40B4-BE49-F238E27FC236}">
                <a16:creationId xmlns:a16="http://schemas.microsoft.com/office/drawing/2014/main" id="{E0005592-3AB5-4A5D-AE76-614B4C95CEEF}"/>
              </a:ext>
            </a:extLst>
          </p:cNvPr>
          <p:cNvSpPr/>
          <p:nvPr/>
        </p:nvSpPr>
        <p:spPr>
          <a:xfrm>
            <a:off x="688805" y="1230282"/>
            <a:ext cx="6726521" cy="530594"/>
          </a:xfrm>
          <a:prstGeom prst="rect">
            <a:avLst/>
          </a:prstGeom>
        </p:spPr>
        <p:txBody>
          <a:bodyPr wrap="non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tworzenie sytuacji problemowych dla dzieci</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rostokąt 3">
            <a:extLst>
              <a:ext uri="{FF2B5EF4-FFF2-40B4-BE49-F238E27FC236}">
                <a16:creationId xmlns:a16="http://schemas.microsoft.com/office/drawing/2014/main" id="{17C7D473-F0FD-47B5-BC2D-65C2A0998ED9}"/>
              </a:ext>
            </a:extLst>
          </p:cNvPr>
          <p:cNvSpPr/>
          <p:nvPr/>
        </p:nvSpPr>
        <p:spPr>
          <a:xfrm>
            <a:off x="688805" y="3064626"/>
            <a:ext cx="6490879" cy="530594"/>
          </a:xfrm>
          <a:prstGeom prst="rect">
            <a:avLst/>
          </a:prstGeom>
        </p:spPr>
        <p:txBody>
          <a:bodyPr wrap="non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budowanie wiedzy kontekstowej uczniów </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5">
            <a:extLst>
              <a:ext uri="{FF2B5EF4-FFF2-40B4-BE49-F238E27FC236}">
                <a16:creationId xmlns:a16="http://schemas.microsoft.com/office/drawing/2014/main" id="{4F2AAAD2-F27C-48AB-8D5F-23CBC1D1D510}"/>
              </a:ext>
            </a:extLst>
          </p:cNvPr>
          <p:cNvSpPr/>
          <p:nvPr/>
        </p:nvSpPr>
        <p:spPr>
          <a:xfrm>
            <a:off x="688805" y="1800418"/>
            <a:ext cx="10874326" cy="914930"/>
          </a:xfrm>
          <a:prstGeom prst="rect">
            <a:avLst/>
          </a:prstGeom>
        </p:spPr>
        <p:txBody>
          <a:bodyPr wrap="square">
            <a:spAutoFit/>
          </a:bodyPr>
          <a:lstStyle/>
          <a:p>
            <a:pPr algn="just">
              <a:lnSpc>
                <a:spcPct val="115000"/>
              </a:lnSpc>
              <a:spcAft>
                <a:spcPts val="1000"/>
              </a:spcAft>
            </a:pPr>
            <a:r>
              <a:rPr lang="pl-PL" sz="2400" i="1" dirty="0">
                <a:latin typeface="Times New Roman" panose="02020603050405020304" pitchFamily="18" charset="0"/>
                <a:ea typeface="Calibri" panose="020F0502020204030204" pitchFamily="34" charset="0"/>
                <a:cs typeface="Times New Roman" panose="02020603050405020304" pitchFamily="18" charset="0"/>
              </a:rPr>
              <a:t>Zad. Olek zebrał do skarbonki 89 zł. Pomóż Olkowi wymienić pieniądze tak, aby miał jak najmniej banknotów i monet. </a:t>
            </a:r>
            <a:endParaRPr lang="pl-PL"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rostokąt 6">
            <a:extLst>
              <a:ext uri="{FF2B5EF4-FFF2-40B4-BE49-F238E27FC236}">
                <a16:creationId xmlns:a16="http://schemas.microsoft.com/office/drawing/2014/main" id="{1A66398F-2A15-4FC7-8773-A3480AD84D1D}"/>
              </a:ext>
            </a:extLst>
          </p:cNvPr>
          <p:cNvSpPr/>
          <p:nvPr/>
        </p:nvSpPr>
        <p:spPr>
          <a:xfrm>
            <a:off x="576775" y="3595220"/>
            <a:ext cx="11197883" cy="1339662"/>
          </a:xfrm>
          <a:prstGeom prst="rect">
            <a:avLst/>
          </a:prstGeom>
        </p:spPr>
        <p:txBody>
          <a:bodyPr wrap="square">
            <a:spAutoFit/>
          </a:bodyPr>
          <a:lstStyle/>
          <a:p>
            <a:pPr algn="just">
              <a:lnSpc>
                <a:spcPct val="115000"/>
              </a:lnSpc>
              <a:spcAft>
                <a:spcPts val="1000"/>
              </a:spcAft>
            </a:pPr>
            <a:r>
              <a:rPr lang="pl-PL" sz="2400" i="1" dirty="0">
                <a:latin typeface="Times New Roman" panose="02020603050405020304" pitchFamily="18" charset="0"/>
                <a:ea typeface="Calibri" panose="020F0502020204030204" pitchFamily="34" charset="0"/>
                <a:cs typeface="Times New Roman" panose="02020603050405020304" pitchFamily="18" charset="0"/>
              </a:rPr>
              <a:t>Zad. Tata Bartka ma na koncie bankowym dług w wysokości 400 zł. Gdyby spłacał co miesiąc po 100 zł to spłaciłby dług w całości po 4 miesiącach. A po jakim czasie spłaciłby swój dług, gdyby spłacał po 200 zł miesięcznie? A 50 zł miesięcznie?</a:t>
            </a:r>
            <a:endParaRPr lang="pl-PL"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86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966DCCF7-8BD7-40AC-8262-EBF47EBC5BA2}"/>
              </a:ext>
            </a:extLst>
          </p:cNvPr>
          <p:cNvSpPr/>
          <p:nvPr/>
        </p:nvSpPr>
        <p:spPr>
          <a:xfrm>
            <a:off x="663102" y="462290"/>
            <a:ext cx="5432898" cy="530594"/>
          </a:xfrm>
          <a:prstGeom prst="rect">
            <a:avLst/>
          </a:prstGeom>
        </p:spPr>
        <p:txBody>
          <a:bodyPr wrap="non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stymulowanie do zadawania pytań </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rostokąt 4">
            <a:extLst>
              <a:ext uri="{FF2B5EF4-FFF2-40B4-BE49-F238E27FC236}">
                <a16:creationId xmlns:a16="http://schemas.microsoft.com/office/drawing/2014/main" id="{C4C08F2A-BD08-45B3-AFD7-5EAB058A7D88}"/>
              </a:ext>
            </a:extLst>
          </p:cNvPr>
          <p:cNvSpPr/>
          <p:nvPr/>
        </p:nvSpPr>
        <p:spPr>
          <a:xfrm>
            <a:off x="589458" y="3163703"/>
            <a:ext cx="10720966" cy="530594"/>
          </a:xfrm>
          <a:prstGeom prst="rect">
            <a:avLst/>
          </a:prstGeom>
        </p:spPr>
        <p:txBody>
          <a:bodyPr wrap="squar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stawianie wyzwań przed uczniami w nowych sytuacjach poznawczych </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5">
            <a:extLst>
              <a:ext uri="{FF2B5EF4-FFF2-40B4-BE49-F238E27FC236}">
                <a16:creationId xmlns:a16="http://schemas.microsoft.com/office/drawing/2014/main" id="{A0A4D947-799A-4140-98E9-7EC57F642681}"/>
              </a:ext>
            </a:extLst>
          </p:cNvPr>
          <p:cNvSpPr/>
          <p:nvPr/>
        </p:nvSpPr>
        <p:spPr>
          <a:xfrm>
            <a:off x="112542" y="1201175"/>
            <a:ext cx="11363389" cy="1200329"/>
          </a:xfrm>
          <a:prstGeom prst="rect">
            <a:avLst/>
          </a:prstGeom>
        </p:spPr>
        <p:txBody>
          <a:bodyPr wrap="square">
            <a:spAutoFit/>
          </a:bodyPr>
          <a:lstStyle/>
          <a:p>
            <a:pPr marL="457200">
              <a:spcAft>
                <a:spcPts val="1000"/>
              </a:spcAft>
            </a:pPr>
            <a:r>
              <a:rPr lang="pl-PL" sz="2400" i="1" dirty="0">
                <a:latin typeface="Times New Roman" panose="02020603050405020304" pitchFamily="18" charset="0"/>
                <a:ea typeface="Calibri" panose="020F0502020204030204" pitchFamily="34" charset="0"/>
                <a:cs typeface="Times New Roman" panose="02020603050405020304" pitchFamily="18" charset="0"/>
              </a:rPr>
              <a:t>Zad. W Starożytności używano soli jako środka płatniczego. Można było za sól kupić wiele różnych przedmiotów. Przedyskutujcie w grupie, co można kupić za 1 kg, a co za 1/2 kg soli? Ułóżcie zadania, które zadacie kolegom i koleżankom z klasy.</a:t>
            </a:r>
            <a:endParaRPr lang="pl-PL"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rostokąt 6">
            <a:extLst>
              <a:ext uri="{FF2B5EF4-FFF2-40B4-BE49-F238E27FC236}">
                <a16:creationId xmlns:a16="http://schemas.microsoft.com/office/drawing/2014/main" id="{D3ADAEA6-73AC-4148-98FD-F8CF07DD1A23}"/>
              </a:ext>
            </a:extLst>
          </p:cNvPr>
          <p:cNvSpPr/>
          <p:nvPr/>
        </p:nvSpPr>
        <p:spPr>
          <a:xfrm>
            <a:off x="-67034" y="3958041"/>
            <a:ext cx="11929403" cy="1938992"/>
          </a:xfrm>
          <a:prstGeom prst="rect">
            <a:avLst/>
          </a:prstGeom>
        </p:spPr>
        <p:txBody>
          <a:bodyPr wrap="square">
            <a:spAutoFit/>
          </a:bodyPr>
          <a:lstStyle/>
          <a:p>
            <a:pPr marL="678180">
              <a:spcAft>
                <a:spcPts val="1000"/>
              </a:spcAft>
            </a:pPr>
            <a:r>
              <a:rPr lang="pl-PL"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Zad. Tata Krzysia postanowił zainwestować oszczędności i kupił 2 samochody po 5.000 zł, które wynajmował innym biorąc od niech opłatę w wysokości 500 zł miesięcznie za jeden samochód. Za ile miesięcy tacie Krzysia zwróci się ta inwestycja, czyli wydane na zakup samochodów </a:t>
            </a:r>
            <a:r>
              <a:rPr lang="pl-PL"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pieniądze? </a:t>
            </a:r>
            <a:r>
              <a:rPr lang="pl-PL"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  ile miesięcy tata Krzysia będzie mógł kupić trzeci  samochód? Co sadzisz o takiej inwestycji?</a:t>
            </a:r>
            <a:endParaRPr lang="pl-PL"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16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19ED3BD2-C919-4121-9BD2-2D1BC96DB408}"/>
              </a:ext>
            </a:extLst>
          </p:cNvPr>
          <p:cNvSpPr/>
          <p:nvPr/>
        </p:nvSpPr>
        <p:spPr>
          <a:xfrm>
            <a:off x="787790" y="2426036"/>
            <a:ext cx="10114671" cy="530594"/>
          </a:xfrm>
          <a:prstGeom prst="rect">
            <a:avLst/>
          </a:prstGeom>
        </p:spPr>
        <p:txBody>
          <a:bodyPr wrap="squar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tworzenie „środowiska matematycznego”</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rostokąt 2">
            <a:extLst>
              <a:ext uri="{FF2B5EF4-FFF2-40B4-BE49-F238E27FC236}">
                <a16:creationId xmlns:a16="http://schemas.microsoft.com/office/drawing/2014/main" id="{AACD757B-62D6-4546-8955-207CA6ECA01C}"/>
              </a:ext>
            </a:extLst>
          </p:cNvPr>
          <p:cNvSpPr/>
          <p:nvPr/>
        </p:nvSpPr>
        <p:spPr>
          <a:xfrm>
            <a:off x="787790" y="3651028"/>
            <a:ext cx="6125331" cy="530594"/>
          </a:xfrm>
          <a:prstGeom prst="rect">
            <a:avLst/>
          </a:prstGeom>
        </p:spPr>
        <p:txBody>
          <a:bodyPr wrap="non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organizowanie pracy w małych grupach</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rostokąt 3">
            <a:extLst>
              <a:ext uri="{FF2B5EF4-FFF2-40B4-BE49-F238E27FC236}">
                <a16:creationId xmlns:a16="http://schemas.microsoft.com/office/drawing/2014/main" id="{874D351E-7C27-4748-AF17-CBF2CD5BA95A}"/>
              </a:ext>
            </a:extLst>
          </p:cNvPr>
          <p:cNvSpPr/>
          <p:nvPr/>
        </p:nvSpPr>
        <p:spPr>
          <a:xfrm>
            <a:off x="787790" y="1282946"/>
            <a:ext cx="7249968" cy="530594"/>
          </a:xfrm>
          <a:prstGeom prst="rect">
            <a:avLst/>
          </a:prstGeom>
        </p:spPr>
        <p:txBody>
          <a:bodyPr wrap="square">
            <a:spAutoFit/>
          </a:bodyPr>
          <a:lstStyle/>
          <a:p>
            <a:pPr algn="just">
              <a:lnSpc>
                <a:spcPct val="107000"/>
              </a:lnSpc>
              <a:spcAft>
                <a:spcPts val="800"/>
              </a:spcAft>
            </a:pPr>
            <a:r>
              <a:rPr lang="pl-PL" sz="2800" dirty="0">
                <a:latin typeface="Times New Roman" panose="02020603050405020304" pitchFamily="18" charset="0"/>
                <a:ea typeface="Calibri" panose="020F0502020204030204" pitchFamily="34" charset="0"/>
                <a:cs typeface="Times New Roman" panose="02020603050405020304" pitchFamily="18" charset="0"/>
              </a:rPr>
              <a:t>- proponowanie zadań nietypowych</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7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170FCB-7421-4320-9C74-5B25DE89AB25}"/>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B4668FCB-9513-4A2C-BDE9-8A38B5B85453}"/>
              </a:ext>
            </a:extLst>
          </p:cNvPr>
          <p:cNvSpPr>
            <a:spLocks noGrp="1"/>
          </p:cNvSpPr>
          <p:nvPr>
            <p:ph idx="1"/>
          </p:nvPr>
        </p:nvSpPr>
        <p:spPr>
          <a:xfrm>
            <a:off x="567396" y="624109"/>
            <a:ext cx="11057207" cy="4651275"/>
          </a:xfrm>
        </p:spPr>
        <p:txBody>
          <a:bodyPr>
            <a:normAutofit fontScale="92500" lnSpcReduction="20000"/>
          </a:bodyPr>
          <a:lstStyle/>
          <a:p>
            <a:pPr marL="0" lvl="0" indent="0">
              <a:lnSpc>
                <a:spcPct val="107000"/>
              </a:lnSpc>
              <a:spcAft>
                <a:spcPts val="0"/>
              </a:spcAft>
              <a:buNone/>
            </a:pPr>
            <a:r>
              <a:rPr lang="pl-PL" sz="2400" b="1" dirty="0">
                <a:latin typeface="Calibri" panose="020F0502020204030204" pitchFamily="34" charset="0"/>
                <a:ea typeface="Calibri" panose="020F0502020204030204" pitchFamily="34" charset="0"/>
                <a:cs typeface="Times New Roman" panose="02020603050405020304" pitchFamily="18" charset="0"/>
              </a:rPr>
              <a:t>     </a:t>
            </a:r>
            <a:r>
              <a:rPr lang="pl-PL" sz="2600" b="1" dirty="0">
                <a:solidFill>
                  <a:schemeClr val="tx1"/>
                </a:solidFill>
                <a:latin typeface="Bodoni MT" panose="02070603080606020203" pitchFamily="18" charset="0"/>
                <a:ea typeface="Calibri" panose="020F0502020204030204" pitchFamily="34" charset="0"/>
                <a:cs typeface="Times New Roman" panose="02020603050405020304" pitchFamily="18" charset="0"/>
              </a:rPr>
              <a:t>Dlaczego ważna jest wczesnoszkolna edukacja matematyczna?</a:t>
            </a:r>
          </a:p>
          <a:p>
            <a:pPr marL="0" lvl="0" indent="0">
              <a:lnSpc>
                <a:spcPct val="107000"/>
              </a:lnSpc>
              <a:spcAft>
                <a:spcPts val="0"/>
              </a:spcAft>
              <a:buNone/>
            </a:pPr>
            <a:endParaRPr lang="pl-PL" sz="2400" b="1" dirty="0">
              <a:latin typeface="Bodoni MT" panose="02070603080606020203" pitchFamily="18" charset="0"/>
              <a:ea typeface="Calibri" panose="020F0502020204030204" pitchFamily="34" charset="0"/>
              <a:cs typeface="Times New Roman" panose="02020603050405020304" pitchFamily="18" charset="0"/>
            </a:endParaRPr>
          </a:p>
          <a:p>
            <a:pPr marL="0" lvl="0" indent="0">
              <a:lnSpc>
                <a:spcPct val="107000"/>
              </a:lnSpc>
              <a:spcAft>
                <a:spcPts val="0"/>
              </a:spcAft>
              <a:buNone/>
            </a:pPr>
            <a:endParaRPr lang="pl-PL" sz="2400" dirty="0">
              <a:solidFill>
                <a:schemeClr val="tx1"/>
              </a:solidFill>
              <a:latin typeface="Bodoni MT" panose="02070603080606020203" pitchFamily="18" charset="0"/>
              <a:ea typeface="Calibri" panose="020F0502020204030204" pitchFamily="34" charset="0"/>
              <a:cs typeface="Times New Roman" panose="02020603050405020304" pitchFamily="18" charset="0"/>
            </a:endParaRPr>
          </a:p>
          <a:p>
            <a:pPr marL="274320" indent="0">
              <a:lnSpc>
                <a:spcPct val="107000"/>
              </a:lnSpc>
              <a:spcAft>
                <a:spcPts val="800"/>
              </a:spcAft>
              <a:buNone/>
            </a:pPr>
            <a:r>
              <a:rPr lang="pl-PL" sz="2400" dirty="0">
                <a:solidFill>
                  <a:schemeClr val="tx1"/>
                </a:solidFill>
                <a:latin typeface="Bodoni MT" panose="02070603080606020203" pitchFamily="18" charset="0"/>
                <a:ea typeface="Calibri" panose="020F0502020204030204" pitchFamily="34" charset="0"/>
                <a:cs typeface="Times New Roman" panose="02020603050405020304" pitchFamily="18" charset="0"/>
              </a:rPr>
              <a:t>- to wówczas uczymy się nie tylko treści matematycznych, żeby uczyć się w następnej klasie</a:t>
            </a:r>
          </a:p>
          <a:p>
            <a:pPr marL="274320" indent="0">
              <a:lnSpc>
                <a:spcPct val="107000"/>
              </a:lnSpc>
              <a:spcAft>
                <a:spcPts val="800"/>
              </a:spcAft>
              <a:buNone/>
            </a:pPr>
            <a:r>
              <a:rPr lang="pl-PL" sz="2400" dirty="0">
                <a:solidFill>
                  <a:schemeClr val="tx1"/>
                </a:solidFill>
                <a:latin typeface="Bodoni MT" panose="02070603080606020203" pitchFamily="18" charset="0"/>
                <a:ea typeface="Calibri" panose="020F0502020204030204" pitchFamily="34" charset="0"/>
                <a:cs typeface="Times New Roman" panose="02020603050405020304" pitchFamily="18" charset="0"/>
              </a:rPr>
              <a:t>- Uczymy się, czym jest matematyka, czym jest jej uczenie się, do czego może nam służyć,… ale również kim ja jestem (mogę to zrobić, jestem do niczego, ktoś musi zdecydować, czy to jest dobrze…)</a:t>
            </a:r>
          </a:p>
          <a:p>
            <a:pPr marL="274320" indent="0">
              <a:lnSpc>
                <a:spcPct val="107000"/>
              </a:lnSpc>
              <a:spcAft>
                <a:spcPts val="800"/>
              </a:spcAft>
              <a:buNone/>
            </a:pPr>
            <a:r>
              <a:rPr lang="pl-PL" sz="2600" dirty="0">
                <a:latin typeface="Bodoni MT" panose="02070603080606020203" pitchFamily="18" charset="0"/>
              </a:rPr>
              <a:t>- Doświadczanie ma największe znaczenie dla budowania przekonań </a:t>
            </a:r>
            <a:endParaRPr lang="pl-PL" sz="2600" dirty="0">
              <a:solidFill>
                <a:schemeClr val="tx1"/>
              </a:solidFill>
              <a:latin typeface="Bodoni MT" panose="02070603080606020203" pitchFamily="18"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22396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818032C-F18F-4DB8-9484-BF19573961D6}"/>
              </a:ext>
            </a:extLst>
          </p:cNvPr>
          <p:cNvSpPr/>
          <p:nvPr/>
        </p:nvSpPr>
        <p:spPr>
          <a:xfrm>
            <a:off x="3922969" y="3244334"/>
            <a:ext cx="3445174" cy="584775"/>
          </a:xfrm>
          <a:prstGeom prst="rect">
            <a:avLst/>
          </a:prstGeom>
          <a:solidFill>
            <a:srgbClr val="F6F6F6"/>
          </a:solidFill>
        </p:spPr>
        <p:txBody>
          <a:bodyPr wrap="none">
            <a:spAutoFit/>
          </a:bodyPr>
          <a:lstStyle/>
          <a:p>
            <a:r>
              <a:rPr lang="pl-PL" sz="3200" b="1" dirty="0">
                <a:latin typeface="Times New Roman" panose="02020603050405020304" pitchFamily="18" charset="0"/>
                <a:ea typeface="Calibri" panose="020F0502020204030204" pitchFamily="34" charset="0"/>
              </a:rPr>
              <a:t>Dziękuję za uwagę</a:t>
            </a:r>
            <a:endParaRPr lang="pl-PL" sz="3200" b="1" dirty="0"/>
          </a:p>
        </p:txBody>
      </p:sp>
    </p:spTree>
    <p:extLst>
      <p:ext uri="{BB962C8B-B14F-4D97-AF65-F5344CB8AC3E}">
        <p14:creationId xmlns:p14="http://schemas.microsoft.com/office/powerpoint/2010/main" val="140019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109B8008-EACB-4568-834F-ACAF40A49EA8}"/>
              </a:ext>
            </a:extLst>
          </p:cNvPr>
          <p:cNvGraphicFramePr>
            <a:graphicFrameLocks noGrp="1"/>
          </p:cNvGraphicFramePr>
          <p:nvPr>
            <p:extLst>
              <p:ext uri="{D42A27DB-BD31-4B8C-83A1-F6EECF244321}">
                <p14:modId xmlns:p14="http://schemas.microsoft.com/office/powerpoint/2010/main" val="4048735403"/>
              </p:ext>
            </p:extLst>
          </p:nvPr>
        </p:nvGraphicFramePr>
        <p:xfrm>
          <a:off x="928468" y="954990"/>
          <a:ext cx="10241280" cy="5667376"/>
        </p:xfrm>
        <a:graphic>
          <a:graphicData uri="http://schemas.openxmlformats.org/drawingml/2006/table">
            <a:tbl>
              <a:tblPr/>
              <a:tblGrid>
                <a:gridCol w="5120640">
                  <a:extLst>
                    <a:ext uri="{9D8B030D-6E8A-4147-A177-3AD203B41FA5}">
                      <a16:colId xmlns:a16="http://schemas.microsoft.com/office/drawing/2014/main" val="20000"/>
                    </a:ext>
                  </a:extLst>
                </a:gridCol>
                <a:gridCol w="5120640">
                  <a:extLst>
                    <a:ext uri="{9D8B030D-6E8A-4147-A177-3AD203B41FA5}">
                      <a16:colId xmlns:a16="http://schemas.microsoft.com/office/drawing/2014/main" val="20001"/>
                    </a:ext>
                  </a:extLst>
                </a:gridCol>
              </a:tblGrid>
              <a:tr h="820149">
                <a:tc>
                  <a:txBody>
                    <a:bodyPr/>
                    <a:lstStyle/>
                    <a:p>
                      <a:pPr algn="just">
                        <a:lnSpc>
                          <a:spcPct val="115000"/>
                        </a:lnSpc>
                        <a:spcAft>
                          <a:spcPts val="0"/>
                        </a:spcAft>
                      </a:pPr>
                      <a:r>
                        <a:rPr lang="pl-PL" sz="2400" b="1" dirty="0">
                          <a:latin typeface="Calibri"/>
                          <a:ea typeface="Calibri"/>
                          <a:cs typeface="Times New Roman"/>
                        </a:rPr>
                        <a:t>PODEJŚCIE TRANSMISYJNE</a:t>
                      </a:r>
                      <a:endParaRPr lang="pl-PL" sz="24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l-PL" sz="2400" b="1" dirty="0">
                          <a:latin typeface="Calibri"/>
                          <a:ea typeface="Calibri"/>
                          <a:cs typeface="Times New Roman"/>
                        </a:rPr>
                        <a:t>PODEJŚCIE KONSTRUKTYWISTYCZNE</a:t>
                      </a:r>
                      <a:endParaRPr lang="pl-PL" sz="24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99808">
                <a:tc>
                  <a:txBody>
                    <a:bodyPr/>
                    <a:lstStyle/>
                    <a:p>
                      <a:pPr algn="just">
                        <a:lnSpc>
                          <a:spcPct val="100000"/>
                        </a:lnSpc>
                        <a:spcAft>
                          <a:spcPts val="0"/>
                        </a:spcAft>
                      </a:pPr>
                      <a:r>
                        <a:rPr lang="pl-PL" sz="2400" dirty="0">
                          <a:latin typeface="Calibri"/>
                          <a:ea typeface="Calibri"/>
                          <a:cs typeface="Times New Roman"/>
                        </a:rPr>
                        <a:t>Edukacja do uzależnienia poznawczego</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l-PL" sz="2400" dirty="0">
                          <a:latin typeface="Calibri"/>
                          <a:ea typeface="Calibri"/>
                          <a:cs typeface="Times New Roman"/>
                        </a:rPr>
                        <a:t>Edukacja do autonomii poznawczej</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9523">
                <a:tc>
                  <a:txBody>
                    <a:bodyPr/>
                    <a:lstStyle/>
                    <a:p>
                      <a:pPr algn="just">
                        <a:lnSpc>
                          <a:spcPct val="100000"/>
                        </a:lnSpc>
                        <a:spcAft>
                          <a:spcPts val="0"/>
                        </a:spcAft>
                      </a:pPr>
                      <a:r>
                        <a:rPr lang="pl-PL" sz="2400" dirty="0">
                          <a:latin typeface="Calibri"/>
                          <a:ea typeface="Calibri"/>
                          <a:cs typeface="Times New Roman"/>
                        </a:rPr>
                        <a:t>Edukacja do milczenia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l-PL" sz="2400" dirty="0">
                          <a:latin typeface="Calibri"/>
                          <a:ea typeface="Calibri"/>
                          <a:cs typeface="Times New Roman"/>
                        </a:rPr>
                        <a:t>Edukacja do zadawania pytań</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99044">
                <a:tc>
                  <a:txBody>
                    <a:bodyPr/>
                    <a:lstStyle/>
                    <a:p>
                      <a:pPr algn="just">
                        <a:lnSpc>
                          <a:spcPct val="100000"/>
                        </a:lnSpc>
                        <a:spcAft>
                          <a:spcPts val="0"/>
                        </a:spcAft>
                      </a:pPr>
                      <a:r>
                        <a:rPr lang="pl-PL" sz="2400" dirty="0">
                          <a:latin typeface="Calibri"/>
                          <a:ea typeface="Calibri"/>
                          <a:cs typeface="Times New Roman"/>
                        </a:rPr>
                        <a:t>Edukacja do strachu przed błędami</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l-PL" sz="2400" dirty="0">
                          <a:latin typeface="Calibri"/>
                          <a:ea typeface="Calibri"/>
                          <a:cs typeface="Times New Roman"/>
                        </a:rPr>
                        <a:t>Edukacja do odkrywania relacji matematycznych i ich uzasadniania </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044">
                <a:tc>
                  <a:txBody>
                    <a:bodyPr/>
                    <a:lstStyle/>
                    <a:p>
                      <a:pPr algn="just">
                        <a:lnSpc>
                          <a:spcPct val="100000"/>
                        </a:lnSpc>
                        <a:spcAft>
                          <a:spcPts val="0"/>
                        </a:spcAft>
                      </a:pPr>
                      <a:r>
                        <a:rPr lang="pl-PL" sz="2400" dirty="0">
                          <a:latin typeface="Calibri"/>
                          <a:ea typeface="Calibri"/>
                          <a:cs typeface="Times New Roman"/>
                        </a:rPr>
                        <a:t>Edukacja do ograniczonych i mało użytecznych pojęć matematycznych</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l-PL" sz="2400" dirty="0">
                          <a:latin typeface="Calibri"/>
                          <a:ea typeface="Calibri"/>
                          <a:cs typeface="Times New Roman"/>
                        </a:rPr>
                        <a:t>Edukacja do konstruowania pojęć w zróżnicowanych kontekstach poznawczych</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9808">
                <a:tc>
                  <a:txBody>
                    <a:bodyPr/>
                    <a:lstStyle/>
                    <a:p>
                      <a:pPr algn="just">
                        <a:lnSpc>
                          <a:spcPct val="100000"/>
                        </a:lnSpc>
                        <a:spcAft>
                          <a:spcPts val="0"/>
                        </a:spcAft>
                      </a:pPr>
                      <a:r>
                        <a:rPr lang="pl-PL" sz="2400" dirty="0">
                          <a:latin typeface="Calibri"/>
                          <a:ea typeface="Calibri"/>
                          <a:cs typeface="Times New Roman"/>
                        </a:rPr>
                        <a:t>Edukacja do wiedzy odtwarzanej</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pl-PL" sz="2400" dirty="0">
                          <a:latin typeface="Calibri"/>
                          <a:ea typeface="Calibri"/>
                          <a:cs typeface="Times New Roman"/>
                        </a:rPr>
                        <a:t>Edukacja do twórczości/tworzenia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ytuł 1">
            <a:extLst>
              <a:ext uri="{FF2B5EF4-FFF2-40B4-BE49-F238E27FC236}">
                <a16:creationId xmlns:a16="http://schemas.microsoft.com/office/drawing/2014/main" id="{3FAE592E-37D0-47B6-B30D-8EEACADCB299}"/>
              </a:ext>
            </a:extLst>
          </p:cNvPr>
          <p:cNvSpPr txBox="1">
            <a:spLocks/>
          </p:cNvSpPr>
          <p:nvPr/>
        </p:nvSpPr>
        <p:spPr bwMode="auto">
          <a:xfrm>
            <a:off x="562708"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2800" b="0" i="0" u="none" strike="noStrike" kern="1200" cap="none" spc="0" normalizeH="0" baseline="0" noProof="0" dirty="0">
                <a:ln>
                  <a:noFill/>
                </a:ln>
                <a:solidFill>
                  <a:sysClr val="windowText" lastClr="000000"/>
                </a:solidFill>
                <a:effectLst/>
                <a:uLnTx/>
                <a:uFillTx/>
                <a:latin typeface="Calibri"/>
                <a:ea typeface="+mj-ea"/>
                <a:cs typeface="+mj-cs"/>
              </a:rPr>
              <a:t>Podejścia do nauczania/uczenia się matematyki wczesnoszkolnej</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FF7B22F-F390-4553-B34D-AD9B9A34BEA9}"/>
              </a:ext>
            </a:extLst>
          </p:cNvPr>
          <p:cNvPicPr>
            <a:picLocks noChangeAspect="1"/>
          </p:cNvPicPr>
          <p:nvPr/>
        </p:nvPicPr>
        <p:blipFill>
          <a:blip r:embed="rId2"/>
          <a:stretch>
            <a:fillRect/>
          </a:stretch>
        </p:blipFill>
        <p:spPr>
          <a:xfrm>
            <a:off x="-191729" y="2299395"/>
            <a:ext cx="12866556" cy="999032"/>
          </a:xfrm>
          <a:prstGeom prst="rect">
            <a:avLst/>
          </a:prstGeom>
        </p:spPr>
      </p:pic>
    </p:spTree>
    <p:extLst>
      <p:ext uri="{BB962C8B-B14F-4D97-AF65-F5344CB8AC3E}">
        <p14:creationId xmlns:p14="http://schemas.microsoft.com/office/powerpoint/2010/main" val="355489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194AF382-D272-4806-A2C7-5C1A92226A1A}"/>
              </a:ext>
            </a:extLst>
          </p:cNvPr>
          <p:cNvSpPr/>
          <p:nvPr/>
        </p:nvSpPr>
        <p:spPr>
          <a:xfrm>
            <a:off x="2054092" y="543337"/>
            <a:ext cx="8083816" cy="646331"/>
          </a:xfrm>
          <a:prstGeom prst="rect">
            <a:avLst/>
          </a:prstGeom>
        </p:spPr>
        <p:txBody>
          <a:bodyPr wrap="none">
            <a:spAutoFit/>
          </a:bodyPr>
          <a:lstStyle/>
          <a:p>
            <a:r>
              <a:rPr lang="pl-PL" sz="3600" b="1" dirty="0"/>
              <a:t>Samodzielna aktywność badawcza ucznia</a:t>
            </a:r>
            <a:endParaRPr lang="pl-PL" sz="3600" dirty="0"/>
          </a:p>
        </p:txBody>
      </p:sp>
      <p:sp>
        <p:nvSpPr>
          <p:cNvPr id="4" name="Prostokąt 3">
            <a:extLst>
              <a:ext uri="{FF2B5EF4-FFF2-40B4-BE49-F238E27FC236}">
                <a16:creationId xmlns:a16="http://schemas.microsoft.com/office/drawing/2014/main" id="{0F0A4C9B-A9B6-4657-9F39-B1EC523E3552}"/>
              </a:ext>
            </a:extLst>
          </p:cNvPr>
          <p:cNvSpPr/>
          <p:nvPr/>
        </p:nvSpPr>
        <p:spPr>
          <a:xfrm>
            <a:off x="679939" y="1776969"/>
            <a:ext cx="10607039" cy="1815882"/>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Należy dążyć do stworzenia takich warunków, aby na każdym etapie kształcenia, każdy uczący się mógł przyjąć rolę badacza, który dostarczane mu treści, nawet najbardziej sformalizowane, &gt;doświadcza&lt; i krytycznie osądza (Trzebiński 1981). </a:t>
            </a:r>
            <a:endParaRPr lang="pl-PL" sz="2800" dirty="0"/>
          </a:p>
        </p:txBody>
      </p:sp>
      <p:sp>
        <p:nvSpPr>
          <p:cNvPr id="5" name="Prostokąt 4">
            <a:extLst>
              <a:ext uri="{FF2B5EF4-FFF2-40B4-BE49-F238E27FC236}">
                <a16:creationId xmlns:a16="http://schemas.microsoft.com/office/drawing/2014/main" id="{1D17479C-771C-4E7D-B9BE-A6A9FDB84AAA}"/>
              </a:ext>
            </a:extLst>
          </p:cNvPr>
          <p:cNvSpPr/>
          <p:nvPr/>
        </p:nvSpPr>
        <p:spPr>
          <a:xfrm>
            <a:off x="679939" y="3982481"/>
            <a:ext cx="10846190" cy="1815882"/>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Niezbędne jest, aby uczeń dokonywał odkryć, ponieważ to pomaga mu w uczeniu się organizowania danych, z którymi się spotyka w taki sposób, aby później łatwiej z nich korzystać przy rozwiązywaniu kolejnych problemów (Bruner 1978).</a:t>
            </a:r>
            <a:endParaRPr lang="pl-PL" sz="2800" dirty="0"/>
          </a:p>
        </p:txBody>
      </p:sp>
    </p:spTree>
    <p:extLst>
      <p:ext uri="{BB962C8B-B14F-4D97-AF65-F5344CB8AC3E}">
        <p14:creationId xmlns:p14="http://schemas.microsoft.com/office/powerpoint/2010/main" val="320291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542299-0047-49DA-BA9B-A361F665F339}"/>
              </a:ext>
            </a:extLst>
          </p:cNvPr>
          <p:cNvSpPr>
            <a:spLocks noGrp="1"/>
          </p:cNvSpPr>
          <p:nvPr>
            <p:ph type="title"/>
          </p:nvPr>
        </p:nvSpPr>
        <p:spPr>
          <a:xfrm>
            <a:off x="609600" y="806012"/>
            <a:ext cx="10972800" cy="611627"/>
          </a:xfrm>
        </p:spPr>
        <p:txBody>
          <a:bodyPr/>
          <a:lstStyle/>
          <a:p>
            <a:r>
              <a:rPr lang="pl-PL" sz="3600" b="1" dirty="0"/>
              <a:t>Rozwiązywanie problemów matematycznych</a:t>
            </a:r>
            <a:br>
              <a:rPr lang="pl-PL" dirty="0"/>
            </a:br>
            <a:endParaRPr lang="pl-PL" dirty="0"/>
          </a:p>
        </p:txBody>
      </p:sp>
      <p:sp>
        <p:nvSpPr>
          <p:cNvPr id="3" name="Symbol zastępczy zawartości 2">
            <a:extLst>
              <a:ext uri="{FF2B5EF4-FFF2-40B4-BE49-F238E27FC236}">
                <a16:creationId xmlns:a16="http://schemas.microsoft.com/office/drawing/2014/main" id="{1CD81078-6893-4207-B930-6944E6BB60E4}"/>
              </a:ext>
            </a:extLst>
          </p:cNvPr>
          <p:cNvSpPr>
            <a:spLocks noGrp="1"/>
          </p:cNvSpPr>
          <p:nvPr>
            <p:ph idx="1"/>
          </p:nvPr>
        </p:nvSpPr>
        <p:spPr>
          <a:xfrm>
            <a:off x="445476" y="1240544"/>
            <a:ext cx="11455791" cy="1143001"/>
          </a:xfrm>
        </p:spPr>
        <p:txBody>
          <a:bodyPr/>
          <a:lstStyle/>
          <a:p>
            <a:pPr marL="0" indent="0">
              <a:buNone/>
            </a:pPr>
            <a:r>
              <a:rPr lang="pl-PL" sz="2800" dirty="0">
                <a:latin typeface="Times New Roman" panose="02020603050405020304" pitchFamily="18" charset="0"/>
                <a:cs typeface="Times New Roman" panose="02020603050405020304" pitchFamily="18" charset="0"/>
              </a:rPr>
              <a:t>Rozwiązywanie problemów pozwala na rozszerzenie wiedzy ułatwiającej rozwiązywanie przyszłych problemów (</a:t>
            </a:r>
            <a:r>
              <a:rPr lang="pl-PL" sz="2800" dirty="0" err="1">
                <a:latin typeface="Times New Roman" panose="02020603050405020304" pitchFamily="18" charset="0"/>
                <a:cs typeface="Times New Roman" panose="02020603050405020304" pitchFamily="18" charset="0"/>
              </a:rPr>
              <a:t>Schoenfeld</a:t>
            </a:r>
            <a:r>
              <a:rPr lang="pl-PL" sz="2800" dirty="0">
                <a:latin typeface="Times New Roman" panose="02020603050405020304" pitchFamily="18" charset="0"/>
                <a:cs typeface="Times New Roman" panose="02020603050405020304" pitchFamily="18" charset="0"/>
              </a:rPr>
              <a:t> 1992).</a:t>
            </a:r>
          </a:p>
        </p:txBody>
      </p:sp>
      <p:sp>
        <p:nvSpPr>
          <p:cNvPr id="4" name="Prostokąt 3">
            <a:extLst>
              <a:ext uri="{FF2B5EF4-FFF2-40B4-BE49-F238E27FC236}">
                <a16:creationId xmlns:a16="http://schemas.microsoft.com/office/drawing/2014/main" id="{4B2CF3CC-44B1-4E1E-956A-A43A8A794C36}"/>
              </a:ext>
            </a:extLst>
          </p:cNvPr>
          <p:cNvSpPr/>
          <p:nvPr/>
        </p:nvSpPr>
        <p:spPr>
          <a:xfrm>
            <a:off x="445477" y="2516606"/>
            <a:ext cx="11568332" cy="1815882"/>
          </a:xfrm>
          <a:prstGeom prst="rect">
            <a:avLst/>
          </a:prstGeom>
        </p:spPr>
        <p:txBody>
          <a:bodyPr wrap="square">
            <a:spAutoFit/>
          </a:bodyPr>
          <a:lstStyle/>
          <a:p>
            <a:r>
              <a:rPr lang="pl-PL" sz="2800" dirty="0">
                <a:latin typeface="Times New Roman" panose="02020603050405020304" pitchFamily="18" charset="0"/>
                <a:cs typeface="Times New Roman" panose="02020603050405020304" pitchFamily="18" charset="0"/>
              </a:rPr>
              <a:t>Konstruowanie znaczeń matematycznych </a:t>
            </a:r>
            <a:r>
              <a:rPr lang="pl-PL" sz="2800" b="1" dirty="0">
                <a:latin typeface="Times New Roman" panose="02020603050405020304" pitchFamily="18" charset="0"/>
                <a:cs typeface="Times New Roman" panose="02020603050405020304" pitchFamily="18" charset="0"/>
              </a:rPr>
              <a:t>musi być </a:t>
            </a:r>
            <a:r>
              <a:rPr lang="pl-PL" sz="2800" dirty="0">
                <a:latin typeface="Times New Roman" panose="02020603050405020304" pitchFamily="18" charset="0"/>
                <a:cs typeface="Times New Roman" panose="02020603050405020304" pitchFamily="18" charset="0"/>
              </a:rPr>
              <a:t>poprzedzone </a:t>
            </a:r>
            <a:r>
              <a:rPr lang="pl-PL" sz="2800" b="1" dirty="0">
                <a:latin typeface="Times New Roman" panose="02020603050405020304" pitchFamily="18" charset="0"/>
                <a:cs typeface="Times New Roman" panose="02020603050405020304" pitchFamily="18" charset="0"/>
              </a:rPr>
              <a:t>doświadczeniem przez uczniów chaosu poznawczego</a:t>
            </a:r>
            <a:r>
              <a:rPr lang="pl-PL" sz="2800" dirty="0">
                <a:latin typeface="Times New Roman" panose="02020603050405020304" pitchFamily="18" charset="0"/>
                <a:cs typeface="Times New Roman" panose="02020603050405020304" pitchFamily="18" charset="0"/>
              </a:rPr>
              <a:t>, który charakteryzuje się niepewnością co do poszukiwanych dróg, niejednoznacznością pojęć i poczucia problematyczności własnych sądów (Klus-Stańska 2000).</a:t>
            </a:r>
          </a:p>
        </p:txBody>
      </p:sp>
    </p:spTree>
    <p:extLst>
      <p:ext uri="{BB962C8B-B14F-4D97-AF65-F5344CB8AC3E}">
        <p14:creationId xmlns:p14="http://schemas.microsoft.com/office/powerpoint/2010/main" val="204764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5" descr="Obraz zawierający wewnątrz, podłoże, stół, pomieszczenie&#10;&#10;Opis wygenerowany automatycznie">
            <a:extLst>
              <a:ext uri="{FF2B5EF4-FFF2-40B4-BE49-F238E27FC236}">
                <a16:creationId xmlns:a16="http://schemas.microsoft.com/office/drawing/2014/main" id="{0BB944CC-9C4D-43D0-8D4B-E9B81F97BF46}"/>
              </a:ext>
            </a:extLst>
          </p:cNvPr>
          <p:cNvPicPr>
            <a:picLocks noChangeAspect="1"/>
          </p:cNvPicPr>
          <p:nvPr/>
        </p:nvPicPr>
        <p:blipFill>
          <a:blip r:embed="rId2"/>
          <a:stretch>
            <a:fillRect/>
          </a:stretch>
        </p:blipFill>
        <p:spPr>
          <a:xfrm>
            <a:off x="2876800" y="668603"/>
            <a:ext cx="4430143" cy="3322607"/>
          </a:xfrm>
          <a:prstGeom prst="rect">
            <a:avLst/>
          </a:prstGeom>
          <a:noFill/>
          <a:ln cap="rnd">
            <a:noFill/>
          </a:ln>
        </p:spPr>
      </p:pic>
      <p:sp>
        <p:nvSpPr>
          <p:cNvPr id="6" name="Prostokąt 5">
            <a:extLst>
              <a:ext uri="{FF2B5EF4-FFF2-40B4-BE49-F238E27FC236}">
                <a16:creationId xmlns:a16="http://schemas.microsoft.com/office/drawing/2014/main" id="{FF6D87C3-3CD5-47C1-80C9-0034B395C220}"/>
              </a:ext>
            </a:extLst>
          </p:cNvPr>
          <p:cNvSpPr/>
          <p:nvPr/>
        </p:nvSpPr>
        <p:spPr>
          <a:xfrm>
            <a:off x="359945" y="4270073"/>
            <a:ext cx="11499672" cy="2246769"/>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Częsta rezygnacja z użycia książek, materiałów do pisania i konieczności przebywania w jednej pozycji siedzącej na rzecz działania w „środowiskach matematycznych” przez używanie patyczków, kostek, śrub, gwoździ, nakrętek, podkładek i innych przedmiotów o różnorodnych kształtach, rozmiarach i kolorach (</a:t>
            </a:r>
            <a:r>
              <a:rPr lang="pl-PL" sz="2800" dirty="0" err="1">
                <a:latin typeface="Times New Roman" panose="02020603050405020304" pitchFamily="18" charset="0"/>
                <a:ea typeface="Calibri" panose="020F0502020204030204" pitchFamily="34" charset="0"/>
              </a:rPr>
              <a:t>Boaler</a:t>
            </a:r>
            <a:r>
              <a:rPr lang="pl-PL" sz="2800" dirty="0">
                <a:latin typeface="Times New Roman" panose="02020603050405020304" pitchFamily="18" charset="0"/>
                <a:ea typeface="Calibri" panose="020F0502020204030204" pitchFamily="34" charset="0"/>
              </a:rPr>
              <a:t> 2015).</a:t>
            </a:r>
            <a:endParaRPr lang="pl-PL" sz="2800" dirty="0"/>
          </a:p>
        </p:txBody>
      </p:sp>
      <p:sp>
        <p:nvSpPr>
          <p:cNvPr id="2" name="Prostokąt 1">
            <a:extLst>
              <a:ext uri="{FF2B5EF4-FFF2-40B4-BE49-F238E27FC236}">
                <a16:creationId xmlns:a16="http://schemas.microsoft.com/office/drawing/2014/main" id="{F734F9C7-416E-4B56-84D6-D001743719DC}"/>
              </a:ext>
            </a:extLst>
          </p:cNvPr>
          <p:cNvSpPr/>
          <p:nvPr/>
        </p:nvSpPr>
        <p:spPr>
          <a:xfrm>
            <a:off x="0" y="145383"/>
            <a:ext cx="8883701" cy="523220"/>
          </a:xfrm>
          <a:prstGeom prst="rect">
            <a:avLst/>
          </a:prstGeom>
        </p:spPr>
        <p:txBody>
          <a:bodyPr wrap="square">
            <a:spAutoFit/>
          </a:bodyPr>
          <a:lstStyle/>
          <a:p>
            <a:pPr algn="ctr"/>
            <a:r>
              <a:rPr lang="pl-PL" sz="2800" b="1" dirty="0">
                <a:latin typeface="Arial Black" panose="020B0A04020102020204" pitchFamily="34" charset="0"/>
                <a:ea typeface="Calibri" panose="020F0502020204030204" pitchFamily="34" charset="0"/>
              </a:rPr>
              <a:t>Tworzenie „środowiska matematycznego”</a:t>
            </a:r>
            <a:endParaRPr lang="pl-PL" sz="2800" b="1" dirty="0">
              <a:latin typeface="Arial Black" panose="020B0A04020102020204" pitchFamily="34" charset="0"/>
            </a:endParaRPr>
          </a:p>
        </p:txBody>
      </p:sp>
    </p:spTree>
    <p:extLst>
      <p:ext uri="{BB962C8B-B14F-4D97-AF65-F5344CB8AC3E}">
        <p14:creationId xmlns:p14="http://schemas.microsoft.com/office/powerpoint/2010/main" val="11700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EEC8E49-ACEA-44AB-A667-8F8805D0F1DF}"/>
              </a:ext>
            </a:extLst>
          </p:cNvPr>
          <p:cNvSpPr/>
          <p:nvPr/>
        </p:nvSpPr>
        <p:spPr>
          <a:xfrm>
            <a:off x="630701" y="230930"/>
            <a:ext cx="10930596" cy="754694"/>
          </a:xfrm>
          <a:prstGeom prst="rect">
            <a:avLst/>
          </a:prstGeom>
        </p:spPr>
        <p:txBody>
          <a:bodyPr wrap="square">
            <a:spAutoFit/>
          </a:bodyPr>
          <a:lstStyle/>
          <a:p>
            <a:pPr marL="685800" algn="just">
              <a:lnSpc>
                <a:spcPct val="150000"/>
              </a:lnSpc>
              <a:spcAft>
                <a:spcPts val="1000"/>
              </a:spcAft>
            </a:pPr>
            <a:r>
              <a:rPr lang="pl-PL" sz="3200" b="1" dirty="0">
                <a:latin typeface="+mj-lt"/>
                <a:ea typeface="Calibri" panose="020F0502020204030204" pitchFamily="34" charset="0"/>
              </a:rPr>
              <a:t>Akceptacja i wykorzystanie wiedzy osobistej uczniów</a:t>
            </a:r>
            <a:endParaRPr lang="pl-PL" sz="3200" b="1" dirty="0">
              <a:effectLst/>
              <a:latin typeface="+mj-lt"/>
            </a:endParaRPr>
          </a:p>
        </p:txBody>
      </p:sp>
      <p:sp>
        <p:nvSpPr>
          <p:cNvPr id="3" name="Prostokąt 2">
            <a:extLst>
              <a:ext uri="{FF2B5EF4-FFF2-40B4-BE49-F238E27FC236}">
                <a16:creationId xmlns:a16="http://schemas.microsoft.com/office/drawing/2014/main" id="{5A7FF75F-14B4-498B-9F13-0738CEFD2581}"/>
              </a:ext>
            </a:extLst>
          </p:cNvPr>
          <p:cNvSpPr/>
          <p:nvPr/>
        </p:nvSpPr>
        <p:spPr>
          <a:xfrm>
            <a:off x="630701" y="3429000"/>
            <a:ext cx="10930597" cy="954107"/>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Uczniowie przychodzą do szkoły już z wiedzą, będąc doświadczonymi badaczami dużo wcześniej (</a:t>
            </a:r>
            <a:r>
              <a:rPr lang="pl-PL" sz="2800" dirty="0" err="1">
                <a:latin typeface="Times New Roman" panose="02020603050405020304" pitchFamily="18" charset="0"/>
                <a:ea typeface="Calibri" panose="020F0502020204030204" pitchFamily="34" charset="0"/>
              </a:rPr>
              <a:t>Dylak</a:t>
            </a:r>
            <a:r>
              <a:rPr lang="pl-PL" sz="2800" dirty="0">
                <a:latin typeface="Times New Roman" panose="02020603050405020304" pitchFamily="18" charset="0"/>
                <a:ea typeface="Calibri" panose="020F0502020204030204" pitchFamily="34" charset="0"/>
              </a:rPr>
              <a:t> 1994).</a:t>
            </a:r>
            <a:endParaRPr lang="pl-PL" sz="2800" dirty="0"/>
          </a:p>
        </p:txBody>
      </p:sp>
      <p:sp>
        <p:nvSpPr>
          <p:cNvPr id="4" name="Prostokąt 3">
            <a:extLst>
              <a:ext uri="{FF2B5EF4-FFF2-40B4-BE49-F238E27FC236}">
                <a16:creationId xmlns:a16="http://schemas.microsoft.com/office/drawing/2014/main" id="{D6D2D7F6-94C4-46C9-B0BE-E0262CA1536A}"/>
              </a:ext>
            </a:extLst>
          </p:cNvPr>
          <p:cNvSpPr/>
          <p:nvPr/>
        </p:nvSpPr>
        <p:spPr>
          <a:xfrm>
            <a:off x="630701" y="1299371"/>
            <a:ext cx="10595317" cy="1815882"/>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Nawet noworodki dysponują zaczątkiem takiej wiedzy, która „uruchamia w niemowlętach intuicję na temat zasadniczych właściwości naszego świata i pomaga im porządkować ogrom nowych spostrzeżeń i doświadczeń” (</a:t>
            </a:r>
            <a:r>
              <a:rPr lang="pl-PL" sz="2800" dirty="0" err="1">
                <a:latin typeface="Times New Roman" panose="02020603050405020304" pitchFamily="18" charset="0"/>
                <a:cs typeface="Times New Roman" panose="02020603050405020304" pitchFamily="18" charset="0"/>
              </a:rPr>
              <a:t>Dumont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Instance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Benavides</a:t>
            </a:r>
            <a:r>
              <a:rPr lang="pl-PL" sz="2800" dirty="0">
                <a:latin typeface="Times New Roman" panose="02020603050405020304" pitchFamily="18" charset="0"/>
                <a:cs typeface="Times New Roman" panose="02020603050405020304" pitchFamily="18" charset="0"/>
              </a:rPr>
              <a:t> 2013).</a:t>
            </a:r>
          </a:p>
        </p:txBody>
      </p:sp>
      <p:sp>
        <p:nvSpPr>
          <p:cNvPr id="5" name="Prostokąt 4">
            <a:extLst>
              <a:ext uri="{FF2B5EF4-FFF2-40B4-BE49-F238E27FC236}">
                <a16:creationId xmlns:a16="http://schemas.microsoft.com/office/drawing/2014/main" id="{FA9FD215-7029-4D6B-8427-6C4EA9533AD0}"/>
              </a:ext>
            </a:extLst>
          </p:cNvPr>
          <p:cNvSpPr/>
          <p:nvPr/>
        </p:nvSpPr>
        <p:spPr>
          <a:xfrm>
            <a:off x="630701" y="4742178"/>
            <a:ext cx="10930596" cy="1384995"/>
          </a:xfrm>
          <a:prstGeom prst="rect">
            <a:avLst/>
          </a:prstGeom>
        </p:spPr>
        <p:txBody>
          <a:bodyPr wrap="square">
            <a:spAutoFit/>
          </a:bodyPr>
          <a:lstStyle/>
          <a:p>
            <a:r>
              <a:rPr lang="pl-PL" sz="2800" dirty="0">
                <a:latin typeface="Times New Roman" panose="02020603050405020304" pitchFamily="18" charset="0"/>
                <a:ea typeface="Calibri" panose="020F0502020204030204" pitchFamily="34" charset="0"/>
              </a:rPr>
              <a:t>Niezbędność korzystania z wiedzy osobistej uczniów, ponieważ nauczyciele mogą pomóc tylko wtedy, gdy orientują się w posiadanej przez uczniów wiedzy </a:t>
            </a:r>
            <a:r>
              <a:rPr lang="pl-PL" sz="2800" dirty="0">
                <a:latin typeface="Times New Roman" panose="02020603050405020304" pitchFamily="18" charset="0"/>
                <a:ea typeface="Calibri" panose="020F0502020204030204" pitchFamily="34"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Dumont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Instance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Benavides</a:t>
            </a:r>
            <a:r>
              <a:rPr lang="pl-PL" sz="2800" dirty="0">
                <a:latin typeface="Times New Roman" panose="02020603050405020304" pitchFamily="18" charset="0"/>
                <a:cs typeface="Times New Roman" panose="02020603050405020304" pitchFamily="18" charset="0"/>
              </a:rPr>
              <a:t> 2013).</a:t>
            </a:r>
          </a:p>
        </p:txBody>
      </p:sp>
    </p:spTree>
    <p:extLst>
      <p:ext uri="{BB962C8B-B14F-4D97-AF65-F5344CB8AC3E}">
        <p14:creationId xmlns:p14="http://schemas.microsoft.com/office/powerpoint/2010/main" val="3510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ropla">
  <a:themeElements>
    <a:clrScheme name="Krop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Krop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op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Galeria">
  <a:themeElements>
    <a:clrScheme name="Galeri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6387</TotalTime>
  <Words>1347</Words>
  <Application>Microsoft Office PowerPoint</Application>
  <PresentationFormat>Panoramiczny</PresentationFormat>
  <Paragraphs>125</Paragraphs>
  <Slides>34</Slides>
  <Notes>1</Notes>
  <HiddenSlides>0</HiddenSlides>
  <MMClips>0</MMClips>
  <ScaleCrop>false</ScaleCrop>
  <HeadingPairs>
    <vt:vector size="6" baseType="variant">
      <vt:variant>
        <vt:lpstr>Używane czcionki</vt:lpstr>
      </vt:variant>
      <vt:variant>
        <vt:i4>12</vt:i4>
      </vt:variant>
      <vt:variant>
        <vt:lpstr>Motyw</vt:lpstr>
      </vt:variant>
      <vt:variant>
        <vt:i4>3</vt:i4>
      </vt:variant>
      <vt:variant>
        <vt:lpstr>Tytuły slajdów</vt:lpstr>
      </vt:variant>
      <vt:variant>
        <vt:i4>34</vt:i4>
      </vt:variant>
    </vt:vector>
  </HeadingPairs>
  <TitlesOfParts>
    <vt:vector size="49" baseType="lpstr">
      <vt:lpstr>Abadi</vt:lpstr>
      <vt:lpstr>Arial</vt:lpstr>
      <vt:lpstr>Arial Black</vt:lpstr>
      <vt:lpstr>Arial Nova</vt:lpstr>
      <vt:lpstr>Bodoni MT</vt:lpstr>
      <vt:lpstr>Calibri</vt:lpstr>
      <vt:lpstr>Gill Sans MT</vt:lpstr>
      <vt:lpstr>Lucida Sans Unicode</vt:lpstr>
      <vt:lpstr>Segoe UI Semilight</vt:lpstr>
      <vt:lpstr>Sitka Text</vt:lpstr>
      <vt:lpstr>Times New Roman</vt:lpstr>
      <vt:lpstr>Tw Cen MT</vt:lpstr>
      <vt:lpstr>2_Motyw pakietu Office</vt:lpstr>
      <vt:lpstr>Kropla</vt:lpstr>
      <vt:lpstr>Galeria</vt:lpstr>
      <vt:lpstr>Dydaktyczna (nie)oczywistość wczesnoszkolnej edukacji matematycznej </vt:lpstr>
      <vt:lpstr>Prezentacja programu PowerPoint</vt:lpstr>
      <vt:lpstr>              </vt:lpstr>
      <vt:lpstr>Prezentacja programu PowerPoint</vt:lpstr>
      <vt:lpstr>Prezentacja programu PowerPoint</vt:lpstr>
      <vt:lpstr>Prezentacja programu PowerPoint</vt:lpstr>
      <vt:lpstr>Rozwiązywanie problemów matematycznych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vt:lpstr>
      <vt:lpstr>Prezentacja programu PowerPoint</vt:lpstr>
      <vt:lpstr>Prezentacja programu PowerPoint</vt:lpstr>
      <vt:lpstr>Przykładowe koncepcje potoczne dotyczące wczesnoszkolnej edukacji matematycznej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Dydaktyczna (nie)oczywistość wczesnoszkolnej edukacji matematycznej</dc:title>
  <dc:creator>Jaworowska-Walczak</dc:creator>
  <cp:lastModifiedBy>Jaworowska-Walczak</cp:lastModifiedBy>
  <cp:revision>81</cp:revision>
  <dcterms:created xsi:type="dcterms:W3CDTF">2019-05-10T07:13:17Z</dcterms:created>
  <dcterms:modified xsi:type="dcterms:W3CDTF">2019-05-20T16:06:21Z</dcterms:modified>
</cp:coreProperties>
</file>