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420" r:id="rId3"/>
    <p:sldId id="335" r:id="rId4"/>
    <p:sldId id="258" r:id="rId5"/>
    <p:sldId id="671" r:id="rId6"/>
    <p:sldId id="674" r:id="rId7"/>
    <p:sldId id="675" r:id="rId8"/>
    <p:sldId id="336" r:id="rId9"/>
    <p:sldId id="678" r:id="rId10"/>
    <p:sldId id="272" r:id="rId11"/>
    <p:sldId id="273" r:id="rId12"/>
    <p:sldId id="354" r:id="rId13"/>
    <p:sldId id="668"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37" r:id="rId30"/>
    <p:sldId id="6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404" r:id="rId47"/>
    <p:sldId id="421" r:id="rId48"/>
    <p:sldId id="422" r:id="rId49"/>
    <p:sldId id="423" r:id="rId50"/>
    <p:sldId id="259" r:id="rId5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08"/>
    <a:srgbClr val="23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926" autoAdjust="0"/>
    <p:restoredTop sz="92022" autoAdjust="0"/>
  </p:normalViewPr>
  <p:slideViewPr>
    <p:cSldViewPr>
      <p:cViewPr varScale="1">
        <p:scale>
          <a:sx n="66" d="100"/>
          <a:sy n="66" d="100"/>
        </p:scale>
        <p:origin x="11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3F0D8-1221-44B2-A396-928AFA9AC88C}" type="datetimeFigureOut">
              <a:rPr lang="pl-PL" smtClean="0"/>
              <a:pPr/>
              <a:t>21.05.2019</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4EE6A-7219-49DA-9B4E-0882EED5CDF5}" type="slidenum">
              <a:rPr lang="pl-PL" smtClean="0"/>
              <a:pPr/>
              <a:t>‹#›</a:t>
            </a:fld>
            <a:endParaRPr lang="pl-PL" dirty="0"/>
          </a:p>
        </p:txBody>
      </p:sp>
    </p:spTree>
    <p:extLst>
      <p:ext uri="{BB962C8B-B14F-4D97-AF65-F5344CB8AC3E}">
        <p14:creationId xmlns:p14="http://schemas.microsoft.com/office/powerpoint/2010/main" val="354947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3CB99FA-0BAF-4CF7-A5D6-8A8485AB66B5}" type="slidenum">
              <a:rPr lang="pl-PL" smtClean="0">
                <a:solidFill>
                  <a:prstClr val="black"/>
                </a:solidFill>
                <a:latin typeface="Arial" charset="0"/>
              </a:rPr>
              <a:pPr eaLnBrk="1" hangingPunct="1"/>
              <a:t>2</a:t>
            </a:fld>
            <a:endParaRPr lang="pl-PL" dirty="0">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1"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dirty="0"/>
          </a:p>
        </p:txBody>
      </p:sp>
    </p:spTree>
    <p:extLst>
      <p:ext uri="{BB962C8B-B14F-4D97-AF65-F5344CB8AC3E}">
        <p14:creationId xmlns:p14="http://schemas.microsoft.com/office/powerpoint/2010/main" val="13647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102B236-F8B5-44A2-8DF4-25B0D15955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909980-A5C5-4C9B-B0B5-00DB3A76022D}" type="slidenum">
              <a:rPr lang="pl-PL" altLang="pl-PL"/>
              <a:pPr eaLnBrk="1" hangingPunct="1">
                <a:spcBef>
                  <a:spcPct val="0"/>
                </a:spcBef>
              </a:pPr>
              <a:t>3</a:t>
            </a:fld>
            <a:endParaRPr lang="pl-PL" altLang="pl-PL"/>
          </a:p>
        </p:txBody>
      </p:sp>
      <p:sp>
        <p:nvSpPr>
          <p:cNvPr id="21507" name="Rectangle 2">
            <a:extLst>
              <a:ext uri="{FF2B5EF4-FFF2-40B4-BE49-F238E27FC236}">
                <a16:creationId xmlns:a16="http://schemas.microsoft.com/office/drawing/2014/main" id="{284D1ED6-D383-4806-9A1C-9D21D0EDB6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17ABD09-D20A-4BE1-81BF-AED4396B16F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Dawaj </a:t>
            </a:r>
            <a:r>
              <a:rPr lang="pl-PL" dirty="0" err="1"/>
              <a:t>albert</a:t>
            </a:r>
            <a:endParaRPr lang="pl-PL" dirty="0"/>
          </a:p>
        </p:txBody>
      </p:sp>
      <p:sp>
        <p:nvSpPr>
          <p:cNvPr id="4" name="Symbol zastępczy numeru slajdu 3"/>
          <p:cNvSpPr>
            <a:spLocks noGrp="1"/>
          </p:cNvSpPr>
          <p:nvPr>
            <p:ph type="sldNum" sz="quarter" idx="10"/>
          </p:nvPr>
        </p:nvSpPr>
        <p:spPr/>
        <p:txBody>
          <a:bodyPr/>
          <a:lstStyle/>
          <a:p>
            <a:fld id="{EC52BA67-3737-4480-9466-9437D2CDACEE}" type="slidenum">
              <a:rPr lang="pl-PL" smtClean="0"/>
              <a:pPr/>
              <a:t>33</a:t>
            </a:fld>
            <a:endParaRPr lang="pl-PL"/>
          </a:p>
        </p:txBody>
      </p:sp>
    </p:spTree>
    <p:extLst>
      <p:ext uri="{BB962C8B-B14F-4D97-AF65-F5344CB8AC3E}">
        <p14:creationId xmlns:p14="http://schemas.microsoft.com/office/powerpoint/2010/main" val="104035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3"/>
          <p:cNvSpPr/>
          <p:nvPr/>
        </p:nvSpPr>
        <p:spPr>
          <a:xfrm>
            <a:off x="904399" y="3647599"/>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5" name="Prostokąt 4"/>
          <p:cNvSpPr/>
          <p:nvPr/>
        </p:nvSpPr>
        <p:spPr>
          <a:xfrm>
            <a:off x="914400" y="5047774"/>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6" name="Prostokąt 5"/>
          <p:cNvSpPr/>
          <p:nvPr/>
        </p:nvSpPr>
        <p:spPr>
          <a:xfrm>
            <a:off x="904399" y="3647599"/>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7" name="Prostokąt 6"/>
          <p:cNvSpPr/>
          <p:nvPr/>
        </p:nvSpPr>
        <p:spPr>
          <a:xfrm>
            <a:off x="914400" y="5047774"/>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8" name="Tytuł 7"/>
          <p:cNvSpPr>
            <a:spLocks noGrp="1"/>
          </p:cNvSpPr>
          <p:nvPr>
            <p:ph type="ctrTitle"/>
          </p:nvPr>
        </p:nvSpPr>
        <p:spPr>
          <a:xfrm>
            <a:off x="1219200" y="3886202"/>
            <a:ext cx="6858000" cy="990600"/>
          </a:xfrm>
        </p:spPr>
        <p:txBody>
          <a:bodyPr anchor="t"/>
          <a:lstStyle>
            <a:lvl1pPr algn="r">
              <a:defRPr sz="3200">
                <a:solidFill>
                  <a:schemeClr val="tx1"/>
                </a:solidFill>
              </a:defRPr>
            </a:lvl1pPr>
          </a:lstStyle>
          <a:p>
            <a:r>
              <a:rPr lang="pl-PL"/>
              <a:t>Kliknij, aby edytować styl</a:t>
            </a:r>
            <a:endParaRPr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173" indent="0" algn="ctr">
              <a:buNone/>
            </a:lvl2pPr>
            <a:lvl3pPr marL="914346" indent="0" algn="ctr">
              <a:buNone/>
            </a:lvl3pPr>
            <a:lvl4pPr marL="1371519" indent="0" algn="ctr">
              <a:buNone/>
            </a:lvl4pPr>
            <a:lvl5pPr marL="1828692" indent="0" algn="ctr">
              <a:buNone/>
            </a:lvl5pPr>
            <a:lvl6pPr marL="2285865" indent="0" algn="ctr">
              <a:buNone/>
            </a:lvl6pPr>
            <a:lvl7pPr marL="2743038" indent="0" algn="ctr">
              <a:buNone/>
            </a:lvl7pPr>
            <a:lvl8pPr marL="3200208" indent="0" algn="ctr">
              <a:buNone/>
            </a:lvl8pPr>
            <a:lvl9pPr marL="3657380" indent="0" algn="ctr">
              <a:buNone/>
            </a:lvl9pPr>
          </a:lstStyle>
          <a:p>
            <a:r>
              <a:rPr lang="pl-PL"/>
              <a:t>Kliknij, aby edytować styl wzorca podtytułu</a:t>
            </a:r>
            <a:endParaRPr lang="en-US"/>
          </a:p>
        </p:txBody>
      </p:sp>
      <p:sp>
        <p:nvSpPr>
          <p:cNvPr id="10" name="Symbol zastępczy daty 27"/>
          <p:cNvSpPr>
            <a:spLocks noGrp="1"/>
          </p:cNvSpPr>
          <p:nvPr>
            <p:ph type="dt" sz="half" idx="10"/>
          </p:nvPr>
        </p:nvSpPr>
        <p:spPr>
          <a:xfrm>
            <a:off x="6400800" y="6355080"/>
            <a:ext cx="2286000" cy="365760"/>
          </a:xfrm>
        </p:spPr>
        <p:txBody>
          <a:bodyPr/>
          <a:lstStyle>
            <a:lvl1pPr>
              <a:defRPr sz="1400"/>
            </a:lvl1pPr>
          </a:lstStyle>
          <a:p>
            <a:pPr>
              <a:defRPr/>
            </a:pPr>
            <a:endParaRPr lang="en-US" dirty="0">
              <a:solidFill>
                <a:srgbClr val="464653"/>
              </a:solidFill>
            </a:endParaRPr>
          </a:p>
        </p:txBody>
      </p:sp>
      <p:sp>
        <p:nvSpPr>
          <p:cNvPr id="12" name="Symbol zastępczy numeru slajdu 28"/>
          <p:cNvSpPr>
            <a:spLocks noGrp="1"/>
          </p:cNvSpPr>
          <p:nvPr>
            <p:ph type="sldNum" sz="quarter" idx="12"/>
          </p:nvPr>
        </p:nvSpPr>
        <p:spPr>
          <a:xfrm>
            <a:off x="1215871" y="6355080"/>
            <a:ext cx="1220153" cy="365760"/>
          </a:xfrm>
        </p:spPr>
        <p:txBody>
          <a:bodyPr/>
          <a:lstStyle>
            <a:lvl1pPr>
              <a:defRPr/>
            </a:lvl1pPr>
          </a:lstStyle>
          <a:p>
            <a:pPr>
              <a:defRPr/>
            </a:pPr>
            <a:fld id="{DA3D9128-B3D6-4C0E-8BDA-8E8C0750C89C}"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156048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8" name="Symbol zastępczy zawartości 7"/>
          <p:cNvSpPr>
            <a:spLocks noGrp="1"/>
          </p:cNvSpPr>
          <p:nvPr>
            <p:ph sz="quarter" idx="1"/>
          </p:nvPr>
        </p:nvSpPr>
        <p:spPr>
          <a:xfrm>
            <a:off x="457200" y="1219200"/>
            <a:ext cx="8229600"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6" name="Symbol zastępczy numeru slajdu 22"/>
          <p:cNvSpPr>
            <a:spLocks noGrp="1"/>
          </p:cNvSpPr>
          <p:nvPr>
            <p:ph type="sldNum" sz="quarter" idx="12"/>
          </p:nvPr>
        </p:nvSpPr>
        <p:spPr/>
        <p:txBody>
          <a:bodyPr/>
          <a:lstStyle>
            <a:lvl1pPr>
              <a:defRPr/>
            </a:lvl1pPr>
          </a:lstStyle>
          <a:p>
            <a:pPr>
              <a:defRPr/>
            </a:pPr>
            <a:fld id="{4CB26886-E4C2-4655-AC28-7A1A9C5E6488}"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141329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4" name="Prostokąt 3"/>
          <p:cNvSpPr/>
          <p:nvPr/>
        </p:nvSpPr>
        <p:spPr>
          <a:xfrm>
            <a:off x="914400" y="2818924"/>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5" name="Prostokąt 4"/>
          <p:cNvSpPr/>
          <p:nvPr/>
        </p:nvSpPr>
        <p:spPr>
          <a:xfrm>
            <a:off x="914400" y="2818924"/>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2" name="Tytuł 1"/>
          <p:cNvSpPr>
            <a:spLocks noGrp="1"/>
          </p:cNvSpPr>
          <p:nvPr>
            <p:ph type="title"/>
          </p:nvPr>
        </p:nvSpPr>
        <p:spPr>
          <a:xfrm>
            <a:off x="1219200" y="2971800"/>
            <a:ext cx="6858000" cy="1066800"/>
          </a:xfrm>
        </p:spPr>
        <p:txBody>
          <a:bodyPr anchor="t"/>
          <a:lstStyle>
            <a:lvl1pPr algn="r">
              <a:buNone/>
              <a:defRPr sz="3200" b="0" cap="none" baseline="0"/>
            </a:lvl1pPr>
          </a:lstStyle>
          <a:p>
            <a:r>
              <a:rPr lang="pl-PL"/>
              <a:t>Kliknij, aby edytować styl</a:t>
            </a:r>
            <a:endParaRPr lang="en-US"/>
          </a:p>
        </p:txBody>
      </p:sp>
      <p:sp>
        <p:nvSpPr>
          <p:cNvPr id="3" name="Symbol zastępczy tekstu 2"/>
          <p:cNvSpPr>
            <a:spLocks noGrp="1"/>
          </p:cNvSpPr>
          <p:nvPr>
            <p:ph type="body" idx="1"/>
          </p:nvPr>
        </p:nvSpPr>
        <p:spPr>
          <a:xfrm>
            <a:off x="1295405"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a:t>Kliknij, aby edytować style wzorca tekstu</a:t>
            </a:r>
          </a:p>
        </p:txBody>
      </p:sp>
      <p:sp>
        <p:nvSpPr>
          <p:cNvPr id="6" name="Symbol zastępczy daty 3"/>
          <p:cNvSpPr>
            <a:spLocks noGrp="1"/>
          </p:cNvSpPr>
          <p:nvPr>
            <p:ph type="dt" sz="half" idx="10"/>
          </p:nvPr>
        </p:nvSpPr>
        <p:spPr>
          <a:xfrm>
            <a:off x="6400800" y="6355080"/>
            <a:ext cx="2286000" cy="365760"/>
          </a:xfrm>
        </p:spPr>
        <p:txBody>
          <a:bodyPr/>
          <a:lstStyle>
            <a:lvl1pPr>
              <a:defRPr/>
            </a:lvl1pPr>
          </a:lstStyle>
          <a:p>
            <a:pPr>
              <a:defRPr/>
            </a:pPr>
            <a:endParaRPr lang="en-US" dirty="0">
              <a:solidFill>
                <a:srgbClr val="DDE9EC"/>
              </a:solidFill>
            </a:endParaRPr>
          </a:p>
        </p:txBody>
      </p:sp>
      <p:sp>
        <p:nvSpPr>
          <p:cNvPr id="8" name="Symbol zastępczy numeru slajdu 5"/>
          <p:cNvSpPr>
            <a:spLocks noGrp="1"/>
          </p:cNvSpPr>
          <p:nvPr>
            <p:ph type="sldNum" sz="quarter" idx="12"/>
          </p:nvPr>
        </p:nvSpPr>
        <p:spPr>
          <a:xfrm>
            <a:off x="1070134" y="6355080"/>
            <a:ext cx="1520190" cy="365760"/>
          </a:xfrm>
        </p:spPr>
        <p:txBody>
          <a:bodyPr/>
          <a:lstStyle>
            <a:lvl1pPr>
              <a:defRPr/>
            </a:lvl1pPr>
          </a:lstStyle>
          <a:p>
            <a:pPr>
              <a:defRPr/>
            </a:pPr>
            <a:fld id="{76262889-CDFE-4EE7-8C9A-CEB0D26120ED}" type="slidenum">
              <a:rPr lang="en-US">
                <a:solidFill>
                  <a:srgbClr val="DDE9EC"/>
                </a:solidFill>
              </a:rPr>
              <a:pPr>
                <a:defRPr/>
              </a:pPr>
              <a:t>‹#›</a:t>
            </a:fld>
            <a:endParaRPr lang="en-US" dirty="0">
              <a:solidFill>
                <a:srgbClr val="DDE9EC"/>
              </a:solidFill>
            </a:endParaRPr>
          </a:p>
        </p:txBody>
      </p:sp>
    </p:spTree>
    <p:extLst>
      <p:ext uri="{BB962C8B-B14F-4D97-AF65-F5344CB8AC3E}">
        <p14:creationId xmlns:p14="http://schemas.microsoft.com/office/powerpoint/2010/main" val="34987732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lang="pl-PL"/>
              <a:t>Kliknij, aby edytować styl</a:t>
            </a:r>
            <a:endParaRPr lang="en-US"/>
          </a:p>
        </p:txBody>
      </p:sp>
      <p:sp>
        <p:nvSpPr>
          <p:cNvPr id="9" name="Symbol zastępczy zawartości 8"/>
          <p:cNvSpPr>
            <a:spLocks noGrp="1"/>
          </p:cNvSpPr>
          <p:nvPr>
            <p:ph sz="quarter" idx="1"/>
          </p:nvPr>
        </p:nvSpPr>
        <p:spPr>
          <a:xfrm>
            <a:off x="457200" y="1219200"/>
            <a:ext cx="4041648"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Symbol zastępczy zawartości 10"/>
          <p:cNvSpPr>
            <a:spLocks noGrp="1"/>
          </p:cNvSpPr>
          <p:nvPr>
            <p:ph sz="quarter" idx="2"/>
          </p:nvPr>
        </p:nvSpPr>
        <p:spPr>
          <a:xfrm>
            <a:off x="4632198" y="1216152"/>
            <a:ext cx="4041648"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13"/>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7" name="Symbol zastępczy numeru slajdu 22"/>
          <p:cNvSpPr>
            <a:spLocks noGrp="1"/>
          </p:cNvSpPr>
          <p:nvPr>
            <p:ph type="sldNum" sz="quarter" idx="12"/>
          </p:nvPr>
        </p:nvSpPr>
        <p:spPr/>
        <p:txBody>
          <a:bodyPr/>
          <a:lstStyle>
            <a:lvl1pPr>
              <a:defRPr/>
            </a:lvl1pPr>
          </a:lstStyle>
          <a:p>
            <a:pPr>
              <a:defRPr/>
            </a:pPr>
            <a:fld id="{E3A19FA5-036C-47D5-9F41-91B392442003}"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66533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4" name="Symbol zastępczy tekstu 3"/>
          <p:cNvSpPr>
            <a:spLocks noGrp="1"/>
          </p:cNvSpPr>
          <p:nvPr>
            <p:ph type="body" sz="half" idx="3"/>
          </p:nvPr>
        </p:nvSpPr>
        <p:spPr>
          <a:xfrm>
            <a:off x="4648206"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11" name="Symbol zastępczy zawartości 10"/>
          <p:cNvSpPr>
            <a:spLocks noGrp="1"/>
          </p:cNvSpPr>
          <p:nvPr>
            <p:ph sz="quarter" idx="2"/>
          </p:nvPr>
        </p:nvSpPr>
        <p:spPr>
          <a:xfrm>
            <a:off x="457200" y="2133602"/>
            <a:ext cx="4038600" cy="40386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3" name="Symbol zastępczy zawartości 12"/>
          <p:cNvSpPr>
            <a:spLocks noGrp="1"/>
          </p:cNvSpPr>
          <p:nvPr>
            <p:ph sz="quarter" idx="4"/>
          </p:nvPr>
        </p:nvSpPr>
        <p:spPr>
          <a:xfrm>
            <a:off x="4648202" y="2133602"/>
            <a:ext cx="4038600" cy="40386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13"/>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9" name="Symbol zastępczy numeru slajdu 22"/>
          <p:cNvSpPr>
            <a:spLocks noGrp="1"/>
          </p:cNvSpPr>
          <p:nvPr>
            <p:ph type="sldNum" sz="quarter" idx="12"/>
          </p:nvPr>
        </p:nvSpPr>
        <p:spPr/>
        <p:txBody>
          <a:bodyPr/>
          <a:lstStyle>
            <a:lvl1pPr>
              <a:defRPr/>
            </a:lvl1pPr>
          </a:lstStyle>
          <a:p>
            <a:pPr>
              <a:defRPr/>
            </a:pPr>
            <a:fld id="{98D3E1A2-A4AF-4E82-A591-236AD2C9E9F5}"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244803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Trójkąt równoramienny 2"/>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2" name="Tytuł 1"/>
          <p:cNvSpPr>
            <a:spLocks noGrp="1"/>
          </p:cNvSpPr>
          <p:nvPr>
            <p:ph type="title"/>
          </p:nvPr>
        </p:nvSpPr>
        <p:spPr>
          <a:xfrm>
            <a:off x="457200" y="228600"/>
            <a:ext cx="8229600" cy="914400"/>
          </a:xfrm>
        </p:spPr>
        <p:txBody>
          <a:bodyPr/>
          <a:lstStyle/>
          <a:p>
            <a:r>
              <a:rPr lang="pl-PL"/>
              <a:t>Kliknij, aby edytować styl</a:t>
            </a:r>
            <a:endParaRPr lang="en-US"/>
          </a:p>
        </p:txBody>
      </p:sp>
      <p:sp>
        <p:nvSpPr>
          <p:cNvPr id="4" name="Symbol zastępczy daty 2"/>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5" name="Symbol zastępczy stopki 3"/>
          <p:cNvSpPr>
            <a:spLocks noGrp="1"/>
          </p:cNvSpPr>
          <p:nvPr>
            <p:ph type="ftr" sz="quarter" idx="11"/>
          </p:nvPr>
        </p:nvSpPr>
        <p:spPr/>
        <p:txBody>
          <a:bodyPr/>
          <a:lstStyle>
            <a:lvl1pPr>
              <a:defRPr/>
            </a:lvl1pPr>
          </a:lstStyle>
          <a:p>
            <a:pPr>
              <a:defRPr/>
            </a:pPr>
            <a:r>
              <a:rPr lang="pl-PL" dirty="0">
                <a:solidFill>
                  <a:srgbClr val="464653"/>
                </a:solidFill>
              </a:rPr>
              <a:t>Letnia Akademia Ekonomii, SGH lipiec 2011</a:t>
            </a:r>
            <a:endParaRPr lang="en-US" dirty="0">
              <a:solidFill>
                <a:srgbClr val="464653"/>
              </a:solidFill>
            </a:endParaRPr>
          </a:p>
        </p:txBody>
      </p:sp>
      <p:sp>
        <p:nvSpPr>
          <p:cNvPr id="6" name="Symbol zastępczy numeru slajdu 4"/>
          <p:cNvSpPr>
            <a:spLocks noGrp="1"/>
          </p:cNvSpPr>
          <p:nvPr>
            <p:ph type="sldNum" sz="quarter" idx="12"/>
          </p:nvPr>
        </p:nvSpPr>
        <p:spPr/>
        <p:txBody>
          <a:bodyPr/>
          <a:lstStyle>
            <a:lvl1pPr>
              <a:defRPr/>
            </a:lvl1pPr>
          </a:lstStyle>
          <a:p>
            <a:pPr>
              <a:defRPr/>
            </a:pPr>
            <a:fld id="{B82383E1-0484-407A-AA55-6880FFF6B9E7}"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52512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Łącznik prosty 1"/>
          <p:cNvSpPr>
            <a:spLocks noChangeShapeType="1"/>
          </p:cNvSpPr>
          <p:nvPr/>
        </p:nvSpPr>
        <p:spPr bwMode="auto">
          <a:xfrm>
            <a:off x="457200" y="6353652"/>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3" name="Trójkąt równoramienny 2"/>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4" name="Symbol zastępczy daty 1"/>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5" name="Symbol zastępczy stopki 2"/>
          <p:cNvSpPr>
            <a:spLocks noGrp="1"/>
          </p:cNvSpPr>
          <p:nvPr>
            <p:ph type="ftr" sz="quarter" idx="11"/>
          </p:nvPr>
        </p:nvSpPr>
        <p:spPr/>
        <p:txBody>
          <a:bodyPr/>
          <a:lstStyle>
            <a:lvl1pPr>
              <a:defRPr/>
            </a:lvl1pPr>
          </a:lstStyle>
          <a:p>
            <a:pPr>
              <a:defRPr/>
            </a:pPr>
            <a:r>
              <a:rPr lang="pl-PL" dirty="0">
                <a:solidFill>
                  <a:srgbClr val="464653"/>
                </a:solidFill>
              </a:rPr>
              <a:t>Letnia Akademia Ekonomii, SGH lipiec 2011</a:t>
            </a:r>
            <a:endParaRPr lang="en-US" dirty="0">
              <a:solidFill>
                <a:srgbClr val="464653"/>
              </a:solidFill>
            </a:endParaRPr>
          </a:p>
        </p:txBody>
      </p:sp>
      <p:sp>
        <p:nvSpPr>
          <p:cNvPr id="6" name="Symbol zastępczy numeru slajdu 3"/>
          <p:cNvSpPr>
            <a:spLocks noGrp="1"/>
          </p:cNvSpPr>
          <p:nvPr>
            <p:ph type="sldNum" sz="quarter" idx="12"/>
          </p:nvPr>
        </p:nvSpPr>
        <p:spPr/>
        <p:txBody>
          <a:bodyPr/>
          <a:lstStyle>
            <a:lvl1pPr>
              <a:defRPr/>
            </a:lvl1pPr>
          </a:lstStyle>
          <a:p>
            <a:pPr>
              <a:defRPr/>
            </a:pPr>
            <a:fld id="{8C9F574B-319E-4A25-B92A-CA95352D6C76}"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61831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Łącznik prosty 4"/>
          <p:cNvSpPr>
            <a:spLocks noChangeShapeType="1"/>
          </p:cNvSpPr>
          <p:nvPr/>
        </p:nvSpPr>
        <p:spPr bwMode="auto">
          <a:xfrm>
            <a:off x="457200" y="6353652"/>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6" name="Łącznik prosty 5"/>
          <p:cNvSpPr>
            <a:spLocks noChangeShapeType="1"/>
          </p:cNvSpPr>
          <p:nvPr/>
        </p:nvSpPr>
        <p:spPr bwMode="auto">
          <a:xfrm rot="5400000">
            <a:off x="3160395" y="3324702"/>
            <a:ext cx="603504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7" name="Trójkąt równoramienny 6"/>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2" name="Tytuł 1"/>
          <p:cNvSpPr>
            <a:spLocks noGrp="1"/>
          </p:cNvSpPr>
          <p:nvPr>
            <p:ph type="title"/>
          </p:nvPr>
        </p:nvSpPr>
        <p:spPr>
          <a:xfrm>
            <a:off x="6324600" y="304802"/>
            <a:ext cx="2514600" cy="838200"/>
          </a:xfrm>
        </p:spPr>
        <p:txBody>
          <a:bodyPr>
            <a:noAutofit/>
          </a:bodyPr>
          <a:lstStyle>
            <a:lvl1pPr algn="l">
              <a:buNone/>
              <a:defRPr sz="2000" b="1">
                <a:solidFill>
                  <a:schemeClr val="tx2"/>
                </a:solidFill>
                <a:latin typeface="+mn-lt"/>
                <a:ea typeface="+mn-ea"/>
                <a:cs typeface="+mn-cs"/>
              </a:defRPr>
            </a:lvl1pPr>
          </a:lstStyle>
          <a:p>
            <a:r>
              <a:rPr lang="pl-PL"/>
              <a:t>Kliknij, aby edytować styl</a:t>
            </a:r>
            <a:endParaRPr lang="en-US"/>
          </a:p>
        </p:txBody>
      </p:sp>
      <p:sp>
        <p:nvSpPr>
          <p:cNvPr id="3" name="Symbol zastępczy tekstu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l-PL"/>
              <a:t>Kliknij, aby edytować style wzorca tekstu</a:t>
            </a:r>
          </a:p>
        </p:txBody>
      </p:sp>
      <p:sp>
        <p:nvSpPr>
          <p:cNvPr id="12" name="Symbol zastępczy zawartości 11"/>
          <p:cNvSpPr>
            <a:spLocks noGrp="1"/>
          </p:cNvSpPr>
          <p:nvPr>
            <p:ph sz="quarter" idx="1"/>
          </p:nvPr>
        </p:nvSpPr>
        <p:spPr>
          <a:xfrm>
            <a:off x="304800" y="304800"/>
            <a:ext cx="5715000" cy="57150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8" name="Symbol zastępczy daty 4"/>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9" name="Symbol zastępczy stopki 5"/>
          <p:cNvSpPr>
            <a:spLocks noGrp="1"/>
          </p:cNvSpPr>
          <p:nvPr>
            <p:ph type="ftr" sz="quarter" idx="11"/>
          </p:nvPr>
        </p:nvSpPr>
        <p:spPr/>
        <p:txBody>
          <a:bodyPr/>
          <a:lstStyle>
            <a:lvl1pPr>
              <a:defRPr/>
            </a:lvl1pPr>
          </a:lstStyle>
          <a:p>
            <a:pPr>
              <a:defRPr/>
            </a:pPr>
            <a:r>
              <a:rPr lang="pl-PL" dirty="0">
                <a:solidFill>
                  <a:srgbClr val="464653"/>
                </a:solidFill>
              </a:rPr>
              <a:t>Letnia Akademia Ekonomii, SGH lipiec 2011</a:t>
            </a:r>
            <a:endParaRPr lang="en-US" dirty="0">
              <a:solidFill>
                <a:srgbClr val="464653"/>
              </a:solidFill>
            </a:endParaRPr>
          </a:p>
        </p:txBody>
      </p:sp>
      <p:sp>
        <p:nvSpPr>
          <p:cNvPr id="10" name="Symbol zastępczy numeru slajdu 6"/>
          <p:cNvSpPr>
            <a:spLocks noGrp="1"/>
          </p:cNvSpPr>
          <p:nvPr>
            <p:ph type="sldNum" sz="quarter" idx="12"/>
          </p:nvPr>
        </p:nvSpPr>
        <p:spPr/>
        <p:txBody>
          <a:bodyPr/>
          <a:lstStyle>
            <a:lvl1pPr>
              <a:defRPr/>
            </a:lvl1pPr>
          </a:lstStyle>
          <a:p>
            <a:pPr>
              <a:defRPr/>
            </a:pPr>
            <a:fld id="{6E00D723-CC58-4ACE-A4DE-254DDAC9D790}"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409232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5" name="Łącznik prosty 4"/>
          <p:cNvSpPr>
            <a:spLocks noChangeShapeType="1"/>
          </p:cNvSpPr>
          <p:nvPr/>
        </p:nvSpPr>
        <p:spPr bwMode="auto">
          <a:xfrm>
            <a:off x="457200" y="6353652"/>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white"/>
              </a:solidFill>
              <a:latin typeface="Times New Roman" pitchFamily="18" charset="0"/>
            </a:endParaRPr>
          </a:p>
        </p:txBody>
      </p:sp>
      <p:sp>
        <p:nvSpPr>
          <p:cNvPr id="6" name="Trójkąt równoramienny 5"/>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7" name="Prostokąt 6"/>
          <p:cNvSpPr/>
          <p:nvPr/>
        </p:nvSpPr>
        <p:spPr>
          <a:xfrm>
            <a:off x="457200" y="501492"/>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2" name="Tytuł 1"/>
          <p:cNvSpPr>
            <a:spLocks noGrp="1"/>
          </p:cNvSpPr>
          <p:nvPr>
            <p:ph type="title"/>
          </p:nvPr>
        </p:nvSpPr>
        <p:spPr>
          <a:xfrm>
            <a:off x="457200" y="500858"/>
            <a:ext cx="8229600" cy="674688"/>
          </a:xfrm>
          <a:ln>
            <a:solidFill>
              <a:schemeClr val="accent1"/>
            </a:solidFill>
          </a:ln>
        </p:spPr>
        <p:txBody>
          <a:bodyPr lIns="274305" anchor="ctr"/>
          <a:lstStyle>
            <a:lvl1pPr algn="r">
              <a:buNone/>
              <a:defRPr sz="2000" b="0">
                <a:solidFill>
                  <a:schemeClr val="tx1"/>
                </a:solidFill>
              </a:defRPr>
            </a:lvl1pPr>
          </a:lstStyle>
          <a:p>
            <a:r>
              <a:rPr lang="pl-PL"/>
              <a:t>Kliknij, aby edytować styl</a:t>
            </a:r>
            <a:endParaRPr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pl-PL" noProof="0" dirty="0"/>
              <a:t>Kliknij ikonę, aby dodać obraz</a:t>
            </a:r>
            <a:endParaRPr lang="en-US" noProof="0" dirty="0"/>
          </a:p>
        </p:txBody>
      </p:sp>
      <p:sp>
        <p:nvSpPr>
          <p:cNvPr id="4" name="Symbol zastępczy tekstu 3"/>
          <p:cNvSpPr>
            <a:spLocks noGrp="1"/>
          </p:cNvSpPr>
          <p:nvPr>
            <p:ph type="body" sz="half" idx="2"/>
          </p:nvPr>
        </p:nvSpPr>
        <p:spPr>
          <a:xfrm>
            <a:off x="457200" y="1219205"/>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pl-PL"/>
              <a:t>Kliknij, aby edytować style wzorca tekstu</a:t>
            </a:r>
          </a:p>
        </p:txBody>
      </p:sp>
      <p:sp>
        <p:nvSpPr>
          <p:cNvPr id="8" name="Symbol zastępczy daty 4"/>
          <p:cNvSpPr>
            <a:spLocks noGrp="1"/>
          </p:cNvSpPr>
          <p:nvPr>
            <p:ph type="dt" sz="half" idx="10"/>
          </p:nvPr>
        </p:nvSpPr>
        <p:spPr/>
        <p:txBody>
          <a:bodyPr/>
          <a:lstStyle>
            <a:lvl1pPr>
              <a:defRPr/>
            </a:lvl1pPr>
          </a:lstStyle>
          <a:p>
            <a:pPr>
              <a:defRPr/>
            </a:pPr>
            <a:endParaRPr lang="en-US" dirty="0">
              <a:solidFill>
                <a:srgbClr val="DDE9EC"/>
              </a:solidFill>
            </a:endParaRPr>
          </a:p>
        </p:txBody>
      </p:sp>
      <p:sp>
        <p:nvSpPr>
          <p:cNvPr id="9" name="Symbol zastępczy stopki 5"/>
          <p:cNvSpPr>
            <a:spLocks noGrp="1"/>
          </p:cNvSpPr>
          <p:nvPr>
            <p:ph type="ftr" sz="quarter" idx="11"/>
          </p:nvPr>
        </p:nvSpPr>
        <p:spPr/>
        <p:txBody>
          <a:bodyPr/>
          <a:lstStyle>
            <a:lvl1pPr>
              <a:defRPr/>
            </a:lvl1pPr>
          </a:lstStyle>
          <a:p>
            <a:pPr>
              <a:defRPr/>
            </a:pPr>
            <a:r>
              <a:rPr lang="pl-PL" dirty="0">
                <a:solidFill>
                  <a:srgbClr val="DDE9EC"/>
                </a:solidFill>
              </a:rPr>
              <a:t>Letnia Akademia Ekonomii, SGH lipiec 2011</a:t>
            </a:r>
            <a:endParaRPr lang="en-US" dirty="0">
              <a:solidFill>
                <a:srgbClr val="DDE9EC"/>
              </a:solidFill>
            </a:endParaRPr>
          </a:p>
        </p:txBody>
      </p:sp>
      <p:sp>
        <p:nvSpPr>
          <p:cNvPr id="10" name="Symbol zastępczy numeru slajdu 6"/>
          <p:cNvSpPr>
            <a:spLocks noGrp="1"/>
          </p:cNvSpPr>
          <p:nvPr>
            <p:ph type="sldNum" sz="quarter" idx="12"/>
          </p:nvPr>
        </p:nvSpPr>
        <p:spPr/>
        <p:txBody>
          <a:bodyPr/>
          <a:lstStyle>
            <a:lvl1pPr>
              <a:defRPr/>
            </a:lvl1pPr>
          </a:lstStyle>
          <a:p>
            <a:pPr>
              <a:defRPr/>
            </a:pPr>
            <a:fld id="{689EFF80-B14F-43B5-98E4-FC91B297E3F7}" type="slidenum">
              <a:rPr lang="en-US">
                <a:solidFill>
                  <a:srgbClr val="DDE9EC"/>
                </a:solidFill>
              </a:rPr>
              <a:pPr>
                <a:defRPr/>
              </a:pPr>
              <a:t>‹#›</a:t>
            </a:fld>
            <a:endParaRPr lang="en-US" dirty="0">
              <a:solidFill>
                <a:srgbClr val="DDE9EC"/>
              </a:solidFill>
            </a:endParaRPr>
          </a:p>
        </p:txBody>
      </p:sp>
    </p:spTree>
    <p:extLst>
      <p:ext uri="{BB962C8B-B14F-4D97-AF65-F5344CB8AC3E}">
        <p14:creationId xmlns:p14="http://schemas.microsoft.com/office/powerpoint/2010/main" val="370159500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5" name="Symbol zastępczy stopki 2"/>
          <p:cNvSpPr>
            <a:spLocks noGrp="1"/>
          </p:cNvSpPr>
          <p:nvPr>
            <p:ph type="ftr" sz="quarter" idx="11"/>
          </p:nvPr>
        </p:nvSpPr>
        <p:spPr/>
        <p:txBody>
          <a:bodyPr/>
          <a:lstStyle>
            <a:lvl1pPr>
              <a:defRPr/>
            </a:lvl1pPr>
          </a:lstStyle>
          <a:p>
            <a:pPr>
              <a:defRPr/>
            </a:pPr>
            <a:r>
              <a:rPr lang="pl-PL" dirty="0">
                <a:solidFill>
                  <a:srgbClr val="464653"/>
                </a:solidFill>
              </a:rPr>
              <a:t>Letnia Akademia Ekonomii, SGH lipiec 2011</a:t>
            </a:r>
            <a:endParaRPr lang="en-US" dirty="0">
              <a:solidFill>
                <a:srgbClr val="464653"/>
              </a:solidFill>
            </a:endParaRPr>
          </a:p>
        </p:txBody>
      </p:sp>
      <p:sp>
        <p:nvSpPr>
          <p:cNvPr id="6" name="Symbol zastępczy numeru slajdu 22"/>
          <p:cNvSpPr>
            <a:spLocks noGrp="1"/>
          </p:cNvSpPr>
          <p:nvPr>
            <p:ph type="sldNum" sz="quarter" idx="12"/>
          </p:nvPr>
        </p:nvSpPr>
        <p:spPr/>
        <p:txBody>
          <a:bodyPr/>
          <a:lstStyle>
            <a:lvl1pPr>
              <a:defRPr/>
            </a:lvl1pPr>
          </a:lstStyle>
          <a:p>
            <a:pPr>
              <a:defRPr/>
            </a:pPr>
            <a:fld id="{1C81E915-C51E-47CF-97A0-61C61C387D28}"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4016237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4" name="Łącznik prosty 3"/>
          <p:cNvSpPr>
            <a:spLocks noChangeShapeType="1"/>
          </p:cNvSpPr>
          <p:nvPr/>
        </p:nvSpPr>
        <p:spPr bwMode="auto">
          <a:xfrm>
            <a:off x="457200" y="6353652"/>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5" name="Trójkąt równoramienny 4"/>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
        <p:nvSpPr>
          <p:cNvPr id="6" name="Łącznik prosty 5"/>
          <p:cNvSpPr>
            <a:spLocks noChangeShapeType="1"/>
          </p:cNvSpPr>
          <p:nvPr/>
        </p:nvSpPr>
        <p:spPr bwMode="auto">
          <a:xfrm rot="5400000">
            <a:off x="3629025" y="3201829"/>
            <a:ext cx="585216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457202"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3"/>
          <p:cNvSpPr>
            <a:spLocks noGrp="1"/>
          </p:cNvSpPr>
          <p:nvPr>
            <p:ph type="dt" sz="half" idx="10"/>
          </p:nvPr>
        </p:nvSpPr>
        <p:spPr/>
        <p:txBody>
          <a:bodyPr/>
          <a:lstStyle>
            <a:lvl1pPr>
              <a:defRPr/>
            </a:lvl1pPr>
          </a:lstStyle>
          <a:p>
            <a:pPr>
              <a:defRPr/>
            </a:pPr>
            <a:endParaRPr lang="en-US" dirty="0">
              <a:solidFill>
                <a:srgbClr val="464653"/>
              </a:solidFill>
            </a:endParaRPr>
          </a:p>
        </p:txBody>
      </p:sp>
      <p:sp>
        <p:nvSpPr>
          <p:cNvPr id="8" name="Symbol zastępczy stopki 4"/>
          <p:cNvSpPr>
            <a:spLocks noGrp="1"/>
          </p:cNvSpPr>
          <p:nvPr>
            <p:ph type="ftr" sz="quarter" idx="11"/>
          </p:nvPr>
        </p:nvSpPr>
        <p:spPr/>
        <p:txBody>
          <a:bodyPr/>
          <a:lstStyle>
            <a:lvl1pPr>
              <a:defRPr/>
            </a:lvl1pPr>
          </a:lstStyle>
          <a:p>
            <a:pPr>
              <a:defRPr/>
            </a:pPr>
            <a:r>
              <a:rPr lang="pl-PL" dirty="0">
                <a:solidFill>
                  <a:srgbClr val="464653"/>
                </a:solidFill>
              </a:rPr>
              <a:t>Letnia Akademia Ekonomii, SGH lipiec 2011</a:t>
            </a:r>
            <a:endParaRPr lang="en-US" dirty="0">
              <a:solidFill>
                <a:srgbClr val="464653"/>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D729D156-66E8-43AF-892A-1F76C950128E}" type="slidenum">
              <a:rPr lang="en-US">
                <a:solidFill>
                  <a:srgbClr val="464653"/>
                </a:solidFill>
              </a:rPr>
              <a:pPr>
                <a:defRPr/>
              </a:pPr>
              <a:t>‹#›</a:t>
            </a:fld>
            <a:endParaRPr lang="en-US" dirty="0">
              <a:solidFill>
                <a:srgbClr val="464653"/>
              </a:solidFill>
            </a:endParaRPr>
          </a:p>
        </p:txBody>
      </p:sp>
    </p:spTree>
    <p:extLst>
      <p:ext uri="{BB962C8B-B14F-4D97-AF65-F5344CB8AC3E}">
        <p14:creationId xmlns:p14="http://schemas.microsoft.com/office/powerpoint/2010/main" val="240342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obiektu SmartArt 2"/>
          <p:cNvSpPr>
            <a:spLocks noGrp="1"/>
          </p:cNvSpPr>
          <p:nvPr>
            <p:ph type="dgm" idx="1"/>
          </p:nvPr>
        </p:nvSpPr>
        <p:spPr>
          <a:xfrm>
            <a:off x="685800" y="1981200"/>
            <a:ext cx="7772400" cy="4114800"/>
          </a:xfrm>
        </p:spPr>
        <p:txBody>
          <a:bodyPr/>
          <a:lstStyle/>
          <a:p>
            <a:pPr lvl="0"/>
            <a:endParaRPr lang="pl-PL" noProof="0"/>
          </a:p>
        </p:txBody>
      </p:sp>
      <p:sp>
        <p:nvSpPr>
          <p:cNvPr id="4" name="Symbol zastępczy daty 3"/>
          <p:cNvSpPr>
            <a:spLocks noGrp="1"/>
          </p:cNvSpPr>
          <p:nvPr>
            <p:ph type="dt" sz="half" idx="10"/>
          </p:nvPr>
        </p:nvSpPr>
        <p:spPr>
          <a:xfrm>
            <a:off x="685800" y="6248400"/>
            <a:ext cx="1905000" cy="457200"/>
          </a:xfrm>
        </p:spPr>
        <p:txBody>
          <a:bodyPr/>
          <a:lstStyle>
            <a:lvl1pPr defTabSz="914400" fontAlgn="base">
              <a:spcBef>
                <a:spcPct val="0"/>
              </a:spcBef>
              <a:spcAft>
                <a:spcPct val="0"/>
              </a:spcAft>
              <a:defRPr>
                <a:solidFill>
                  <a:prstClr val="black"/>
                </a:solidFill>
                <a:latin typeface="Arial" panose="020B0604020202020204" pitchFamily="34" charset="0"/>
              </a:defRPr>
            </a:lvl1pPr>
          </a:lstStyle>
          <a:p>
            <a:pPr>
              <a:defRPr/>
            </a:pPr>
            <a:endParaRPr lang="pl-PL"/>
          </a:p>
        </p:txBody>
      </p:sp>
      <p:sp>
        <p:nvSpPr>
          <p:cNvPr id="5" name="Symbol zastępczy stopki 4"/>
          <p:cNvSpPr>
            <a:spLocks noGrp="1"/>
          </p:cNvSpPr>
          <p:nvPr>
            <p:ph type="ftr" sz="quarter" idx="11"/>
          </p:nvPr>
        </p:nvSpPr>
        <p:spPr/>
        <p:txBody>
          <a:bodyPr/>
          <a:lstStyle>
            <a:lvl1pPr defTabSz="914400" fontAlgn="base">
              <a:spcBef>
                <a:spcPct val="0"/>
              </a:spcBef>
              <a:spcAft>
                <a:spcPct val="0"/>
              </a:spcAft>
              <a:defRPr>
                <a:solidFill>
                  <a:prstClr val="black"/>
                </a:solidFill>
                <a:latin typeface="Arial" panose="020B0604020202020204" pitchFamily="34" charset="0"/>
              </a:defRPr>
            </a:lvl1pPr>
          </a:lstStyle>
          <a:p>
            <a:pPr>
              <a:defRPr/>
            </a:pPr>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defTabSz="914400">
              <a:defRPr>
                <a:solidFill>
                  <a:srgbClr val="000000"/>
                </a:solidFill>
              </a:defRPr>
            </a:lvl1pPr>
          </a:lstStyle>
          <a:p>
            <a:pPr>
              <a:defRPr/>
            </a:pPr>
            <a:fld id="{B66D3CA4-BBDC-479D-8EFE-8FD61C9C21A6}" type="slidenum">
              <a:rPr lang="pl-PL" altLang="pl-PL"/>
              <a:pPr>
                <a:defRPr/>
              </a:pPr>
              <a:t>‹#›</a:t>
            </a:fld>
            <a:endParaRPr lang="pl-PL" altLang="pl-PL"/>
          </a:p>
        </p:txBody>
      </p:sp>
    </p:spTree>
    <p:extLst>
      <p:ext uri="{BB962C8B-B14F-4D97-AF65-F5344CB8AC3E}">
        <p14:creationId xmlns:p14="http://schemas.microsoft.com/office/powerpoint/2010/main" val="314213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21.05.2019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pPr/>
              <a:t>21.05.2019</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Symbol zastępczy tytułu 21"/>
          <p:cNvSpPr>
            <a:spLocks noGrp="1"/>
          </p:cNvSpPr>
          <p:nvPr>
            <p:ph type="title"/>
          </p:nvPr>
        </p:nvSpPr>
        <p:spPr bwMode="auto">
          <a:xfrm>
            <a:off x="457200" y="152882"/>
            <a:ext cx="8229600" cy="990123"/>
          </a:xfrm>
          <a:prstGeom prst="rect">
            <a:avLst/>
          </a:prstGeom>
          <a:noFill/>
          <a:ln w="9525">
            <a:noFill/>
            <a:miter lim="800000"/>
            <a:headEnd/>
            <a:tailEnd/>
          </a:ln>
        </p:spPr>
        <p:txBody>
          <a:bodyPr vert="horz" wrap="square" lIns="91436" tIns="45716" rIns="91436" bIns="45716" numCol="1" anchor="b" anchorCtr="0" compatLnSpc="1">
            <a:prstTxWarp prst="textNoShape">
              <a:avLst/>
            </a:prstTxWarp>
          </a:bodyPr>
          <a:lstStyle/>
          <a:p>
            <a:pPr lvl="0"/>
            <a:r>
              <a:rPr lang="pl-PL"/>
              <a:t>Kliknij, aby edytować styl</a:t>
            </a:r>
            <a:endParaRPr lang="en-US"/>
          </a:p>
        </p:txBody>
      </p:sp>
      <p:sp>
        <p:nvSpPr>
          <p:cNvPr id="2051" name="Symbol zastępczy tekstu 12"/>
          <p:cNvSpPr>
            <a:spLocks noGrp="1"/>
          </p:cNvSpPr>
          <p:nvPr>
            <p:ph type="body" idx="1"/>
          </p:nvPr>
        </p:nvSpPr>
        <p:spPr bwMode="auto">
          <a:xfrm>
            <a:off x="457200" y="1218728"/>
            <a:ext cx="8229600" cy="4910613"/>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4" name="Symbol zastępczy daty 13"/>
          <p:cNvSpPr>
            <a:spLocks noGrp="1"/>
          </p:cNvSpPr>
          <p:nvPr>
            <p:ph type="dt" sz="half" idx="2"/>
          </p:nvPr>
        </p:nvSpPr>
        <p:spPr>
          <a:xfrm>
            <a:off x="6400800" y="6356509"/>
            <a:ext cx="2288858" cy="365760"/>
          </a:xfrm>
          <a:prstGeom prst="rect">
            <a:avLst/>
          </a:prstGeom>
        </p:spPr>
        <p:txBody>
          <a:bodyPr vert="horz" lIns="91436" tIns="45716" rIns="91436" bIns="45716"/>
          <a:lstStyle>
            <a:lvl1pPr algn="l" eaLnBrk="1" latinLnBrk="0" hangingPunct="1">
              <a:defRPr kumimoji="0" sz="1400">
                <a:solidFill>
                  <a:schemeClr val="tx2"/>
                </a:solidFill>
              </a:defRPr>
            </a:lvl1pPr>
          </a:lstStyle>
          <a:p>
            <a:pPr fontAlgn="base">
              <a:spcBef>
                <a:spcPct val="0"/>
              </a:spcBef>
              <a:spcAft>
                <a:spcPct val="0"/>
              </a:spcAft>
              <a:defRPr/>
            </a:pPr>
            <a:endParaRPr lang="en-US" dirty="0">
              <a:solidFill>
                <a:srgbClr val="464653"/>
              </a:solidFill>
              <a:latin typeface="Times New Roman" pitchFamily="18" charset="0"/>
            </a:endParaRPr>
          </a:p>
        </p:txBody>
      </p:sp>
      <p:sp>
        <p:nvSpPr>
          <p:cNvPr id="3" name="Symbol zastępczy stopki 2"/>
          <p:cNvSpPr>
            <a:spLocks noGrp="1"/>
          </p:cNvSpPr>
          <p:nvPr>
            <p:ph type="ftr" sz="quarter" idx="3"/>
          </p:nvPr>
        </p:nvSpPr>
        <p:spPr>
          <a:xfrm>
            <a:off x="2898940" y="6356509"/>
            <a:ext cx="3504723" cy="365760"/>
          </a:xfrm>
          <a:prstGeom prst="rect">
            <a:avLst/>
          </a:prstGeom>
        </p:spPr>
        <p:txBody>
          <a:bodyPr vert="horz" lIns="91436" tIns="45716" rIns="91436" bIns="45716"/>
          <a:lstStyle>
            <a:lvl1pPr algn="r" eaLnBrk="1" latinLnBrk="0" hangingPunct="1">
              <a:defRPr kumimoji="0" sz="1400" smtClean="0">
                <a:solidFill>
                  <a:schemeClr val="tx2"/>
                </a:solidFill>
              </a:defRPr>
            </a:lvl1pPr>
          </a:lstStyle>
          <a:p>
            <a:pPr fontAlgn="base">
              <a:spcBef>
                <a:spcPct val="0"/>
              </a:spcBef>
              <a:spcAft>
                <a:spcPct val="0"/>
              </a:spcAft>
              <a:defRPr/>
            </a:pPr>
            <a:r>
              <a:rPr lang="pl-PL" dirty="0">
                <a:solidFill>
                  <a:srgbClr val="464653"/>
                </a:solidFill>
                <a:latin typeface="Times New Roman" pitchFamily="18" charset="0"/>
              </a:rPr>
              <a:t>Letnia Akademia Ekonomii, SGH lipiec 2011</a:t>
            </a:r>
            <a:endParaRPr lang="en-US" dirty="0">
              <a:solidFill>
                <a:srgbClr val="464653"/>
              </a:solidFill>
              <a:latin typeface="Times New Roman" pitchFamily="18" charset="0"/>
            </a:endParaRPr>
          </a:p>
        </p:txBody>
      </p:sp>
      <p:sp>
        <p:nvSpPr>
          <p:cNvPr id="23" name="Symbol zastępczy numeru slajdu 22"/>
          <p:cNvSpPr>
            <a:spLocks noGrp="1"/>
          </p:cNvSpPr>
          <p:nvPr>
            <p:ph type="sldNum" sz="quarter" idx="4"/>
          </p:nvPr>
        </p:nvSpPr>
        <p:spPr>
          <a:xfrm>
            <a:off x="612934" y="6356509"/>
            <a:ext cx="1980248" cy="365760"/>
          </a:xfrm>
          <a:prstGeom prst="rect">
            <a:avLst/>
          </a:prstGeom>
        </p:spPr>
        <p:txBody>
          <a:bodyPr vert="horz" lIns="91436" tIns="45716" rIns="91436" bIns="45716"/>
          <a:lstStyle>
            <a:lvl1pPr algn="l" eaLnBrk="1" latinLnBrk="0" hangingPunct="1">
              <a:defRPr kumimoji="0" sz="1400" smtClean="0">
                <a:solidFill>
                  <a:schemeClr val="tx2"/>
                </a:solidFill>
              </a:defRPr>
            </a:lvl1pPr>
          </a:lstStyle>
          <a:p>
            <a:pPr fontAlgn="base">
              <a:spcBef>
                <a:spcPct val="0"/>
              </a:spcBef>
              <a:spcAft>
                <a:spcPct val="0"/>
              </a:spcAft>
              <a:defRPr/>
            </a:pPr>
            <a:fld id="{FF472DEB-C99B-4972-B539-B3653E84E4B2}" type="slidenum">
              <a:rPr lang="en-US">
                <a:solidFill>
                  <a:srgbClr val="464653"/>
                </a:solidFill>
                <a:latin typeface="Times New Roman" pitchFamily="18" charset="0"/>
              </a:rPr>
              <a:pPr fontAlgn="base">
                <a:spcBef>
                  <a:spcPct val="0"/>
                </a:spcBef>
                <a:spcAft>
                  <a:spcPct val="0"/>
                </a:spcAft>
                <a:defRPr/>
              </a:pPr>
              <a:t>‹#›</a:t>
            </a:fld>
            <a:endParaRPr lang="en-US" dirty="0">
              <a:solidFill>
                <a:srgbClr val="464653"/>
              </a:solidFill>
              <a:latin typeface="Times New Roman" pitchFamily="18" charset="0"/>
            </a:endParaRPr>
          </a:p>
        </p:txBody>
      </p:sp>
      <p:sp>
        <p:nvSpPr>
          <p:cNvPr id="28" name="Łącznik prosty 27"/>
          <p:cNvSpPr>
            <a:spLocks noChangeShapeType="1"/>
          </p:cNvSpPr>
          <p:nvPr/>
        </p:nvSpPr>
        <p:spPr bwMode="auto">
          <a:xfrm>
            <a:off x="457200" y="6353652"/>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29" name="Łącznik prost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lIns="91436" tIns="45716" rIns="91436" bIns="45716"/>
          <a:lstStyle/>
          <a:p>
            <a:pPr fontAlgn="base">
              <a:spcBef>
                <a:spcPct val="0"/>
              </a:spcBef>
              <a:spcAft>
                <a:spcPct val="0"/>
              </a:spcAft>
              <a:defRPr/>
            </a:pPr>
            <a:endParaRPr lang="en-US" sz="2200" dirty="0">
              <a:solidFill>
                <a:prstClr val="black"/>
              </a:solidFill>
              <a:latin typeface="Times New Roman" pitchFamily="18" charset="0"/>
            </a:endParaRPr>
          </a:p>
        </p:txBody>
      </p:sp>
      <p:sp>
        <p:nvSpPr>
          <p:cNvPr id="10" name="Trójkąt równoramienny 9"/>
          <p:cNvSpPr>
            <a:spLocks noChangeAspect="1"/>
          </p:cNvSpPr>
          <p:nvPr/>
        </p:nvSpPr>
        <p:spPr>
          <a:xfrm rot="5400000">
            <a:off x="418624" y="6467954"/>
            <a:ext cx="191453" cy="1200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fontAlgn="base">
              <a:spcBef>
                <a:spcPct val="0"/>
              </a:spcBef>
              <a:spcAft>
                <a:spcPct val="0"/>
              </a:spcAft>
              <a:defRPr/>
            </a:pPr>
            <a:endParaRPr lang="en-US" sz="2200" dirty="0">
              <a:solidFill>
                <a:prstClr val="white"/>
              </a:solidFill>
            </a:endParaRPr>
          </a:p>
        </p:txBody>
      </p:sp>
    </p:spTree>
    <p:extLst>
      <p:ext uri="{BB962C8B-B14F-4D97-AF65-F5344CB8AC3E}">
        <p14:creationId xmlns:p14="http://schemas.microsoft.com/office/powerpoint/2010/main" val="363001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hf sldNum="0"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11460" algn="l" rtl="0" fontAlgn="base">
        <a:spcBef>
          <a:spcPct val="0"/>
        </a:spcBef>
        <a:spcAft>
          <a:spcPct val="0"/>
        </a:spcAft>
        <a:defRPr sz="3200">
          <a:solidFill>
            <a:schemeClr val="tx2"/>
          </a:solidFill>
          <a:latin typeface="Bookman Old Style" pitchFamily="18" charset="0"/>
        </a:defRPr>
      </a:lvl6pPr>
      <a:lvl7pPr marL="822920" algn="l" rtl="0" fontAlgn="base">
        <a:spcBef>
          <a:spcPct val="0"/>
        </a:spcBef>
        <a:spcAft>
          <a:spcPct val="0"/>
        </a:spcAft>
        <a:defRPr sz="3200">
          <a:solidFill>
            <a:schemeClr val="tx2"/>
          </a:solidFill>
          <a:latin typeface="Bookman Old Style" pitchFamily="18" charset="0"/>
        </a:defRPr>
      </a:lvl7pPr>
      <a:lvl8pPr marL="1234379" algn="l" rtl="0" fontAlgn="base">
        <a:spcBef>
          <a:spcPct val="0"/>
        </a:spcBef>
        <a:spcAft>
          <a:spcPct val="0"/>
        </a:spcAft>
        <a:defRPr sz="3200">
          <a:solidFill>
            <a:schemeClr val="tx2"/>
          </a:solidFill>
          <a:latin typeface="Bookman Old Style" pitchFamily="18" charset="0"/>
        </a:defRPr>
      </a:lvl8pPr>
      <a:lvl9pPr marL="1645837" algn="l" rtl="0" fontAlgn="base">
        <a:spcBef>
          <a:spcPct val="0"/>
        </a:spcBef>
        <a:spcAft>
          <a:spcPct val="0"/>
        </a:spcAft>
        <a:defRPr sz="3200">
          <a:solidFill>
            <a:schemeClr val="tx2"/>
          </a:solidFill>
          <a:latin typeface="Bookman Old Style" pitchFamily="18" charset="0"/>
        </a:defRPr>
      </a:lvl9pPr>
    </p:titleStyle>
    <p:bodyStyle>
      <a:lvl1pPr marL="272878" indent="-272878" algn="l" rtl="0" fontAlgn="base">
        <a:spcBef>
          <a:spcPts val="597"/>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185" indent="-272878" algn="l" rtl="0" fontAlgn="base">
        <a:spcBef>
          <a:spcPts val="495"/>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1489" indent="-227161" algn="l" rtl="0" fontAlgn="base">
        <a:spcBef>
          <a:spcPts val="495"/>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5797" indent="-227161" algn="l" rtl="0" fontAlgn="base">
        <a:spcBef>
          <a:spcPts val="405"/>
        </a:spcBef>
        <a:spcAft>
          <a:spcPct val="0"/>
        </a:spcAft>
        <a:buClr>
          <a:srgbClr val="8BA2B4"/>
        </a:buClr>
        <a:buSzPct val="70000"/>
        <a:buFont typeface="Wingdings" pitchFamily="2" charset="2"/>
        <a:buChar char=""/>
        <a:defRPr sz="1800" kern="1200">
          <a:solidFill>
            <a:schemeClr val="tx1"/>
          </a:solidFill>
          <a:latin typeface="+mn-lt"/>
          <a:ea typeface="+mn-ea"/>
          <a:cs typeface="+mn-cs"/>
        </a:defRPr>
      </a:lvl4pPr>
      <a:lvl5pPr marL="1370104" indent="-227161" algn="l" rtl="0" fontAlgn="base">
        <a:spcBef>
          <a:spcPts val="304"/>
        </a:spcBef>
        <a:spcAft>
          <a:spcPct val="0"/>
        </a:spcAft>
        <a:buClr>
          <a:schemeClr val="accent2"/>
        </a:buClr>
        <a:buSzPct val="70000"/>
        <a:buFont typeface="Wingdings" pitchFamily="2" charset="2"/>
        <a:buChar char=""/>
        <a:defRPr kern="1200">
          <a:solidFill>
            <a:schemeClr val="tx1"/>
          </a:solidFill>
          <a:latin typeface="+mn-lt"/>
          <a:ea typeface="+mn-ea"/>
          <a:cs typeface="+mn-cs"/>
        </a:defRPr>
      </a:lvl5pPr>
      <a:lvl6pPr marL="1645820" indent="-182869"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692" indent="-182869"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560" indent="-182869"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428" indent="-182869"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3" algn="l" rtl="0" eaLnBrk="1" latinLnBrk="0" hangingPunct="1">
        <a:defRPr kumimoji="0" kern="1200">
          <a:solidFill>
            <a:schemeClr val="tx1"/>
          </a:solidFill>
          <a:latin typeface="+mn-lt"/>
          <a:ea typeface="+mn-ea"/>
          <a:cs typeface="+mn-cs"/>
        </a:defRPr>
      </a:lvl2pPr>
      <a:lvl3pPr marL="914346" algn="l" rtl="0" eaLnBrk="1" latinLnBrk="0" hangingPunct="1">
        <a:defRPr kumimoji="0" kern="1200">
          <a:solidFill>
            <a:schemeClr val="tx1"/>
          </a:solidFill>
          <a:latin typeface="+mn-lt"/>
          <a:ea typeface="+mn-ea"/>
          <a:cs typeface="+mn-cs"/>
        </a:defRPr>
      </a:lvl3pPr>
      <a:lvl4pPr marL="1371519" algn="l" rtl="0" eaLnBrk="1" latinLnBrk="0" hangingPunct="1">
        <a:defRPr kumimoji="0" kern="1200">
          <a:solidFill>
            <a:schemeClr val="tx1"/>
          </a:solidFill>
          <a:latin typeface="+mn-lt"/>
          <a:ea typeface="+mn-ea"/>
          <a:cs typeface="+mn-cs"/>
        </a:defRPr>
      </a:lvl4pPr>
      <a:lvl5pPr marL="1828692" algn="l" rtl="0" eaLnBrk="1" latinLnBrk="0" hangingPunct="1">
        <a:defRPr kumimoji="0" kern="1200">
          <a:solidFill>
            <a:schemeClr val="tx1"/>
          </a:solidFill>
          <a:latin typeface="+mn-lt"/>
          <a:ea typeface="+mn-ea"/>
          <a:cs typeface="+mn-cs"/>
        </a:defRPr>
      </a:lvl5pPr>
      <a:lvl6pPr marL="2285865" algn="l" rtl="0" eaLnBrk="1" latinLnBrk="0" hangingPunct="1">
        <a:defRPr kumimoji="0" kern="1200">
          <a:solidFill>
            <a:schemeClr val="tx1"/>
          </a:solidFill>
          <a:latin typeface="+mn-lt"/>
          <a:ea typeface="+mn-ea"/>
          <a:cs typeface="+mn-cs"/>
        </a:defRPr>
      </a:lvl6pPr>
      <a:lvl7pPr marL="2743038" algn="l" rtl="0" eaLnBrk="1" latinLnBrk="0" hangingPunct="1">
        <a:defRPr kumimoji="0" kern="1200">
          <a:solidFill>
            <a:schemeClr val="tx1"/>
          </a:solidFill>
          <a:latin typeface="+mn-lt"/>
          <a:ea typeface="+mn-ea"/>
          <a:cs typeface="+mn-cs"/>
        </a:defRPr>
      </a:lvl7pPr>
      <a:lvl8pPr marL="3200208" algn="l" rtl="0" eaLnBrk="1" latinLnBrk="0" hangingPunct="1">
        <a:defRPr kumimoji="0" kern="1200">
          <a:solidFill>
            <a:schemeClr val="tx1"/>
          </a:solidFill>
          <a:latin typeface="+mn-lt"/>
          <a:ea typeface="+mn-ea"/>
          <a:cs typeface="+mn-cs"/>
        </a:defRPr>
      </a:lvl8pPr>
      <a:lvl9pPr marL="36573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jp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10274" y="3104964"/>
            <a:ext cx="8698230" cy="822960"/>
          </a:xfrm>
        </p:spPr>
        <p:txBody>
          <a:bodyPr lIns="0" tIns="0" rIns="0" bIns="0" anchor="t"/>
          <a:lstStyle/>
          <a:p>
            <a:pPr algn="ctr">
              <a:lnSpc>
                <a:spcPct val="95000"/>
              </a:lnSpc>
            </a:pPr>
            <a:r>
              <a:rPr lang="pl-PL" sz="3600" b="1" dirty="0">
                <a:solidFill>
                  <a:schemeClr val="tx1">
                    <a:lumMod val="95000"/>
                    <a:lumOff val="5000"/>
                  </a:schemeClr>
                </a:solidFill>
                <a:latin typeface="Arial" pitchFamily="34" charset="0"/>
                <a:cs typeface="Arial" pitchFamily="34" charset="0"/>
              </a:rPr>
              <a:t>ROLA NACZYCIELI W KSZTAŁTOWANIU POSTAW PRZEDSIĘBIORCZYCH</a:t>
            </a:r>
            <a:endParaRPr lang="en-US" sz="3600" b="1" dirty="0">
              <a:solidFill>
                <a:schemeClr val="tx1">
                  <a:lumMod val="95000"/>
                  <a:lumOff val="5000"/>
                </a:schemeClr>
              </a:solidFill>
              <a:latin typeface="Arial" pitchFamily="34" charset="0"/>
              <a:cs typeface="Arial" pitchFamily="34" charset="0"/>
            </a:endParaRP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894" y="0"/>
            <a:ext cx="4273467" cy="2831171"/>
          </a:xfrm>
          <a:prstGeom prst="rect">
            <a:avLst/>
          </a:prstGeom>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401" y="5488259"/>
            <a:ext cx="1323198" cy="131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e tekstowe 6"/>
          <p:cNvSpPr txBox="1"/>
          <p:nvPr/>
        </p:nvSpPr>
        <p:spPr>
          <a:xfrm>
            <a:off x="2501979" y="4900198"/>
            <a:ext cx="4140042" cy="513987"/>
          </a:xfrm>
          <a:prstGeom prst="rect">
            <a:avLst/>
          </a:prstGeom>
          <a:noFill/>
        </p:spPr>
        <p:txBody>
          <a:bodyPr wrap="none" lIns="82295" tIns="41148" rIns="82295" bIns="41148" rtlCol="0">
            <a:spAutoFit/>
          </a:bodyPr>
          <a:lstStyle/>
          <a:p>
            <a:pPr fontAlgn="base">
              <a:spcBef>
                <a:spcPct val="0"/>
              </a:spcBef>
              <a:spcAft>
                <a:spcPct val="0"/>
              </a:spcAft>
            </a:pPr>
            <a:r>
              <a:rPr lang="pl-PL" sz="2800" b="1" dirty="0">
                <a:solidFill>
                  <a:prstClr val="black">
                    <a:lumMod val="95000"/>
                    <a:lumOff val="5000"/>
                  </a:prstClr>
                </a:solidFill>
                <a:latin typeface="Arial" pitchFamily="34" charset="0"/>
                <a:cs typeface="Arial" pitchFamily="34" charset="0"/>
              </a:rPr>
              <a:t>Bartosz Majewski, SGH</a:t>
            </a:r>
            <a:endParaRPr lang="pl-PL" dirty="0">
              <a:solidFill>
                <a:prstClr val="black"/>
              </a:solidFill>
              <a:latin typeface="Times New Roman" pitchFamily="18" charset="0"/>
            </a:endParaRPr>
          </a:p>
        </p:txBody>
      </p:sp>
    </p:spTree>
    <p:extLst>
      <p:ext uri="{BB962C8B-B14F-4D97-AF65-F5344CB8AC3E}">
        <p14:creationId xmlns:p14="http://schemas.microsoft.com/office/powerpoint/2010/main" val="3392876245"/>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35193E-B73B-4039-9608-7D7D27F61CEF}"/>
              </a:ext>
            </a:extLst>
          </p:cNvPr>
          <p:cNvSpPr>
            <a:spLocks noGrp="1" noChangeArrowheads="1"/>
          </p:cNvSpPr>
          <p:nvPr>
            <p:ph type="title"/>
          </p:nvPr>
        </p:nvSpPr>
        <p:spPr/>
        <p:txBody>
          <a:bodyPr/>
          <a:lstStyle/>
          <a:p>
            <a:pPr eaLnBrk="1" hangingPunct="1">
              <a:defRPr/>
            </a:pPr>
            <a:r>
              <a:rPr lang="pl-PL" b="1"/>
              <a:t>Wskazówki do rozwoju zachowań przedsiębiorczych</a:t>
            </a:r>
          </a:p>
        </p:txBody>
      </p:sp>
      <p:sp>
        <p:nvSpPr>
          <p:cNvPr id="34819" name="Rectangle 3">
            <a:extLst>
              <a:ext uri="{FF2B5EF4-FFF2-40B4-BE49-F238E27FC236}">
                <a16:creationId xmlns:a16="http://schemas.microsoft.com/office/drawing/2014/main" id="{5E68A1AE-4D0D-4824-9625-05ED0DC1E70E}"/>
              </a:ext>
            </a:extLst>
          </p:cNvPr>
          <p:cNvSpPr>
            <a:spLocks noGrp="1" noChangeArrowheads="1"/>
          </p:cNvSpPr>
          <p:nvPr>
            <p:ph type="body" idx="1"/>
          </p:nvPr>
        </p:nvSpPr>
        <p:spPr>
          <a:xfrm>
            <a:off x="1143000" y="1828800"/>
            <a:ext cx="7772400" cy="4114800"/>
          </a:xfrm>
        </p:spPr>
        <p:txBody>
          <a:bodyPr/>
          <a:lstStyle/>
          <a:p>
            <a:pPr eaLnBrk="1" hangingPunct="1">
              <a:defRPr/>
            </a:pPr>
            <a:r>
              <a:rPr lang="pl-PL" sz="2400" b="1"/>
              <a:t>Trzeba myśleć kim jesteśmy.</a:t>
            </a:r>
          </a:p>
          <a:p>
            <a:pPr eaLnBrk="1" hangingPunct="1">
              <a:defRPr/>
            </a:pPr>
            <a:r>
              <a:rPr lang="pl-PL" sz="2400" b="1"/>
              <a:t>Należy żyć aktywnie.</a:t>
            </a:r>
          </a:p>
          <a:p>
            <a:pPr eaLnBrk="1" hangingPunct="1">
              <a:defRPr/>
            </a:pPr>
            <a:r>
              <a:rPr lang="pl-PL" sz="2400" b="1"/>
              <a:t>Trzeba mieć cele.</a:t>
            </a:r>
          </a:p>
          <a:p>
            <a:pPr eaLnBrk="1" hangingPunct="1">
              <a:defRPr/>
            </a:pPr>
            <a:r>
              <a:rPr lang="pl-PL" sz="2400" b="1"/>
              <a:t>Należy uczyć się od innych.</a:t>
            </a:r>
          </a:p>
          <a:p>
            <a:pPr eaLnBrk="1" hangingPunct="1">
              <a:defRPr/>
            </a:pPr>
            <a:r>
              <a:rPr lang="pl-PL" sz="2400" b="1"/>
              <a:t>Należy mieć zainteresowania.</a:t>
            </a:r>
          </a:p>
          <a:p>
            <a:pPr eaLnBrk="1" hangingPunct="1">
              <a:defRPr/>
            </a:pPr>
            <a:r>
              <a:rPr lang="pl-PL" sz="2400" b="1"/>
              <a:t>Należy wierzyć we własne siły.</a:t>
            </a:r>
          </a:p>
          <a:p>
            <a:pPr eaLnBrk="1" hangingPunct="1">
              <a:defRPr/>
            </a:pPr>
            <a:r>
              <a:rPr lang="pl-PL" sz="2400" b="1"/>
              <a:t>Trzeba mierzyć siły na zamiary.</a:t>
            </a:r>
          </a:p>
          <a:p>
            <a:pPr eaLnBrk="1" hangingPunct="1">
              <a:defRPr/>
            </a:pPr>
            <a:r>
              <a:rPr lang="pl-PL" sz="2400" b="1"/>
              <a:t>Należy wykazywać się sukcesami.</a:t>
            </a:r>
          </a:p>
          <a:p>
            <a:pPr eaLnBrk="1" hangingPunct="1">
              <a:defRPr/>
            </a:pPr>
            <a:r>
              <a:rPr lang="pl-PL" sz="2400" b="1"/>
              <a:t>Należy wykorzystać siłę pozytywnego myślenia.</a:t>
            </a:r>
          </a:p>
        </p:txBody>
      </p:sp>
      <p:pic>
        <p:nvPicPr>
          <p:cNvPr id="5" name="Obraz 4">
            <a:extLst>
              <a:ext uri="{FF2B5EF4-FFF2-40B4-BE49-F238E27FC236}">
                <a16:creationId xmlns:a16="http://schemas.microsoft.com/office/drawing/2014/main" id="{7C555948-43B9-42D3-A92E-AFA8E915C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334580"/>
            <a:ext cx="2188840" cy="218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9">
                                            <p:txEl>
                                              <p:pRg st="5" end="5"/>
                                            </p:txEl>
                                          </p:spTgt>
                                        </p:tgtEl>
                                        <p:attrNameLst>
                                          <p:attrName>style.visibility</p:attrName>
                                        </p:attrNameLst>
                                      </p:cBhvr>
                                      <p:to>
                                        <p:strVal val="visible"/>
                                      </p:to>
                                    </p:set>
                                    <p:anim calcmode="lin" valueType="num">
                                      <p:cBhvr additive="base">
                                        <p:cTn id="43" dur="5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19">
                                            <p:txEl>
                                              <p:pRg st="6" end="6"/>
                                            </p:txEl>
                                          </p:spTgt>
                                        </p:tgtEl>
                                        <p:attrNameLst>
                                          <p:attrName>style.visibility</p:attrName>
                                        </p:attrNameLst>
                                      </p:cBhvr>
                                      <p:to>
                                        <p:strVal val="visible"/>
                                      </p:to>
                                    </p:set>
                                    <p:anim calcmode="lin" valueType="num">
                                      <p:cBhvr additive="base">
                                        <p:cTn id="49" dur="500" fill="hold"/>
                                        <p:tgtEl>
                                          <p:spTgt spid="3481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819">
                                            <p:txEl>
                                              <p:pRg st="7" end="7"/>
                                            </p:txEl>
                                          </p:spTgt>
                                        </p:tgtEl>
                                        <p:attrNameLst>
                                          <p:attrName>style.visibility</p:attrName>
                                        </p:attrNameLst>
                                      </p:cBhvr>
                                      <p:to>
                                        <p:strVal val="visible"/>
                                      </p:to>
                                    </p:set>
                                    <p:anim calcmode="lin" valueType="num">
                                      <p:cBhvr additive="base">
                                        <p:cTn id="55" dur="500" fill="hold"/>
                                        <p:tgtEl>
                                          <p:spTgt spid="34819">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8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819">
                                            <p:txEl>
                                              <p:pRg st="8" end="8"/>
                                            </p:txEl>
                                          </p:spTgt>
                                        </p:tgtEl>
                                        <p:attrNameLst>
                                          <p:attrName>style.visibility</p:attrName>
                                        </p:attrNameLst>
                                      </p:cBhvr>
                                      <p:to>
                                        <p:strVal val="visible"/>
                                      </p:to>
                                    </p:set>
                                    <p:anim calcmode="lin" valueType="num">
                                      <p:cBhvr additive="base">
                                        <p:cTn id="61" dur="500" fill="hold"/>
                                        <p:tgtEl>
                                          <p:spTgt spid="34819">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48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Kompetencje przedsiębiorcze</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5" y="1124744"/>
            <a:ext cx="890204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17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362" y="2176462"/>
            <a:ext cx="1819275" cy="2505075"/>
          </a:xfrm>
          <a:prstGeom prst="rect">
            <a:avLst/>
          </a:prstGeom>
        </p:spPr>
      </p:pic>
      <p:sp>
        <p:nvSpPr>
          <p:cNvPr id="6" name="Tytuł 5">
            <a:extLst>
              <a:ext uri="{FF2B5EF4-FFF2-40B4-BE49-F238E27FC236}">
                <a16:creationId xmlns:a16="http://schemas.microsoft.com/office/drawing/2014/main" id="{AC43B493-F966-4FC7-B1FB-2A9656F7C02A}"/>
              </a:ext>
            </a:extLst>
          </p:cNvPr>
          <p:cNvSpPr>
            <a:spLocks noGrp="1"/>
          </p:cNvSpPr>
          <p:nvPr>
            <p:ph type="title"/>
          </p:nvPr>
        </p:nvSpPr>
        <p:spPr/>
        <p:txBody>
          <a:bodyPr/>
          <a:lstStyle/>
          <a:p>
            <a:r>
              <a:rPr lang="pl-PL" dirty="0"/>
              <a:t>W jaki sposób rozwijać kompetencje przedsiębiorcze uczniów?</a:t>
            </a:r>
          </a:p>
        </p:txBody>
      </p:sp>
    </p:spTree>
    <p:extLst>
      <p:ext uri="{BB962C8B-B14F-4D97-AF65-F5344CB8AC3E}">
        <p14:creationId xmlns:p14="http://schemas.microsoft.com/office/powerpoint/2010/main" val="94393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Adaptacyjność</a:t>
            </a:r>
          </a:p>
        </p:txBody>
      </p:sp>
      <p:sp>
        <p:nvSpPr>
          <p:cNvPr id="3" name="Symbol zastępczy zawartości 2"/>
          <p:cNvSpPr>
            <a:spLocks noGrp="1"/>
          </p:cNvSpPr>
          <p:nvPr>
            <p:ph sz="quarter" idx="1"/>
          </p:nvPr>
        </p:nvSpPr>
        <p:spPr/>
        <p:txBody>
          <a:bodyPr/>
          <a:lstStyle/>
          <a:p>
            <a:r>
              <a:rPr lang="pl-PL" sz="2800" dirty="0"/>
              <a:t>1. Systematycznie analizuj zmiany zachodzące w twoim otoczeniu.</a:t>
            </a:r>
          </a:p>
          <a:p>
            <a:r>
              <a:rPr lang="pl-PL" sz="2800" dirty="0"/>
              <a:t>2. Zmiany zachodzące w otoczeniu traktuj jako szanse a nie jako zagrożenia.</a:t>
            </a:r>
          </a:p>
          <a:p>
            <a:r>
              <a:rPr lang="pl-PL" sz="2800" dirty="0"/>
              <a:t>3. Przewiduj zmiany jakie mają zajść w twoim otoczeniu i planuj jak je wykorzystasz.</a:t>
            </a:r>
          </a:p>
          <a:p>
            <a:endParaRPr lang="pl-PL" dirty="0"/>
          </a:p>
        </p:txBody>
      </p:sp>
    </p:spTree>
    <p:extLst>
      <p:ext uri="{BB962C8B-B14F-4D97-AF65-F5344CB8AC3E}">
        <p14:creationId xmlns:p14="http://schemas.microsoft.com/office/powerpoint/2010/main" val="280970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1"/>
            <a:r>
              <a:rPr lang="pl-PL" b="1" dirty="0"/>
              <a:t>Aktywność i inicjatywność </a:t>
            </a:r>
            <a:endParaRPr lang="pl-PL" dirty="0"/>
          </a:p>
        </p:txBody>
      </p:sp>
      <p:sp>
        <p:nvSpPr>
          <p:cNvPr id="3" name="Symbol zastępczy zawartości 2"/>
          <p:cNvSpPr>
            <a:spLocks noGrp="1"/>
          </p:cNvSpPr>
          <p:nvPr>
            <p:ph sz="quarter" idx="1"/>
          </p:nvPr>
        </p:nvSpPr>
        <p:spPr/>
        <p:txBody>
          <a:bodyPr/>
          <a:lstStyle/>
          <a:p>
            <a:r>
              <a:rPr lang="pl-PL" dirty="0"/>
              <a:t>1. Rozbudzaj u siebie różne zainteresowania.</a:t>
            </a:r>
          </a:p>
          <a:p>
            <a:r>
              <a:rPr lang="pl-PL" dirty="0"/>
              <a:t>2. Miej marzenia.</a:t>
            </a:r>
          </a:p>
          <a:p>
            <a:r>
              <a:rPr lang="pl-PL" dirty="0"/>
              <a:t>3. Formułuj cele, które możesz osiągnąć w różnym przedziale czasowym.</a:t>
            </a:r>
          </a:p>
          <a:p>
            <a:r>
              <a:rPr lang="pl-PL" dirty="0"/>
              <a:t>4. Konsekwentnie realizuj swoje cele</a:t>
            </a:r>
          </a:p>
          <a:p>
            <a:r>
              <a:rPr lang="pl-PL" dirty="0"/>
              <a:t>5. Nie bój się zgłaszać swoich pomysłów. </a:t>
            </a:r>
          </a:p>
          <a:p>
            <a:endParaRPr lang="pl-PL" dirty="0"/>
          </a:p>
        </p:txBody>
      </p:sp>
    </p:spTree>
    <p:extLst>
      <p:ext uri="{BB962C8B-B14F-4D97-AF65-F5344CB8AC3E}">
        <p14:creationId xmlns:p14="http://schemas.microsoft.com/office/powerpoint/2010/main" val="312912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Autonomiczność i samodzielność</a:t>
            </a:r>
          </a:p>
        </p:txBody>
      </p:sp>
      <p:sp>
        <p:nvSpPr>
          <p:cNvPr id="3" name="Symbol zastępczy zawartości 2"/>
          <p:cNvSpPr>
            <a:spLocks noGrp="1"/>
          </p:cNvSpPr>
          <p:nvPr>
            <p:ph sz="quarter" idx="1"/>
          </p:nvPr>
        </p:nvSpPr>
        <p:spPr/>
        <p:txBody>
          <a:bodyPr/>
          <a:lstStyle/>
          <a:p>
            <a:r>
              <a:rPr lang="pl-PL" dirty="0"/>
              <a:t>1. Nie bój się wygłaszać swoich opinii różnych od opinii innych osób.</a:t>
            </a:r>
          </a:p>
          <a:p>
            <a:r>
              <a:rPr lang="pl-PL" dirty="0"/>
              <a:t>2. Miej zawsze własne zdanie.</a:t>
            </a:r>
          </a:p>
          <a:p>
            <a:r>
              <a:rPr lang="pl-PL" dirty="0"/>
              <a:t>3. Nie ulegaj wpływom większości. Większość nie zawsze musi mieć rację.</a:t>
            </a:r>
          </a:p>
          <a:p>
            <a:r>
              <a:rPr lang="pl-PL" dirty="0"/>
              <a:t>4. Poddawaj krytycznej analizie co mówią inne osoby.</a:t>
            </a:r>
          </a:p>
          <a:p>
            <a:r>
              <a:rPr lang="pl-PL" dirty="0"/>
              <a:t>5. Pamiętaj, że nawet autorytety mogą się mylić.</a:t>
            </a:r>
          </a:p>
          <a:p>
            <a:endParaRPr lang="pl-PL" dirty="0"/>
          </a:p>
        </p:txBody>
      </p:sp>
    </p:spTree>
    <p:extLst>
      <p:ext uri="{BB962C8B-B14F-4D97-AF65-F5344CB8AC3E}">
        <p14:creationId xmlns:p14="http://schemas.microsoft.com/office/powerpoint/2010/main" val="248349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Decyzyjność</a:t>
            </a:r>
          </a:p>
        </p:txBody>
      </p:sp>
      <p:sp>
        <p:nvSpPr>
          <p:cNvPr id="3" name="Symbol zastępczy zawartości 2"/>
          <p:cNvSpPr>
            <a:spLocks noGrp="1"/>
          </p:cNvSpPr>
          <p:nvPr>
            <p:ph sz="quarter" idx="1"/>
          </p:nvPr>
        </p:nvSpPr>
        <p:spPr/>
        <p:txBody>
          <a:bodyPr/>
          <a:lstStyle/>
          <a:p>
            <a:r>
              <a:rPr lang="pl-PL" dirty="0"/>
              <a:t>1. Zawsze podejmuj decyzje w oparciu aktualne i wiarygodne informacje.</a:t>
            </a:r>
          </a:p>
          <a:p>
            <a:r>
              <a:rPr lang="pl-PL" dirty="0"/>
              <a:t>2. Przy podejmowaniu decyzji staraj się znaleźć jak najwięcej wariantów rozwiązania problemu. Pamiętaj, że jeżeli masz tylko jedno rozwiązanie, to nie jest to decyzja.</a:t>
            </a:r>
          </a:p>
          <a:p>
            <a:r>
              <a:rPr lang="pl-PL" dirty="0"/>
              <a:t>3. Nie podejmuj decyzji w sposób losowy.</a:t>
            </a:r>
          </a:p>
          <a:p>
            <a:r>
              <a:rPr lang="pl-PL" dirty="0"/>
              <a:t>4. Oceń każdy z wariantów rozwiązania problemu decyzyjnego.</a:t>
            </a:r>
          </a:p>
          <a:p>
            <a:r>
              <a:rPr lang="pl-PL" dirty="0"/>
              <a:t>5. Do oceny wariantów przygotuj kryteria.</a:t>
            </a:r>
          </a:p>
          <a:p>
            <a:endParaRPr lang="pl-PL" dirty="0"/>
          </a:p>
        </p:txBody>
      </p:sp>
    </p:spTree>
    <p:extLst>
      <p:ext uri="{BB962C8B-B14F-4D97-AF65-F5344CB8AC3E}">
        <p14:creationId xmlns:p14="http://schemas.microsoft.com/office/powerpoint/2010/main" val="90528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Determinacja</a:t>
            </a:r>
          </a:p>
        </p:txBody>
      </p:sp>
      <p:sp>
        <p:nvSpPr>
          <p:cNvPr id="3" name="Symbol zastępczy zawartości 2"/>
          <p:cNvSpPr>
            <a:spLocks noGrp="1"/>
          </p:cNvSpPr>
          <p:nvPr>
            <p:ph sz="quarter" idx="1"/>
          </p:nvPr>
        </p:nvSpPr>
        <p:spPr/>
        <p:txBody>
          <a:bodyPr>
            <a:normAutofit/>
          </a:bodyPr>
          <a:lstStyle/>
          <a:p>
            <a:r>
              <a:rPr lang="pl-PL" dirty="0"/>
              <a:t>1. Konsekwentnie dąż do celu. Nie miej słomianego zapału.</a:t>
            </a:r>
          </a:p>
          <a:p>
            <a:r>
              <a:rPr lang="pl-PL" dirty="0"/>
              <a:t>2. Pamiętaj zgodnie z chińskim powiedzeniem, że wyprawa dookoła świata zaczyna się od pierwszego kroku. Każdy kolejny będzie znacznie łatwiejszy.</a:t>
            </a:r>
          </a:p>
          <a:p>
            <a:r>
              <a:rPr lang="pl-PL" dirty="0"/>
              <a:t>3. Pokonuj przeszkody, które mogą się pojawić na drodze do realizacji obranego celu. </a:t>
            </a:r>
          </a:p>
          <a:p>
            <a:r>
              <a:rPr lang="pl-PL" dirty="0"/>
              <a:t>4. Do realizacji własnego celu spróbuj zaangażować inne osoby, które mogą ci być pomocne.  </a:t>
            </a:r>
          </a:p>
          <a:p>
            <a:r>
              <a:rPr lang="pl-PL" dirty="0"/>
              <a:t>5. Miej zawsze argumenty, za pomocą których możesz przekonać innych do słuszności twojego celu.</a:t>
            </a:r>
          </a:p>
          <a:p>
            <a:endParaRPr lang="pl-PL" dirty="0"/>
          </a:p>
        </p:txBody>
      </p:sp>
    </p:spTree>
    <p:extLst>
      <p:ext uri="{BB962C8B-B14F-4D97-AF65-F5344CB8AC3E}">
        <p14:creationId xmlns:p14="http://schemas.microsoft.com/office/powerpoint/2010/main" val="153054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Komunikatywność</a:t>
            </a:r>
          </a:p>
        </p:txBody>
      </p:sp>
      <p:sp>
        <p:nvSpPr>
          <p:cNvPr id="3" name="Symbol zastępczy zawartości 2"/>
          <p:cNvSpPr>
            <a:spLocks noGrp="1"/>
          </p:cNvSpPr>
          <p:nvPr>
            <p:ph sz="quarter" idx="1"/>
          </p:nvPr>
        </p:nvSpPr>
        <p:spPr/>
        <p:txBody>
          <a:bodyPr>
            <a:normAutofit fontScale="92500" lnSpcReduction="10000"/>
          </a:bodyPr>
          <a:lstStyle/>
          <a:p>
            <a:r>
              <a:rPr lang="pl-PL" dirty="0"/>
              <a:t>1. Naucz się aktywnie słuchać innych. Pamiętaj, że człowiek ma dwoje uszu, a tylko jedne usta – czyli ma dwa razy więcej słuchać niż mówić.</a:t>
            </a:r>
          </a:p>
          <a:p>
            <a:r>
              <a:rPr lang="pl-PL" dirty="0"/>
              <a:t>2. Nie interpretuj co mówią inni tylko uzyskuj od nich wiarygodne informacje. Nawet noblistka Wisława Szymborska źle zinterpretowała swój wiersz.</a:t>
            </a:r>
          </a:p>
          <a:p>
            <a:r>
              <a:rPr lang="pl-PL" dirty="0"/>
              <a:t>3. Bądź otwarty w stosunku do innych. Inni mogą mieć rację.  Nie zamykaj się na informacje przekazywane przez przyjaciół. Nie obrażaj się na nich. Jest to ich opinia, którą możesz przyjąć lub odrzucić. </a:t>
            </a:r>
          </a:p>
          <a:p>
            <a:r>
              <a:rPr lang="pl-PL" dirty="0"/>
              <a:t>4. Koncentruj się na problemie, a nie na osobach. Nie stosuj tzw. “wycieczek osobistych”.</a:t>
            </a:r>
          </a:p>
          <a:p>
            <a:r>
              <a:rPr lang="pl-PL" dirty="0"/>
              <a:t>5. Dbaj o dobre relacje z innymi osobami.</a:t>
            </a:r>
          </a:p>
          <a:p>
            <a:endParaRPr lang="pl-PL" dirty="0"/>
          </a:p>
        </p:txBody>
      </p:sp>
    </p:spTree>
    <p:extLst>
      <p:ext uri="{BB962C8B-B14F-4D97-AF65-F5344CB8AC3E}">
        <p14:creationId xmlns:p14="http://schemas.microsoft.com/office/powerpoint/2010/main" val="251001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Kreatywność i inicjatywność</a:t>
            </a:r>
          </a:p>
        </p:txBody>
      </p:sp>
      <p:sp>
        <p:nvSpPr>
          <p:cNvPr id="3" name="Symbol zastępczy zawartości 2"/>
          <p:cNvSpPr>
            <a:spLocks noGrp="1"/>
          </p:cNvSpPr>
          <p:nvPr>
            <p:ph sz="quarter" idx="1"/>
          </p:nvPr>
        </p:nvSpPr>
        <p:spPr/>
        <p:txBody>
          <a:bodyPr/>
          <a:lstStyle/>
          <a:p>
            <a:r>
              <a:rPr lang="pl-PL" dirty="0"/>
              <a:t>1. Zastanawiaj się czy utarte, schematyczne działania mogą być realizowane w inny sposób?</a:t>
            </a:r>
          </a:p>
          <a:p>
            <a:r>
              <a:rPr lang="pl-PL" dirty="0"/>
              <a:t>2. Cały czas poszukuj nowych możliwości.</a:t>
            </a:r>
          </a:p>
          <a:p>
            <a:r>
              <a:rPr lang="pl-PL" dirty="0"/>
              <a:t>3. Myśl inaczej, czyli nie myśl jak tego się nie da zrobić, a jak się da zrobić.</a:t>
            </a:r>
          </a:p>
          <a:p>
            <a:r>
              <a:rPr lang="pl-PL" dirty="0"/>
              <a:t>4. Szklanka jest do połowy pełna, a nie do połowy pusta – myśl pozytywnie.</a:t>
            </a:r>
          </a:p>
          <a:p>
            <a:r>
              <a:rPr lang="pl-PL" dirty="0"/>
              <a:t>5. Rozbudzaj potrzeby u siebie i dąż do ich zaspokojenia.</a:t>
            </a:r>
          </a:p>
          <a:p>
            <a:endParaRPr lang="pl-PL" dirty="0"/>
          </a:p>
        </p:txBody>
      </p:sp>
    </p:spTree>
    <p:extLst>
      <p:ext uri="{BB962C8B-B14F-4D97-AF65-F5344CB8AC3E}">
        <p14:creationId xmlns:p14="http://schemas.microsoft.com/office/powerpoint/2010/main" val="202543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4725" y="152883"/>
            <a:ext cx="8229600" cy="990123"/>
          </a:xfrm>
        </p:spPr>
        <p:txBody>
          <a:bodyPr/>
          <a:lstStyle/>
          <a:p>
            <a:pPr eaLnBrk="1" hangingPunct="1">
              <a:defRPr/>
            </a:pPr>
            <a:r>
              <a:rPr lang="pl-PL" sz="4300" b="1" dirty="0">
                <a:solidFill>
                  <a:schemeClr val="tx1"/>
                </a:solidFill>
                <a:latin typeface="Arial" pitchFamily="34" charset="0"/>
                <a:cs typeface="Arial" pitchFamily="34" charset="0"/>
              </a:rPr>
              <a:t>Przedsiębiorczość</a:t>
            </a:r>
          </a:p>
        </p:txBody>
      </p:sp>
      <p:sp>
        <p:nvSpPr>
          <p:cNvPr id="8195" name="Rectangle 3"/>
          <p:cNvSpPr>
            <a:spLocks noGrp="1" noChangeArrowheads="1"/>
          </p:cNvSpPr>
          <p:nvPr>
            <p:ph sz="quarter" idx="1"/>
          </p:nvPr>
        </p:nvSpPr>
        <p:spPr>
          <a:xfrm>
            <a:off x="827088" y="2975350"/>
            <a:ext cx="7626350" cy="4114800"/>
          </a:xfrm>
        </p:spPr>
        <p:txBody>
          <a:bodyPr/>
          <a:lstStyle/>
          <a:p>
            <a:pPr algn="just" eaLnBrk="1" hangingPunct="1">
              <a:buFont typeface="Wingdings" pitchFamily="2" charset="2"/>
              <a:buNone/>
              <a:defRPr/>
            </a:pPr>
            <a:r>
              <a:rPr lang="pl-PL" sz="4000" dirty="0">
                <a:latin typeface="Arial" pitchFamily="34" charset="0"/>
                <a:cs typeface="Arial" pitchFamily="34" charset="0"/>
              </a:rPr>
              <a:t>  Przedsiębiorczość to zdolność człowieka do kreowania i zaspokajania swoich potrzeb i potrzeb innych ludzi.</a:t>
            </a:r>
          </a:p>
          <a:p>
            <a:pPr algn="just" eaLnBrk="1" hangingPunct="1">
              <a:defRPr/>
            </a:pPr>
            <a:endParaRPr lang="pl-PL" sz="4000"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818" y="500042"/>
            <a:ext cx="2973484" cy="2151271"/>
          </a:xfrm>
          <a:prstGeom prst="rect">
            <a:avLst/>
          </a:prstGeom>
        </p:spPr>
      </p:pic>
    </p:spTree>
    <p:extLst>
      <p:ext uri="{BB962C8B-B14F-4D97-AF65-F5344CB8AC3E}">
        <p14:creationId xmlns:p14="http://schemas.microsoft.com/office/powerpoint/2010/main" val="3206210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ox(in)">
                                      <p:cBhvr>
                                        <p:cTn id="12"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Krytyczne myślenie</a:t>
            </a:r>
          </a:p>
        </p:txBody>
      </p:sp>
      <p:sp>
        <p:nvSpPr>
          <p:cNvPr id="3" name="Symbol zastępczy zawartości 2"/>
          <p:cNvSpPr>
            <a:spLocks noGrp="1"/>
          </p:cNvSpPr>
          <p:nvPr>
            <p:ph sz="quarter" idx="1"/>
          </p:nvPr>
        </p:nvSpPr>
        <p:spPr/>
        <p:txBody>
          <a:bodyPr/>
          <a:lstStyle/>
          <a:p>
            <a:r>
              <a:rPr lang="pl-PL" dirty="0"/>
              <a:t>1. Co pewien czas analizuj swoje słabe strony i zastanów się jak je wyeliminować.</a:t>
            </a:r>
          </a:p>
          <a:p>
            <a:r>
              <a:rPr lang="pl-PL" dirty="0"/>
              <a:t>2. Co pewien czas analizuj zagrożenia i trudności pojawiające się w otoczeniu i zastanawiaj się jak je przezwyciężyć.</a:t>
            </a:r>
          </a:p>
          <a:p>
            <a:r>
              <a:rPr lang="pl-PL" dirty="0"/>
              <a:t>3. Przekształcaj porażki w sukces, czyli analizuj porażki i niepowodzenia i formułuj wnioski w jaki sposób postąpisz w przyszłości gdy pojawi się podobna sytuacja. </a:t>
            </a:r>
          </a:p>
          <a:p>
            <a:endParaRPr lang="pl-PL" dirty="0"/>
          </a:p>
        </p:txBody>
      </p:sp>
    </p:spTree>
    <p:extLst>
      <p:ext uri="{BB962C8B-B14F-4D97-AF65-F5344CB8AC3E}">
        <p14:creationId xmlns:p14="http://schemas.microsoft.com/office/powerpoint/2010/main" val="405840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Ocena i podejmowanie ryzyka</a:t>
            </a:r>
          </a:p>
        </p:txBody>
      </p:sp>
      <p:sp>
        <p:nvSpPr>
          <p:cNvPr id="3" name="Symbol zastępczy zawartości 2"/>
          <p:cNvSpPr>
            <a:spLocks noGrp="1"/>
          </p:cNvSpPr>
          <p:nvPr>
            <p:ph sz="quarter" idx="1"/>
          </p:nvPr>
        </p:nvSpPr>
        <p:spPr/>
        <p:txBody>
          <a:bodyPr/>
          <a:lstStyle/>
          <a:p>
            <a:r>
              <a:rPr lang="pl-PL" dirty="0"/>
              <a:t>Przed wprowadzeniem pomysłów w życie analizuj ryzyka związane z ich realizacją.</a:t>
            </a:r>
          </a:p>
          <a:p>
            <a:r>
              <a:rPr lang="pl-PL" dirty="0"/>
              <a:t>2. Oceniaj prawdopodobieństwo wystąpienia ryzyka. </a:t>
            </a:r>
          </a:p>
          <a:p>
            <a:r>
              <a:rPr lang="pl-PL" dirty="0"/>
              <a:t>3. Próbuj ograniczać ryzyko. </a:t>
            </a:r>
          </a:p>
          <a:p>
            <a:r>
              <a:rPr lang="pl-PL" dirty="0"/>
              <a:t>4. Podejmuj tylko takie decyzje, gdzie skutki pozytywne przewyższają skutki negatywne.</a:t>
            </a:r>
          </a:p>
          <a:p>
            <a:r>
              <a:rPr lang="pl-PL" dirty="0"/>
              <a:t>5. Pamiętaj, że brawura to nie odwaga. Podejmowanie nadmiernego ryzyka nie świadczy o przedsiębiorczości. </a:t>
            </a:r>
          </a:p>
          <a:p>
            <a:endParaRPr lang="pl-PL" dirty="0"/>
          </a:p>
        </p:txBody>
      </p:sp>
    </p:spTree>
    <p:extLst>
      <p:ext uri="{BB962C8B-B14F-4D97-AF65-F5344CB8AC3E}">
        <p14:creationId xmlns:p14="http://schemas.microsoft.com/office/powerpoint/2010/main" val="413145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Odpowiedzialność</a:t>
            </a:r>
          </a:p>
        </p:txBody>
      </p:sp>
      <p:sp>
        <p:nvSpPr>
          <p:cNvPr id="3" name="Symbol zastępczy zawartości 2"/>
          <p:cNvSpPr>
            <a:spLocks noGrp="1"/>
          </p:cNvSpPr>
          <p:nvPr>
            <p:ph sz="quarter" idx="1"/>
          </p:nvPr>
        </p:nvSpPr>
        <p:spPr/>
        <p:txBody>
          <a:bodyPr/>
          <a:lstStyle/>
          <a:p>
            <a:r>
              <a:rPr lang="pl-PL" dirty="0"/>
              <a:t>1. Jesteś kowalem swojego życia -  pamiętaj, że to ty ponosisz za nie odpowiedzialność.</a:t>
            </a:r>
          </a:p>
          <a:p>
            <a:r>
              <a:rPr lang="pl-PL" dirty="0"/>
              <a:t>2. Nie broń się przed odpowiedzialnością. Nie unikaj trudnych zadań. </a:t>
            </a:r>
          </a:p>
          <a:p>
            <a:r>
              <a:rPr lang="pl-PL" dirty="0"/>
              <a:t>3. Nie bój się odpowiedzialności. Każdy z nas ją ponosi.</a:t>
            </a:r>
          </a:p>
          <a:p>
            <a:r>
              <a:rPr lang="pl-PL" dirty="0"/>
              <a:t>4. Uświadom sobie za co ponosisz odpowiedzialność. Pamiętaj, że nie jesteś w stanie odpowiadać za wszystko i za wszystkich.</a:t>
            </a:r>
          </a:p>
          <a:p>
            <a:endParaRPr lang="pl-PL" dirty="0"/>
          </a:p>
        </p:txBody>
      </p:sp>
    </p:spTree>
    <p:extLst>
      <p:ext uri="{BB962C8B-B14F-4D97-AF65-F5344CB8AC3E}">
        <p14:creationId xmlns:p14="http://schemas.microsoft.com/office/powerpoint/2010/main" val="398831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Otwartość</a:t>
            </a:r>
          </a:p>
        </p:txBody>
      </p:sp>
      <p:sp>
        <p:nvSpPr>
          <p:cNvPr id="3" name="Symbol zastępczy zawartości 2"/>
          <p:cNvSpPr>
            <a:spLocks noGrp="1"/>
          </p:cNvSpPr>
          <p:nvPr>
            <p:ph sz="quarter" idx="1"/>
          </p:nvPr>
        </p:nvSpPr>
        <p:spPr/>
        <p:txBody>
          <a:bodyPr/>
          <a:lstStyle/>
          <a:p>
            <a:r>
              <a:rPr lang="pl-PL" dirty="0"/>
              <a:t>1. Bądź zawsze otwarty na nowe wyzwania. </a:t>
            </a:r>
          </a:p>
          <a:p>
            <a:r>
              <a:rPr lang="pl-PL" dirty="0"/>
              <a:t>2. Bądź otwarty na informacje zwrotne. </a:t>
            </a:r>
          </a:p>
          <a:p>
            <a:r>
              <a:rPr lang="pl-PL" dirty="0"/>
              <a:t>3. Lub ludzi i bądź otwarty na nich.</a:t>
            </a:r>
          </a:p>
          <a:p>
            <a:r>
              <a:rPr lang="pl-PL" dirty="0"/>
              <a:t>4. Rozbudzaj swoje zainteresowania.</a:t>
            </a:r>
          </a:p>
          <a:p>
            <a:r>
              <a:rPr lang="pl-PL" dirty="0"/>
              <a:t>5. Bądź otwarty na świat.</a:t>
            </a:r>
          </a:p>
          <a:p>
            <a:endParaRPr lang="pl-PL" dirty="0"/>
          </a:p>
        </p:txBody>
      </p:sp>
    </p:spTree>
    <p:extLst>
      <p:ext uri="{BB962C8B-B14F-4D97-AF65-F5344CB8AC3E}">
        <p14:creationId xmlns:p14="http://schemas.microsoft.com/office/powerpoint/2010/main" val="226442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Planowanie i działanie</a:t>
            </a:r>
          </a:p>
        </p:txBody>
      </p:sp>
      <p:sp>
        <p:nvSpPr>
          <p:cNvPr id="3" name="Symbol zastępczy zawartości 2"/>
          <p:cNvSpPr>
            <a:spLocks noGrp="1"/>
          </p:cNvSpPr>
          <p:nvPr>
            <p:ph sz="quarter" idx="1"/>
          </p:nvPr>
        </p:nvSpPr>
        <p:spPr/>
        <p:txBody>
          <a:bodyPr>
            <a:normAutofit lnSpcReduction="10000"/>
          </a:bodyPr>
          <a:lstStyle/>
          <a:p>
            <a:r>
              <a:rPr lang="pl-PL" dirty="0"/>
              <a:t>1. Bądź realistą. Cele, które zamierzasz realizować, muszą być możliwe do osiągnięcia.</a:t>
            </a:r>
          </a:p>
          <a:p>
            <a:r>
              <a:rPr lang="pl-PL" dirty="0"/>
              <a:t>2. Przed rozpoczęciem każdego działania, zaplanuj sposób jego realizacji. Dobre planowanie to połowa sukcesu.</a:t>
            </a:r>
          </a:p>
          <a:p>
            <a:r>
              <a:rPr lang="pl-PL" dirty="0"/>
              <a:t>3. Systematycznie analizuj czy realizujesz dane działanie zgodnie z planem. Unikaj działań, które nie przybliżają cię do realizacji celu. </a:t>
            </a:r>
          </a:p>
          <a:p>
            <a:r>
              <a:rPr lang="pl-PL" dirty="0"/>
              <a:t>4. Prowadź swój kalendarz. </a:t>
            </a:r>
          </a:p>
          <a:p>
            <a:r>
              <a:rPr lang="pl-PL" dirty="0"/>
              <a:t>5. Pamiętaj, że plany mogą się zmienić i musisz przygotowany na nowe okoliczności, ale też nie doprowadzaj do zbyt częstej zmiany planów z twojego powodu.</a:t>
            </a:r>
          </a:p>
          <a:p>
            <a:endParaRPr lang="pl-PL" dirty="0"/>
          </a:p>
        </p:txBody>
      </p:sp>
    </p:spTree>
    <p:extLst>
      <p:ext uri="{BB962C8B-B14F-4D97-AF65-F5344CB8AC3E}">
        <p14:creationId xmlns:p14="http://schemas.microsoft.com/office/powerpoint/2010/main" val="255041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1"/>
            <a:r>
              <a:rPr lang="pl-PL" b="1" dirty="0"/>
              <a:t>Rozwiązywanie problemów</a:t>
            </a:r>
            <a:endParaRPr lang="pl-PL" dirty="0"/>
          </a:p>
        </p:txBody>
      </p:sp>
      <p:sp>
        <p:nvSpPr>
          <p:cNvPr id="3" name="Symbol zastępczy zawartości 2"/>
          <p:cNvSpPr>
            <a:spLocks noGrp="1"/>
          </p:cNvSpPr>
          <p:nvPr>
            <p:ph sz="quarter" idx="1"/>
          </p:nvPr>
        </p:nvSpPr>
        <p:spPr/>
        <p:txBody>
          <a:bodyPr/>
          <a:lstStyle/>
          <a:p>
            <a:r>
              <a:rPr lang="pl-PL" dirty="0"/>
              <a:t>1. Nie odkładaj rozwiązywania problemów na później, problemy się nie rozwiązują same.</a:t>
            </a:r>
          </a:p>
          <a:p>
            <a:r>
              <a:rPr lang="pl-PL" dirty="0"/>
              <a:t>2. Zastanów się jakie są przyczyny i uwarunkowania rozwiązania problemu.</a:t>
            </a:r>
          </a:p>
          <a:p>
            <a:r>
              <a:rPr lang="pl-PL" dirty="0"/>
              <a:t>3. Zastanów się na czym polega problem. Jaka jest różnica między tym co powinno być a tym co jest.</a:t>
            </a:r>
          </a:p>
          <a:p>
            <a:r>
              <a:rPr lang="pl-PL" dirty="0"/>
              <a:t>4. Nie unikaj rozwiązań niestandardowych. </a:t>
            </a:r>
          </a:p>
          <a:p>
            <a:r>
              <a:rPr lang="pl-PL" dirty="0"/>
              <a:t>5. Dla każdego problemu staraj się wygenerować kilka rozwiązań.</a:t>
            </a:r>
          </a:p>
          <a:p>
            <a:endParaRPr lang="pl-PL" dirty="0"/>
          </a:p>
        </p:txBody>
      </p:sp>
    </p:spTree>
    <p:extLst>
      <p:ext uri="{BB962C8B-B14F-4D97-AF65-F5344CB8AC3E}">
        <p14:creationId xmlns:p14="http://schemas.microsoft.com/office/powerpoint/2010/main" val="3542591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Wiara w siebie</a:t>
            </a:r>
          </a:p>
        </p:txBody>
      </p:sp>
      <p:sp>
        <p:nvSpPr>
          <p:cNvPr id="3" name="Symbol zastępczy zawartości 2"/>
          <p:cNvSpPr>
            <a:spLocks noGrp="1"/>
          </p:cNvSpPr>
          <p:nvPr>
            <p:ph sz="quarter" idx="1"/>
          </p:nvPr>
        </p:nvSpPr>
        <p:spPr/>
        <p:txBody>
          <a:bodyPr/>
          <a:lstStyle/>
          <a:p>
            <a:r>
              <a:rPr lang="pl-PL" dirty="0"/>
              <a:t>1. Poszukuj u siebie mocnych stron. Każdy je ma, tylko musi je odkryć. </a:t>
            </a:r>
          </a:p>
          <a:p>
            <a:r>
              <a:rPr lang="pl-PL" dirty="0"/>
              <a:t>2. Akceptuj własną osobę. </a:t>
            </a:r>
          </a:p>
          <a:p>
            <a:r>
              <a:rPr lang="pl-PL" dirty="0"/>
              <a:t>3. Nie zrażaj się krytyką. Przyjmuj ją jako opinię innych z którą możesz się zgodzić lub nie.</a:t>
            </a:r>
          </a:p>
          <a:p>
            <a:r>
              <a:rPr lang="pl-PL" dirty="0"/>
              <a:t>4. Nie stawiaj sobie zbyt wysokich wymagań. Nikt nie jest doskonały.</a:t>
            </a:r>
          </a:p>
          <a:p>
            <a:endParaRPr lang="pl-PL" dirty="0"/>
          </a:p>
        </p:txBody>
      </p:sp>
    </p:spTree>
    <p:extLst>
      <p:ext uri="{BB962C8B-B14F-4D97-AF65-F5344CB8AC3E}">
        <p14:creationId xmlns:p14="http://schemas.microsoft.com/office/powerpoint/2010/main" val="34086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Współpraca</a:t>
            </a:r>
          </a:p>
        </p:txBody>
      </p:sp>
      <p:sp>
        <p:nvSpPr>
          <p:cNvPr id="3" name="Symbol zastępczy zawartości 2"/>
          <p:cNvSpPr>
            <a:spLocks noGrp="1"/>
          </p:cNvSpPr>
          <p:nvPr>
            <p:ph sz="quarter" idx="1"/>
          </p:nvPr>
        </p:nvSpPr>
        <p:spPr/>
        <p:txBody>
          <a:bodyPr>
            <a:normAutofit lnSpcReduction="10000"/>
          </a:bodyPr>
          <a:lstStyle/>
          <a:p>
            <a:r>
              <a:rPr lang="pl-PL" dirty="0"/>
              <a:t>1. Pamiętaj, że sukces łatwiej jest osiągnąć współpracując z innymi.</a:t>
            </a:r>
          </a:p>
          <a:p>
            <a:r>
              <a:rPr lang="pl-PL" dirty="0"/>
              <a:t>2. Miej pozytywny stosunek do ludzi. Bądź empatyczny – próbuj wczuwać się w ich położenie. </a:t>
            </a:r>
          </a:p>
          <a:p>
            <a:r>
              <a:rPr lang="pl-PL" dirty="0"/>
              <a:t>3. Magnetyzuj swoją osobą inne osoby – zarażaj swoimi pomysłami innych.</a:t>
            </a:r>
          </a:p>
          <a:p>
            <a:r>
              <a:rPr lang="pl-PL" dirty="0"/>
              <a:t>4. Zaufaj innym w swoim zespole, którzy realizują samodzielnie swoje zadania. </a:t>
            </a:r>
          </a:p>
          <a:p>
            <a:r>
              <a:rPr lang="pl-PL" dirty="0"/>
              <a:t>5. Pamiętaj, że problemy, które powstają w zespole powinny być rozwiązywane przez cały zespół. </a:t>
            </a:r>
          </a:p>
          <a:p>
            <a:r>
              <a:rPr lang="pl-PL" dirty="0"/>
              <a:t>6. Pamiętaj, że współpraca wymaga zintegrowania zespołu, co może potrwać dłuższy czas.</a:t>
            </a:r>
          </a:p>
          <a:p>
            <a:endParaRPr lang="pl-PL" dirty="0"/>
          </a:p>
        </p:txBody>
      </p:sp>
    </p:spTree>
    <p:extLst>
      <p:ext uri="{BB962C8B-B14F-4D97-AF65-F5344CB8AC3E}">
        <p14:creationId xmlns:p14="http://schemas.microsoft.com/office/powerpoint/2010/main" val="47704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882"/>
            <a:ext cx="8229600" cy="990123"/>
          </a:xfrm>
        </p:spPr>
        <p:txBody>
          <a:bodyPr/>
          <a:lstStyle/>
          <a:p>
            <a:pPr eaLnBrk="1" hangingPunct="1"/>
            <a:r>
              <a:rPr lang="pl-PL" sz="3600" b="1" dirty="0">
                <a:solidFill>
                  <a:schemeClr val="tx1">
                    <a:lumMod val="95000"/>
                    <a:lumOff val="5000"/>
                  </a:schemeClr>
                </a:solidFill>
                <a:latin typeface="Arial" pitchFamily="34" charset="0"/>
                <a:cs typeface="Arial" pitchFamily="34" charset="0"/>
              </a:rPr>
              <a:t>Jakie cechy powinien posiadać przedsiębiorca?</a:t>
            </a:r>
          </a:p>
        </p:txBody>
      </p:sp>
      <p:sp>
        <p:nvSpPr>
          <p:cNvPr id="30723" name="Rectangle 3"/>
          <p:cNvSpPr>
            <a:spLocks noGrp="1" noChangeArrowheads="1"/>
          </p:cNvSpPr>
          <p:nvPr>
            <p:ph sz="quarter" idx="1"/>
          </p:nvPr>
        </p:nvSpPr>
        <p:spPr/>
        <p:txBody>
          <a:bodyPr/>
          <a:lstStyle/>
          <a:p>
            <a:pPr eaLnBrk="1" hangingPunct="1"/>
            <a:endParaRPr lang="pl-PL" sz="2400" dirty="0"/>
          </a:p>
          <a:p>
            <a:pPr eaLnBrk="1" hangingPunct="1"/>
            <a:endParaRPr lang="pl-PL" sz="2400" dirty="0"/>
          </a:p>
          <a:p>
            <a:pPr eaLnBrk="1" hangingPunct="1"/>
            <a:r>
              <a:rPr lang="pl-PL" sz="2400" dirty="0"/>
              <a:t>Potrzeba osiągnięcia czegoś znaczącego.</a:t>
            </a:r>
          </a:p>
          <a:p>
            <a:pPr eaLnBrk="1" hangingPunct="1"/>
            <a:r>
              <a:rPr lang="pl-PL" sz="2400" dirty="0"/>
              <a:t>Zachowanie kontroli nad własnym losem.</a:t>
            </a:r>
          </a:p>
          <a:p>
            <a:pPr eaLnBrk="1" hangingPunct="1"/>
            <a:r>
              <a:rPr lang="pl-PL" sz="2400" dirty="0"/>
              <a:t>Skłonność do ryzyka.</a:t>
            </a:r>
          </a:p>
          <a:p>
            <a:pPr eaLnBrk="1" hangingPunct="1"/>
            <a:r>
              <a:rPr lang="pl-PL" sz="2400" dirty="0"/>
              <a:t>Wiara we własne siły.</a:t>
            </a:r>
          </a:p>
          <a:p>
            <a:pPr eaLnBrk="1" hangingPunct="1"/>
            <a:r>
              <a:rPr lang="pl-PL" sz="2400" dirty="0"/>
              <a:t>Kreatywne myślenie.</a:t>
            </a:r>
          </a:p>
          <a:p>
            <a:pPr eaLnBrk="1" hangingPunct="1"/>
            <a:r>
              <a:rPr lang="pl-PL" sz="2400" dirty="0"/>
              <a:t>Umiejętność myślenia pozytywnego.</a:t>
            </a:r>
          </a:p>
          <a:p>
            <a:pPr eaLnBrk="1" hangingPunct="1"/>
            <a:r>
              <a:rPr lang="pl-PL" sz="2400" dirty="0"/>
              <a:t>Umiejętność wyznaczania celów.</a:t>
            </a:r>
          </a:p>
          <a:p>
            <a:pPr eaLnBrk="1" hangingPunct="1"/>
            <a:r>
              <a:rPr lang="pl-PL" sz="2400" dirty="0"/>
              <a:t>Umiejętność podejmowania decyzji. </a:t>
            </a:r>
          </a:p>
          <a:p>
            <a:pPr eaLnBrk="1" hangingPunct="1"/>
            <a:endParaRPr lang="pl-PL" sz="2400" dirty="0"/>
          </a:p>
        </p:txBody>
      </p:sp>
    </p:spTree>
    <p:extLst>
      <p:ext uri="{BB962C8B-B14F-4D97-AF65-F5344CB8AC3E}">
        <p14:creationId xmlns:p14="http://schemas.microsoft.com/office/powerpoint/2010/main" val="33301079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heel(4)">
                                      <p:cBhvr>
                                        <p:cTn id="12" dur="20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wheel(4)">
                                      <p:cBhvr>
                                        <p:cTn id="17" dur="20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wheel(4)">
                                      <p:cBhvr>
                                        <p:cTn id="22" dur="2000"/>
                                        <p:tgtEl>
                                          <p:spTgt spid="30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wheel(4)">
                                      <p:cBhvr>
                                        <p:cTn id="27" dur="2000"/>
                                        <p:tgtEl>
                                          <p:spTgt spid="307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wheel(4)">
                                      <p:cBhvr>
                                        <p:cTn id="32" dur="2000"/>
                                        <p:tgtEl>
                                          <p:spTgt spid="307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wheel(4)">
                                      <p:cBhvr>
                                        <p:cTn id="37" dur="2000"/>
                                        <p:tgtEl>
                                          <p:spTgt spid="307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Effect transition="in" filter="wheel(4)">
                                      <p:cBhvr>
                                        <p:cTn id="42" dur="2000"/>
                                        <p:tgtEl>
                                          <p:spTgt spid="307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30723">
                                            <p:txEl>
                                              <p:pRg st="9" end="9"/>
                                            </p:txEl>
                                          </p:spTgt>
                                        </p:tgtEl>
                                        <p:attrNameLst>
                                          <p:attrName>style.visibility</p:attrName>
                                        </p:attrNameLst>
                                      </p:cBhvr>
                                      <p:to>
                                        <p:strVal val="visible"/>
                                      </p:to>
                                    </p:set>
                                    <p:animEffect transition="in" filter="wheel(4)">
                                      <p:cBhvr>
                                        <p:cTn id="47" dur="20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a:xfrm>
            <a:off x="714348" y="500042"/>
            <a:ext cx="7772400" cy="538178"/>
          </a:xfrm>
        </p:spPr>
        <p:txBody>
          <a:bodyPr/>
          <a:lstStyle/>
          <a:p>
            <a:pPr algn="ctr"/>
            <a:r>
              <a:rPr lang="pl-PL" sz="4400" b="1" dirty="0"/>
              <a:t>Inspiracje</a:t>
            </a: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73265"/>
            <a:ext cx="51181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78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68CADF-3E5E-4B93-9E7F-034297D3F736}"/>
              </a:ext>
            </a:extLst>
          </p:cNvPr>
          <p:cNvSpPr>
            <a:spLocks noGrp="1" noChangeArrowheads="1"/>
          </p:cNvSpPr>
          <p:nvPr>
            <p:ph type="title"/>
          </p:nvPr>
        </p:nvSpPr>
        <p:spPr/>
        <p:txBody>
          <a:bodyPr/>
          <a:lstStyle/>
          <a:p>
            <a:pPr eaLnBrk="1" hangingPunct="1">
              <a:defRPr/>
            </a:pPr>
            <a:r>
              <a:rPr lang="pl-PL" b="1"/>
              <a:t>Człowiek przedsiębiorczy</a:t>
            </a:r>
          </a:p>
        </p:txBody>
      </p:sp>
      <p:sp>
        <p:nvSpPr>
          <p:cNvPr id="11267" name="Rectangle 3">
            <a:extLst>
              <a:ext uri="{FF2B5EF4-FFF2-40B4-BE49-F238E27FC236}">
                <a16:creationId xmlns:a16="http://schemas.microsoft.com/office/drawing/2014/main" id="{6ECA0926-1DE4-40B2-AF2C-55FCD8E16FB4}"/>
              </a:ext>
            </a:extLst>
          </p:cNvPr>
          <p:cNvSpPr>
            <a:spLocks noGrp="1" noChangeArrowheads="1"/>
          </p:cNvSpPr>
          <p:nvPr>
            <p:ph type="body" idx="1"/>
          </p:nvPr>
        </p:nvSpPr>
        <p:spPr>
          <a:xfrm>
            <a:off x="1042988" y="1700213"/>
            <a:ext cx="7626350" cy="4114800"/>
          </a:xfrm>
        </p:spPr>
        <p:txBody>
          <a:bodyPr/>
          <a:lstStyle/>
          <a:p>
            <a:pPr algn="ctr" eaLnBrk="1" hangingPunct="1">
              <a:buFont typeface="Wingdings" panose="05000000000000000000" pitchFamily="2" charset="2"/>
              <a:buNone/>
              <a:defRPr/>
            </a:pPr>
            <a:r>
              <a:rPr lang="pl-PL" sz="3600" b="1"/>
              <a:t>Człowiek przedsiębiorczy </a:t>
            </a:r>
            <a:r>
              <a:rPr lang="pl-PL" sz="3600" b="1">
                <a:cs typeface="Times New Roman" charset="0"/>
              </a:rPr>
              <a:t>to taki,</a:t>
            </a:r>
            <a:r>
              <a:rPr lang="pl-PL" sz="3600" b="1"/>
              <a:t> </a:t>
            </a:r>
            <a:r>
              <a:rPr lang="pl-PL" sz="3600" b="1">
                <a:cs typeface="Times New Roman" charset="0"/>
              </a:rPr>
              <a:t>który w ka</a:t>
            </a:r>
            <a:r>
              <a:rPr lang="pl-PL" sz="3600" b="1"/>
              <a:t>ż</a:t>
            </a:r>
            <a:r>
              <a:rPr lang="pl-PL" sz="3600" b="1">
                <a:cs typeface="Times New Roman" charset="0"/>
              </a:rPr>
              <a:t>dych warunkach – jakie stwarza mu otoczenie – potrafi dostrzega</a:t>
            </a:r>
            <a:r>
              <a:rPr lang="pl-PL" sz="3600" b="1"/>
              <a:t>ć</a:t>
            </a:r>
            <a:r>
              <a:rPr lang="pl-PL" sz="3600" b="1">
                <a:cs typeface="Times New Roman" charset="0"/>
              </a:rPr>
              <a:t> i realizowa</a:t>
            </a:r>
            <a:r>
              <a:rPr lang="pl-PL" sz="3600" b="1"/>
              <a:t>ć</a:t>
            </a:r>
            <a:r>
              <a:rPr lang="pl-PL" sz="3600" b="1">
                <a:cs typeface="Times New Roman" charset="0"/>
              </a:rPr>
              <a:t> swoje potrzeby i potrzeby inn</a:t>
            </a:r>
            <a:r>
              <a:rPr lang="pl-PL" sz="3600" b="1"/>
              <a:t>ych.</a:t>
            </a:r>
            <a:r>
              <a:rPr lang="pl-PL" b="1"/>
              <a:t>  </a:t>
            </a:r>
          </a:p>
        </p:txBody>
      </p:sp>
      <p:pic>
        <p:nvPicPr>
          <p:cNvPr id="5" name="Picture 2" descr="https://encrypted-tbn0.gstatic.com/images?q=tbn:ANd9GcSYyM8h3hBOpP5M6jASpgmh-WTaknXixzpIod7ovL30EpR8lfro3A">
            <a:extLst>
              <a:ext uri="{FF2B5EF4-FFF2-40B4-BE49-F238E27FC236}">
                <a16:creationId xmlns:a16="http://schemas.microsoft.com/office/drawing/2014/main" id="{14DEB6D4-2D76-4DEA-B3D0-91570F1042B0}"/>
              </a:ext>
            </a:extLst>
          </p:cNvPr>
          <p:cNvPicPr>
            <a:picLocks noChangeAspect="1" noChangeArrowheads="1"/>
          </p:cNvPicPr>
          <p:nvPr/>
        </p:nvPicPr>
        <p:blipFill>
          <a:blip r:embed="rId3"/>
          <a:srcRect/>
          <a:stretch>
            <a:fillRect/>
          </a:stretch>
        </p:blipFill>
        <p:spPr bwMode="auto">
          <a:xfrm>
            <a:off x="3271837" y="4610095"/>
            <a:ext cx="2600325" cy="1762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ox(in)">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fontScale="90000"/>
          </a:bodyPr>
          <a:lstStyle/>
          <a:p>
            <a:pPr eaLnBrk="1" fontAlgn="auto" hangingPunct="1">
              <a:spcAft>
                <a:spcPts val="0"/>
              </a:spcAft>
              <a:defRPr/>
            </a:pPr>
            <a:r>
              <a:rPr lang="pl-PL" dirty="0"/>
              <a:t>Najbardziej podziwiane firmy świata (</a:t>
            </a:r>
            <a:r>
              <a:rPr lang="pl-PL" dirty="0" err="1"/>
              <a:t>Fortune</a:t>
            </a:r>
            <a:r>
              <a:rPr lang="pl-PL" dirty="0"/>
              <a:t>)</a:t>
            </a:r>
            <a:endParaRPr lang="en-US" dirty="0"/>
          </a:p>
        </p:txBody>
      </p:sp>
      <p:graphicFrame>
        <p:nvGraphicFramePr>
          <p:cNvPr id="5" name="Tabela 4"/>
          <p:cNvGraphicFramePr>
            <a:graphicFrameLocks noGrp="1"/>
          </p:cNvGraphicFramePr>
          <p:nvPr/>
        </p:nvGraphicFramePr>
        <p:xfrm>
          <a:off x="2268538" y="2205038"/>
          <a:ext cx="4824412" cy="3600450"/>
        </p:xfrm>
        <a:graphic>
          <a:graphicData uri="http://schemas.openxmlformats.org/drawingml/2006/table">
            <a:tbl>
              <a:tblPr/>
              <a:tblGrid>
                <a:gridCol w="1721142">
                  <a:extLst>
                    <a:ext uri="{9D8B030D-6E8A-4147-A177-3AD203B41FA5}">
                      <a16:colId xmlns:a16="http://schemas.microsoft.com/office/drawing/2014/main" val="20000"/>
                    </a:ext>
                  </a:extLst>
                </a:gridCol>
                <a:gridCol w="3103270">
                  <a:extLst>
                    <a:ext uri="{9D8B030D-6E8A-4147-A177-3AD203B41FA5}">
                      <a16:colId xmlns:a16="http://schemas.microsoft.com/office/drawing/2014/main" val="20001"/>
                    </a:ext>
                  </a:extLst>
                </a:gridCol>
              </a:tblGrid>
              <a:tr h="360045">
                <a:tc>
                  <a:txBody>
                    <a:bodyPr/>
                    <a:lstStyle/>
                    <a:p>
                      <a:pPr algn="ctr" fontAlgn="b"/>
                      <a:r>
                        <a:rPr lang="pl-PL" sz="1800" b="1" i="0" u="none" strike="noStrike" dirty="0">
                          <a:solidFill>
                            <a:srgbClr val="376091"/>
                          </a:solidFill>
                          <a:latin typeface="Czcionka tekstu podstawowego"/>
                        </a:rPr>
                        <a:t>1</a:t>
                      </a: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BE5F1"/>
                    </a:solidFill>
                  </a:tcPr>
                </a:tc>
                <a:tc>
                  <a:txBody>
                    <a:bodyPr/>
                    <a:lstStyle/>
                    <a:p>
                      <a:pPr algn="l" fontAlgn="b"/>
                      <a:r>
                        <a:rPr lang="pl-PL" sz="1800" b="1" i="0" u="none" strike="noStrike">
                          <a:solidFill>
                            <a:srgbClr val="376091"/>
                          </a:solidFill>
                          <a:latin typeface="Czcionka tekstu podstawowego"/>
                        </a:rPr>
                        <a:t>Apple</a:t>
                      </a:r>
                    </a:p>
                  </a:txBody>
                  <a:tcPr marL="9525" marR="9525" marT="9525" marB="0" anchor="b">
                    <a:lnL>
                      <a:noFill/>
                    </a:lnL>
                    <a:lnR>
                      <a:noFill/>
                    </a:lnR>
                    <a:lnT w="6350" cap="flat" cmpd="sng" algn="ctr">
                      <a:solidFill>
                        <a:srgbClr val="4F81BD"/>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0"/>
                  </a:ext>
                </a:extLst>
              </a:tr>
              <a:tr h="360045">
                <a:tc>
                  <a:txBody>
                    <a:bodyPr/>
                    <a:lstStyle/>
                    <a:p>
                      <a:pPr algn="ctr" fontAlgn="b"/>
                      <a:r>
                        <a:rPr lang="pl-PL" sz="1800" b="1" i="0" u="none" strike="noStrike" dirty="0">
                          <a:solidFill>
                            <a:srgbClr val="376091"/>
                          </a:solidFill>
                          <a:latin typeface="Czcionka tekstu podstawowego"/>
                        </a:rPr>
                        <a:t>2</a:t>
                      </a:r>
                    </a:p>
                  </a:txBody>
                  <a:tcPr marL="9525" marR="9525" marT="9525" marB="0" anchor="b">
                    <a:lnL>
                      <a:noFill/>
                    </a:lnL>
                    <a:lnR>
                      <a:noFill/>
                    </a:lnR>
                    <a:lnT>
                      <a:noFill/>
                    </a:lnT>
                    <a:lnB>
                      <a:noFill/>
                    </a:lnB>
                  </a:tcPr>
                </a:tc>
                <a:tc>
                  <a:txBody>
                    <a:bodyPr/>
                    <a:lstStyle/>
                    <a:p>
                      <a:pPr algn="l" fontAlgn="b"/>
                      <a:r>
                        <a:rPr lang="pl-PL" sz="1800" b="1" i="0" u="none" strike="noStrike">
                          <a:solidFill>
                            <a:srgbClr val="376091"/>
                          </a:solidFill>
                          <a:latin typeface="Czcionka tekstu podstawowego"/>
                        </a:rPr>
                        <a:t>Google</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60045">
                <a:tc>
                  <a:txBody>
                    <a:bodyPr/>
                    <a:lstStyle/>
                    <a:p>
                      <a:pPr algn="ctr" fontAlgn="b"/>
                      <a:r>
                        <a:rPr lang="pl-PL" sz="1800" b="1" i="0" u="none" strike="noStrike" dirty="0">
                          <a:solidFill>
                            <a:srgbClr val="376091"/>
                          </a:solidFill>
                          <a:latin typeface="Czcionka tekstu podstawowego"/>
                        </a:rPr>
                        <a:t>3</a:t>
                      </a:r>
                    </a:p>
                  </a:txBody>
                  <a:tcPr marL="9525" marR="9525" marT="9525" marB="0" anchor="b">
                    <a:lnL>
                      <a:noFill/>
                    </a:lnL>
                    <a:lnR>
                      <a:noFill/>
                    </a:lnR>
                    <a:lnT>
                      <a:noFill/>
                    </a:lnT>
                    <a:lnB>
                      <a:noFill/>
                    </a:lnB>
                    <a:solidFill>
                      <a:srgbClr val="DBE5F1"/>
                    </a:solidFill>
                  </a:tcPr>
                </a:tc>
                <a:tc>
                  <a:txBody>
                    <a:bodyPr/>
                    <a:lstStyle/>
                    <a:p>
                      <a:pPr algn="l" fontAlgn="b"/>
                      <a:r>
                        <a:rPr lang="pl-PL" sz="1800" b="1" i="0" u="none" strike="noStrike" dirty="0" err="1">
                          <a:solidFill>
                            <a:srgbClr val="376091"/>
                          </a:solidFill>
                          <a:latin typeface="Czcionka tekstu podstawowego"/>
                        </a:rPr>
                        <a:t>Amazon.com</a:t>
                      </a:r>
                      <a:endParaRPr lang="pl-PL" sz="1800" b="1" i="0" u="none" strike="noStrike" dirty="0">
                        <a:solidFill>
                          <a:srgbClr val="376091"/>
                        </a:solidFill>
                        <a:latin typeface="Czcionka tekstu podstawowego"/>
                      </a:endParaRP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val="10002"/>
                  </a:ext>
                </a:extLst>
              </a:tr>
              <a:tr h="360045">
                <a:tc>
                  <a:txBody>
                    <a:bodyPr/>
                    <a:lstStyle/>
                    <a:p>
                      <a:pPr algn="ctr" fontAlgn="b"/>
                      <a:r>
                        <a:rPr lang="pl-PL" sz="1800" b="1" i="0" u="none" strike="noStrike" dirty="0">
                          <a:solidFill>
                            <a:srgbClr val="376091"/>
                          </a:solidFill>
                          <a:latin typeface="Czcionka tekstu podstawowego"/>
                        </a:rPr>
                        <a:t>4</a:t>
                      </a:r>
                    </a:p>
                  </a:txBody>
                  <a:tcPr marL="9525" marR="9525" marT="9525" marB="0" anchor="b">
                    <a:lnL>
                      <a:noFill/>
                    </a:lnL>
                    <a:lnR>
                      <a:noFill/>
                    </a:lnR>
                    <a:lnT>
                      <a:noFill/>
                    </a:lnT>
                    <a:lnB>
                      <a:noFill/>
                    </a:lnB>
                  </a:tcPr>
                </a:tc>
                <a:tc>
                  <a:txBody>
                    <a:bodyPr/>
                    <a:lstStyle/>
                    <a:p>
                      <a:pPr algn="l" fontAlgn="b"/>
                      <a:r>
                        <a:rPr lang="pl-PL" sz="1800" b="1" i="0" u="none" strike="noStrike" dirty="0">
                          <a:solidFill>
                            <a:srgbClr val="376091"/>
                          </a:solidFill>
                          <a:latin typeface="Czcionka tekstu podstawowego"/>
                        </a:rPr>
                        <a:t>Coca-Cola</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60045">
                <a:tc>
                  <a:txBody>
                    <a:bodyPr/>
                    <a:lstStyle/>
                    <a:p>
                      <a:pPr algn="ctr" fontAlgn="b"/>
                      <a:r>
                        <a:rPr lang="pl-PL" sz="1800" b="1" i="0" u="none" strike="noStrike" dirty="0">
                          <a:solidFill>
                            <a:srgbClr val="376091"/>
                          </a:solidFill>
                          <a:latin typeface="Czcionka tekstu podstawowego"/>
                        </a:rPr>
                        <a:t>5</a:t>
                      </a:r>
                    </a:p>
                  </a:txBody>
                  <a:tcPr marL="9525" marR="9525" marT="9525" marB="0" anchor="b">
                    <a:lnL>
                      <a:noFill/>
                    </a:lnL>
                    <a:lnR>
                      <a:noFill/>
                    </a:lnR>
                    <a:lnT>
                      <a:noFill/>
                    </a:lnT>
                    <a:lnB>
                      <a:noFill/>
                    </a:lnB>
                    <a:solidFill>
                      <a:srgbClr val="DBE5F1"/>
                    </a:solidFill>
                  </a:tcPr>
                </a:tc>
                <a:tc>
                  <a:txBody>
                    <a:bodyPr/>
                    <a:lstStyle/>
                    <a:p>
                      <a:pPr algn="l" fontAlgn="b"/>
                      <a:r>
                        <a:rPr lang="pl-PL" sz="1800" b="1" i="0" u="none" strike="noStrike" dirty="0" err="1">
                          <a:solidFill>
                            <a:srgbClr val="376091"/>
                          </a:solidFill>
                          <a:latin typeface="Czcionka tekstu podstawowego"/>
                        </a:rPr>
                        <a:t>Starbucks</a:t>
                      </a:r>
                      <a:endParaRPr lang="pl-PL" sz="1800" b="1" i="0" u="none" strike="noStrike" dirty="0">
                        <a:solidFill>
                          <a:srgbClr val="376091"/>
                        </a:solidFill>
                        <a:latin typeface="Czcionka tekstu podstawowego"/>
                      </a:endParaRP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val="10004"/>
                  </a:ext>
                </a:extLst>
              </a:tr>
              <a:tr h="360045">
                <a:tc>
                  <a:txBody>
                    <a:bodyPr/>
                    <a:lstStyle/>
                    <a:p>
                      <a:pPr algn="ctr" fontAlgn="b"/>
                      <a:r>
                        <a:rPr lang="pl-PL" sz="1800" b="1" i="0" u="none" strike="noStrike" dirty="0">
                          <a:solidFill>
                            <a:srgbClr val="376091"/>
                          </a:solidFill>
                          <a:latin typeface="Czcionka tekstu podstawowego"/>
                        </a:rPr>
                        <a:t>6</a:t>
                      </a: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l-PL" sz="1800" b="1" i="0" u="none" strike="noStrike" dirty="0">
                          <a:solidFill>
                            <a:srgbClr val="376091"/>
                          </a:solidFill>
                          <a:latin typeface="Czcionka tekstu podstawowego"/>
                        </a:rPr>
                        <a:t>IBM</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60045">
                <a:tc>
                  <a:txBody>
                    <a:bodyPr/>
                    <a:lstStyle/>
                    <a:p>
                      <a:pPr algn="ctr" fontAlgn="b"/>
                      <a:r>
                        <a:rPr lang="pl-PL" sz="1800" b="1" i="0" u="none" strike="noStrike" dirty="0">
                          <a:solidFill>
                            <a:srgbClr val="376091"/>
                          </a:solidFill>
                          <a:latin typeface="Czcionka tekstu podstawowego"/>
                        </a:rPr>
                        <a:t>7</a:t>
                      </a:r>
                    </a:p>
                  </a:txBody>
                  <a:tcPr marL="9525" marR="9525" marT="9525" marB="0" anchor="b">
                    <a:lnL>
                      <a:noFill/>
                    </a:lnL>
                    <a:lnR>
                      <a:noFill/>
                    </a:lnR>
                    <a:lnT>
                      <a:noFill/>
                    </a:lnT>
                    <a:lnB>
                      <a:noFill/>
                    </a:lnB>
                    <a:solidFill>
                      <a:srgbClr val="DBE5F1"/>
                    </a:solidFill>
                  </a:tcPr>
                </a:tc>
                <a:tc>
                  <a:txBody>
                    <a:bodyPr/>
                    <a:lstStyle/>
                    <a:p>
                      <a:pPr algn="l" fontAlgn="b"/>
                      <a:r>
                        <a:rPr lang="pl-PL" sz="1800" b="1" i="0" u="none" strike="noStrike" dirty="0">
                          <a:solidFill>
                            <a:srgbClr val="376091"/>
                          </a:solidFill>
                          <a:latin typeface="Czcionka tekstu podstawowego"/>
                        </a:rPr>
                        <a:t>Southwest</a:t>
                      </a: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val="10006"/>
                  </a:ext>
                </a:extLst>
              </a:tr>
              <a:tr h="360045">
                <a:tc>
                  <a:txBody>
                    <a:bodyPr/>
                    <a:lstStyle/>
                    <a:p>
                      <a:pPr algn="ctr" fontAlgn="b"/>
                      <a:r>
                        <a:rPr lang="pl-PL" sz="1800" b="1" i="0" u="none" strike="noStrike" dirty="0">
                          <a:solidFill>
                            <a:srgbClr val="376091"/>
                          </a:solidFill>
                          <a:latin typeface="Czcionka tekstu podstawowego"/>
                        </a:rPr>
                        <a:t>8</a:t>
                      </a:r>
                    </a:p>
                  </a:txBody>
                  <a:tcPr marL="9525" marR="9525" marT="9525" marB="0" anchor="b">
                    <a:lnL>
                      <a:noFill/>
                    </a:lnL>
                    <a:lnR>
                      <a:noFill/>
                    </a:lnR>
                    <a:lnT>
                      <a:noFill/>
                    </a:lnT>
                    <a:lnB>
                      <a:noFill/>
                    </a:lnB>
                  </a:tcPr>
                </a:tc>
                <a:tc>
                  <a:txBody>
                    <a:bodyPr/>
                    <a:lstStyle/>
                    <a:p>
                      <a:pPr algn="l" fontAlgn="b"/>
                      <a:r>
                        <a:rPr lang="pl-PL" sz="1800" b="1" i="0" u="none" strike="noStrike" dirty="0">
                          <a:solidFill>
                            <a:srgbClr val="376091"/>
                          </a:solidFill>
                          <a:latin typeface="Czcionka tekstu podstawowego"/>
                        </a:rPr>
                        <a:t>Berkshire</a:t>
                      </a:r>
                      <a:r>
                        <a:rPr lang="pl-PL" sz="1800" b="1" i="0" u="none" strike="noStrike" baseline="0" dirty="0">
                          <a:solidFill>
                            <a:srgbClr val="376091"/>
                          </a:solidFill>
                          <a:latin typeface="Czcionka tekstu podstawowego"/>
                        </a:rPr>
                        <a:t> Hathaway</a:t>
                      </a:r>
                      <a:endParaRPr lang="pl-PL" sz="1800" b="1" i="0" u="none" strike="noStrike" dirty="0">
                        <a:solidFill>
                          <a:srgbClr val="376091"/>
                        </a:solidFill>
                        <a:latin typeface="Czcionka tekstu podstawowego"/>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60045">
                <a:tc>
                  <a:txBody>
                    <a:bodyPr/>
                    <a:lstStyle/>
                    <a:p>
                      <a:pPr algn="ctr" fontAlgn="b"/>
                      <a:r>
                        <a:rPr lang="pl-PL" sz="1800" b="1" i="0" u="none" strike="noStrike" dirty="0">
                          <a:solidFill>
                            <a:srgbClr val="376091"/>
                          </a:solidFill>
                          <a:latin typeface="Czcionka tekstu podstawowego"/>
                        </a:rPr>
                        <a:t>9</a:t>
                      </a:r>
                    </a:p>
                  </a:txBody>
                  <a:tcPr marL="9525" marR="9525" marT="9525" marB="0" anchor="b">
                    <a:lnL>
                      <a:noFill/>
                    </a:lnL>
                    <a:lnR>
                      <a:noFill/>
                    </a:lnR>
                    <a:lnT>
                      <a:noFill/>
                    </a:lnT>
                    <a:lnB>
                      <a:noFill/>
                    </a:lnB>
                    <a:solidFill>
                      <a:srgbClr val="DBE5F1"/>
                    </a:solidFill>
                  </a:tcPr>
                </a:tc>
                <a:tc>
                  <a:txBody>
                    <a:bodyPr/>
                    <a:lstStyle/>
                    <a:p>
                      <a:pPr algn="l" fontAlgn="b"/>
                      <a:r>
                        <a:rPr lang="pl-PL" sz="1800" b="1" i="0" u="none" strike="noStrike" dirty="0">
                          <a:solidFill>
                            <a:srgbClr val="376091"/>
                          </a:solidFill>
                          <a:latin typeface="Czcionka tekstu podstawowego"/>
                        </a:rPr>
                        <a:t>Walt Disney</a:t>
                      </a: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val="10008"/>
                  </a:ext>
                </a:extLst>
              </a:tr>
              <a:tr h="360045">
                <a:tc>
                  <a:txBody>
                    <a:bodyPr/>
                    <a:lstStyle/>
                    <a:p>
                      <a:pPr algn="ctr" fontAlgn="b"/>
                      <a:r>
                        <a:rPr lang="pl-PL" sz="1800" b="1" i="0" u="none" strike="noStrike" dirty="0">
                          <a:solidFill>
                            <a:srgbClr val="376091"/>
                          </a:solidFill>
                          <a:latin typeface="Czcionka tekstu podstawowego"/>
                        </a:rPr>
                        <a:t>10</a:t>
                      </a: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pl-PL" sz="1800" b="1" i="0" u="none" strike="noStrike" dirty="0" err="1">
                          <a:solidFill>
                            <a:srgbClr val="376091"/>
                          </a:solidFill>
                          <a:latin typeface="Czcionka tekstu podstawowego"/>
                        </a:rPr>
                        <a:t>FedEx</a:t>
                      </a:r>
                      <a:endParaRPr lang="pl-PL" sz="1800" b="1" i="0" u="none" strike="noStrike" dirty="0">
                        <a:solidFill>
                          <a:srgbClr val="376091"/>
                        </a:solidFill>
                        <a:latin typeface="Czcionka tekstu podstawowego"/>
                      </a:endParaRPr>
                    </a:p>
                  </a:txBody>
                  <a:tcPr marL="9525" marR="9525" marT="9525" marB="0" anchor="b">
                    <a:lnL>
                      <a:noFill/>
                    </a:lnL>
                    <a:lnR>
                      <a:noFill/>
                    </a:lnR>
                    <a:lnT>
                      <a:noFill/>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55322" name="Picture 2" descr="http://t1.gstatic.com/images?q=tbn:ANd9GcSQ18xqGmM8kJCkrHsLkuvvMlyJNiShPbi3FvOjbAIoVkQZZsUG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574807"/>
            <a:ext cx="863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3" name="Picture 4" descr="http://tpc.googlesyndication.com/pageadimg/imgad?id=CMLJjNSMo5WBKRCgARigATIIhDG5MGic-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4" y="14001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6" descr="http://t0.gstatic.com/images?q=tbn:ANd9GcTyKpLk3o4sOFyMab-YBGnXsXF9_QNiPMsy3RWVvSQgUuVE70cr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08279"/>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2" descr="http://t1.gstatic.com/images?q=tbn:ANd9GcSQ18xqGmM8kJCkrHsLkuvvMlyJNiShPbi3FvOjbAIoVkQZZsUG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576388"/>
            <a:ext cx="8636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6" descr="http://t0.gstatic.com/images?q=tbn:ANd9GcTyKpLk3o4sOFyMab-YBGnXsXF9_QNiPMsy3RWVvSQgUuVE70cr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09863"/>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7" name="Picture 10" descr="http://t2.gstatic.com/images?q=tbn:ANd9GcTDKDlXEbOdyfAoFHZeV5eaMsykb36VZuaL604kvjjiouaRAfY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221170"/>
            <a:ext cx="18716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8" name="Picture 20" descr="http://t0.gstatic.com/images?q=tbn:ANd9GcTgQqRNkYVJ-aA5wRopnEXNlP4kadTMsb3dsDdD-fryp1Gt3ox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95" y="3500438"/>
            <a:ext cx="17732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9" name="pole tekstowe 23"/>
          <p:cNvSpPr txBox="1">
            <a:spLocks noChangeArrowheads="1"/>
          </p:cNvSpPr>
          <p:nvPr/>
        </p:nvSpPr>
        <p:spPr bwMode="auto">
          <a:xfrm>
            <a:off x="250826" y="6381750"/>
            <a:ext cx="420364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822960" eaLnBrk="1" fontAlgn="base" hangingPunct="1">
              <a:spcBef>
                <a:spcPct val="0"/>
              </a:spcBef>
              <a:spcAft>
                <a:spcPct val="0"/>
              </a:spcAft>
            </a:pPr>
            <a:r>
              <a:rPr lang="pl-PL" sz="2000" dirty="0">
                <a:solidFill>
                  <a:srgbClr val="000000"/>
                </a:solidFill>
                <a:latin typeface="Calibri" pitchFamily="34" charset="0"/>
              </a:rPr>
              <a:t>Źródło: Ranking dwutygodnika </a:t>
            </a:r>
            <a:r>
              <a:rPr lang="pl-PL" sz="2000" i="1" dirty="0" err="1">
                <a:solidFill>
                  <a:srgbClr val="000000"/>
                </a:solidFill>
                <a:latin typeface="Calibri" pitchFamily="34" charset="0"/>
              </a:rPr>
              <a:t>Fortune</a:t>
            </a:r>
            <a:endParaRPr lang="en-US" sz="2000" dirty="0">
              <a:solidFill>
                <a:srgbClr val="000000"/>
              </a:solidFill>
              <a:latin typeface="Calibri" pitchFamily="34" charset="0"/>
            </a:endParaRPr>
          </a:p>
        </p:txBody>
      </p:sp>
      <p:pic>
        <p:nvPicPr>
          <p:cNvPr id="553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2708275"/>
            <a:ext cx="18002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4724404"/>
            <a:ext cx="14938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3" y="5300663"/>
            <a:ext cx="12604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3" name="AutoShape 41" descr="data:image/jpeg;base64,/9j/4AAQSkZJRgABAQAAAQABAAD/2wCEAAkGBwgHBhUUBxMWFRUXGCIYFBgXGBsgGxcfHx8ZHRodGB0cKCggHB4lHxkaITEkJSksLi4uHCI0ODQsNygtLisBCgoKDg0OGxAQGzYlICY0MjE0NzQ3Nyw0NDQ4Nyw0LCwsNDc0NSwsLDQsLCwsLCwsNCwsLCwsLCwsLCwsLCwsLP/AABEIAKMBNQMBEQACEQEDEQH/xAAbAAEAAgMBAQAAAAAAAAAAAAAABQYDBAcCAf/EAEMQAAECBAIFCQYFAgQHAQAAAAEAAgMEBREGEhchUZLRBxMWMUFTVJPSIlJxgZGiFTJh4eIUoSNicsEzNEJDgrGyJP/EABoBAQADAQEBAAAAAAAAAAAAAAADBAUCAQb/xAAxEQABAwEFBgYCAwEBAQAAAAAAAQIDFAQRUmGhEhUhUZHREyMxgeHwQbEFMnFCIsH/2gAMAwEAAhEDEQA/AO4oAgCAIAgCAIAgCAIAgCAIAgCAIAgCAIAgCAIAgCAIAgCAIAgCAIAgCAIAgCAIAgCAIAgCAIAgCAIAgCAIAgCAIAgCAIAgCAIAgCAIAgCAIAgCAIAgCAIAgCAIAgCAIAgCAIAgCAIAgCAIAgCAIAgCAIAgCAIAgCAIAgCAIAgCAIAgCAIAgCAIAgCAIAgCAIAgCAIAgKFjjFlUolaEOQyZebDvabc3JeNo90LRslljlj2nczOtVqkjk2W3encr2kPEG2FuHirVBDmVq6bLp8jSHiDbC3DxSghzFdNl0+RpDxBthbh4pQQ5iumy6fI0h4g2wtw8UoIcxXTZdPkaQ8QbYW4eKUEOYrpsunyT+CcW1WtVzmp7JlyOd7LbG4Lbdp2qtarLHHHtN5liy2qSSTZdd6Erj6vT1BlYTqflu5xBzC/UL7QobHA2VVRxPa5nRNRWlL0h4g2wtw8VfoIcyhXTZdPkaQ8QbYW4eKUEOYrpsunyNIeINsLcPFKCHMV02XT5GkPEG2FuHilBDmK6bLp8jSHiDbC3DxSghzFdNl0+RpDxBthbh4pQQ5iumy6fJ7hco1dY72xBd8WO/wBnLxf4+LP77HqW+bLp8k9SuUqVivAqsIw/87Dmb8xqcPldVpP45ycWLeWI/wCQavB6Xal4lZmBOS4fKuD2nWHNNwVnuarVuVDQa5HJehlXh6UXHeKanQ6qxkhkymGHHM25vmcNo2BaFkszJWKruZn2u0yRPRG3Fb0h4g2wtw8VboIcyrXTZdPkaQ8QbYW4eKUEOYrpsunyNIeINsLcPFKCHMV02XT5GkPEG2FuHilBDmK6bLp8lkwLi+drNTdCqeS5bmh5W26j7QOs31G/yKqWuytjYjmFqyWp0jla8vSzzQCAICtY7xDGoFOYZPLzj3WbmFxYa3G30HzVuyQJK5dr0Qq2udYmps+qlG0h4g2wtw8VoUEOZn102XT5GkPEG2FuHilBDmK6bLp8jSHiDbC3DxSghzFdNl0+RpDxBthbh4pQQ5iumy6fJv0DHFanq1BhzBh5XvDXWZY2OzWoprFEyNXJfwJIbZK6RGrdx+8zp6yTWCAIAgCAICKqeHKRVZnPUIQe62W93DULkDURtKmjtEkaXNUhfBG9b3IanQrDnhxvP4rusmxHFJDhHQrDnhxvP4pWTYhSQ4R0Kw54cbz+KVk2IUkOEdCsOeHG8/ilZNiFJDhHQrDnhxvP4pWTYhSQ4TapuG6RS5nnJCEGPta93HUbX6ydgXElokelzl4HbII2Le1OJsVWjyFXY0VGGHhpu25IsfkQuY5Xx8WrcdSRMk4OS8jehWHPDjefxUtZNiIqSHCOhWHPDjefxSsmxCkhwjoVhzw43n8UrJsQpIcI6FYc8ON5/FKybEKSHCOhWHPDjefxSsmxCkhwjoVhzw43n8UrJsQpIcI6FYc8ON5/FKybEKSHCOhWHPDjefxSsmxCkhwkhSqLT6Rm/DmZA78wDnEH9bEkX/VRSTPk/st5LHCyP+qXEgoyQi6ph6lVaOH1GEHuAygkuGq5NtRG0qaOeSNLmrcRSQRyLe5LzT6FYc8ON5/Fd1k2IjpIcI6FYc8ON5/FKybEKSHCOhWHPDjefxSsmxCkhwjoVhzw43n8UrJsQpIcJnkcLUSQm2xJOCGvb+Uhz9VwQes7CVy+0yvTZcvA6bZomrtInEmVAThAEBG1Wg0yrxGmow85aLNu5wtfr6iFLHO+Pg1biKSFknFyXmj0Kw54cbz+KkrJsRHSQ4R0Kw54cbz+KVk2IUkOEdCsOeHG8/ilZNiFJDhHQrDnhxvP4pWTYhSQ4TLK4ToUpMtfLQA1zTdpzP1H5leOtUrkuVTptmiat6ITark4QBAEAQBAct5SxOnEY/puctzLfy5rXzRNnb1LXsOz4XG717GTbtvxeF/p3KplqeyN96ueXloU/Mz1GWp7I33p5eWg8zPUZansjfenl5aDzM9RlqeyN96eXloPMz1GWp7I33p5eWg8zPUtHJuJ0Yl//RzmXm3fmzWvdu1VLdseFwu9S3YtvxeN/ov/AMJ3lTEwZGB/S575zfJfZ22Vf+P2dp15Yt+1st2eZzrLU9kb71p+XloZnmZ6jLU9kb708vLQeZnqMtT2RvvTy8tB5meoy1PZG+9PLy0HmZ6jLU9kb708vLQeZnqMtT2RvvTy8tB5meoy1PZG+9PLy0HmZ6jLU9kb708vLQeZnqMtT2RvvTy8tB5mep0HkunJowo0GcD9RD2F4PbqcAT8AfmVm29jb0c00rA91ytcR3KeJw1yH/Tc5bmhfJmtfM/YpbBs+Gt93qRW7a8RLr/Qp+Wp7I33q75eWhS8zPUZansjfenl5aDzM9RlqeyN96eXloPMz1GWp7I33p5eWg8zPUZansjfevfLy0HmZ6nW8BT0Wcw4wTIcHw/8N2YEE2/KdfX7JGvaCsW2MRsq3ei8TZsj1dEl/qnAsSqlk1qjNCRkHxHAnI0usOs2GoD9T1LpjdpyN5nL3bLVccNiOq0WIXROeu4knU/rOsr6FPDRLkuMBVkXit+p5y1PZG+9PLy0PPMz1GWp7I33p5eWg8zPUZansjfenl5aDzM9RlqeyN96eXloPMz1JTCzah0jl+dEW3OC989vnfUorRseE6670JrPt+K2+/1zO0rBNwIAgCAIAgCAICDmcXUGVmHMmI4DmktcMr9RGojUFYbZZXJeiFd1qiatyqYum2HPEDcf6V7RzYTyrhxGWWxdQZqYayBHBc4hrRlfrJ1AawvHWWVqXqh621ROW5FJxVywEAQBARVUxFSaTMhlQihji3MBlcdRJAOoHtBU0dnkkS9qEMk8ca3OU0+m2HPEDcf6V3RzYTirhxDpthzxA3H+lKObCKuHET0KIyNCDoZuCLg7QdYVdUuW5Swi38T2vD0wT05L0+UdEnHZWN/MbE2127NfaumMV67LfU5c5GptL6EL02w54gbj/Sp6ObCQVcOIdNsOeIG4/wBKUc2EVcOI26ZiSkVWa5uQih77E2yuGoWv1gDtC4ks8kaXuTgdstEb1uavEllCTBAQs7iuhyM06HNRg17TZwyv1dvYLdqnbZZXJtInAgdaYmrsqvEwdNsOeIG4/wBK6o5sJzVw4h02w54gbj/SlHNhFXDiHTbDniBuP9KUc2EVcOI2JDFNEqE22HJxg57vyjK4XsCT1gDqBXL7NKxNpycDplpieuy1eJMqAnI2rV2mUd7RUogYXXLRZxva1+oHapY4Xyf1S8ikmZH/AGW40Om2HPEDcf6VJRzYSOrhxDpthzxA3H+lKObCKuHEOm2HPEDcf6Uo5sIq4cQONsOAa5gbj/SlHNhFZDiLACCNSrFk+oAgCAIAgCAIAgCA5dW8DVucrMaJAEPK+I5zbv12JJF9S14rbE1iNX8IZMtjlc9XJdxU0tHuINkPf/ZSV8OZHQzZdTcouBq3J1iDEjiHlZEa51n67Agm2pRy22JzFan5Q7iscrXoq3ep1JZBrhAEAQFCx1hWqVutNiSAYWiEGnM6xuHPOz/MFo2S1RxR7LufYzrXZZJJNpvLuV7R7iDZD3/2VqvhzK1DNl1Ph5PcQEdUPf8A2SvhzFDNl1OsSEJ0CRhtidbWAH4gAFYz1vcqmw1LkRDOuToisUyEep0CLClLZ3ABtzYfmB6/kprO9GSI5fQhnYr41anqc20e4g2Q9/8AZatfDmZdDNl1Gj3EGyHv/slfDmKGbLqWXAeFJ+i1N8SohouzI3K6/WQT/wDIVS12pkrEa0tWSzPjcrnF5WeaAQHM8S4KrNRr0aLLCHke67bvseoDWLfotaC2RMjRq+qGVPZJXyK5PRSN0e4g2Q9/9lLXw5kVDNl1Gj3EGyHv/slfDmKGbLqNHuINkPf/AGSvhzFDNl1M8hgjEkhPMiwRDzMcHD/E67Hq6u3q+a5fbIHNVq38cjpljna5HJdwzOrjqWMbBzzGWFq7XK46JADMgaGw7vsbDWbi3a4n+y07NaYoo9lfUzbTZpZZNpPQhNHuINkPf/ZWK+HMr0M2XUaPcQbIe/8AslfDmKGbLqNHuINkPf8A2SvhzFDNl1PL+TzEDmnVD3/2RLfDmeLYJlT8HXoYLWAHYsRTbQ9IAgCAIAgCAIAgCAoVU5RXSFSiQhLB3NvLL85a9ja9supaMdgR7EdteuXyZ0lvVjlbs+mfwaulB/hR5v8AFd7tTFp8nG8Vw6/BtUvlFdP1KHCMsG848Mvzl7XNr2y61zJYEY1XbXpl8ncdvVzkbs+ufwX1ZpohAEAQFSxXjN2HqmIQg85dgffPl6y4WtlPu/3V2z2PxmbV9xStFr8J+zdfwvIXSg/wo83+Kn3amLT5IN4rh1+BpQf4Ueb/ABTdqYtPkbxXDr8DSg/wo83+KbtTFp8jeK4dfgaUH+FHm/xTdqYtPkbxXDr8DSg/wo83+KbtTFp8jeK4dfgaUH+FHm/xTdqYtPkbxXDr8GWV5R5mcmWw5aTzPcbNAi9Z3f79i8d/Htal6v4f58nrbe5yoiM4/wC/B0CGXmGOcABtrANwD22Oq6zFyNND0gCAotZ5QXUyqxIIlw7I7Lm5y1+rsymy0YrAj2I7a9cjPltyserdn0z+DS0oP8KPN/iu92pi0+SPeK4dfg9Q+UyLFiBsOUuSQAOd6ydQH5UX+OREv2tPk9T+QVeGzr8HkcqDyP8AlR5v8U3amLT5PN4rh1+BpQf4Ueb/ABTdqYtPkbxXDr8E1TsbwJvD0eYiQ8roJtkzXzXtk121ZibdXYVA+xq2RrEX1+qTstiOic9U9PqELpQf4Ueb/FT7tTFp8kG8Vw6/A0oP8KPN/im7UxafI3iuHX4Pb+UyMwDPKWuLj/F6xci/5doKJ/HIv/Wnyer/ACCp/wA6/B40oP8ACjzf4pu1MWnyebxXDr8Hx3Ki9rb/ANKPN/ivd2pi0+Qv8kqf86/B0dhzMBWUah9QBAEAQBAEAQBAEBUKhye0yennxYsWMC9xcQCywJN9V23srzLe9jUaiJw+8yk+wsc5XKq8f87GvozpPfR/rD9C63jJyTXucbujxLp2NiQ5PaZIzzIsKLGJY4OAJZYkG+uzepcvt73NVqonH7zO2WFjXI5FXh/nYt6ol0IAgCArWI8HSeIJ8RZmJEaQwMs3LawLj2g6/aKtQWt0TdlEQqT2RsrtpVVCL0ZUzv432elTbxfyTXuRbuZiXTsNGVM7+N9npTeL+Sa9xu5mJdOw0ZUzv432elN4v5Jr3G7mYl07DRlTO/jfZ6U3i/kmvcbuZiXTsNGVM7+N9npTeL+Sa9xu5mJdOw0ZUzv432elN4v5Jr3G7mYl07E1hvCVOw/Ec6XzPedWZ9rgbG2AAUE9qfKly8EJ4LKyJb04qT6rFkIAgKlVMA02pVF8WNFjBzzchpZYfC7SVdjtz2NRqInD7zKUlhY9yuVV4/52NXRnSe+j/WH6F3vGTkmvc43dHiXTsZZXk5pctNMeyLGJY4OAJZa7SCL+z+i5d/ISORUuTj/vc6bYGIqLevD/ADsfJnk4pMeZc7nIzczi7K0ssLm9hdt7C69b/ISIiJcn33Dv4+NVVb107GPRnSe+j/WH6F7vGTkmvc53dHiXTsZGcnNOZBc1keYDXWzC8PXlvlv7HZcrxf5B6rfspr3PUsDERU2l07GPRnSe+j/WH6F7vGTkmvc83dHiXTsNGdJ76P8AWH6E3jJyTXuN3R4l07G1UMAUueiMLokVuSG2GA0stZosCbtOvauGW6Rt/BOK3nb7Cx13FUuS41dGdJ76P9YfoXe8ZOSa9zjd0eJdOx8PJlSSNcaP9YfoTeMnJNe43dHzXTsXdoytsFnmgfUAQBAEAQBAEAQBAcir+Kq9LVyOyXmHNa2I5rRlZqAJAGtq24bNE6Nqq38ZmLNaZUkciO/ORodMcReJduw/SpKSHD+yOqmxfrsb1AxVXpmuQGR5hzmuita4ZWawSARqao5rNE2Nyo38ZkkNplWRqK785djryxDaCAIAgOc8oeIKtS661lPjFjTCa4gBp1lzwTrB7AFqWKCN8d7kv49jLtk8jJNlq3Jd3Kz0xxF4l27D9Kt0kOH9lWqmxfrsOmOIvEu3YfpSkhw/sVU2L9dh0xxF4l27D9KUkOH9iqmxfrsOmOIvEu3YfpSkhw/sVU2L9dh0xxF4l27D9KUkOH9iqmxfrsOmOIvEu3YfpSkhw/sVU2L9diewljqaZPc3Xn52PNhEIALD+tgBlO3s+CrWmxNVt8acULFntrkddIt6c/v4OnLJNYIAgOTYnxRXJPEMZkrHc1jX2aA1moWG0XWzZ7NE6Nqq3iY1otErZXIjuHsRnTHEXiXbsP0qakhw/siqpsX67GzTMW4gi1OE2LMOLXRGNcMrNYLgCPy7CuJLLCjFVG/heZ0y1TbaIrvynLsXTlFnKrTZGHFpcVzAHZYgAaesXadYNtYI+YVCxMje5WvS8v218jGo5i3FC6Y4i8S7dh+laVJDh/ZnVU2L9dh0xxF4l27D9KUkOH9iqmxfrsOmOIvEu3YfpSkhw/sVU2L9diy4Aq9crNaP9ZHc6HDaXOGVliTqaDYX2n/xVS2RRRx/+W8VLVjllkk/9O4J/hjx5iKsU3EJhyEYsZkabANOs3v1gle2Ozxvivcl6nlrnkZJc1bkuK90xxF4l27D9KtUkOH9laqmxfrseX4yxGGG0y7dh+lepZIcP7PFtc6J/b9djtkMkwxfYsBTfQ9LwBAEAQBAEAQBAEBETFOw7EjuMzClS8klxcyHmJ7b3F7qdJJkS5FW73IVihVb1RL/AGMf4XhfuZTchcF74s+JdTnwoMKdEMkvTsOw47TLQpUPBBaWsh5gey1he68WSZUuVVu9z1IoUW9ETQl1AThAEAQEdUZKjTEcGpw4Dn2sDEawutrt+bXa9/7qVj5Wp/4VbsiJ7I3L/wC0Rf8ATV/C8L9zKbkLgu/FnxLqceFBhTog/C8L9zKbkLgniz4l1HhQYU6IZxh6hOGqVl/Kh8FzUS4l6qdU8OFOiH3o7Q/CS/ks4JUS4l6qKeLAnRDy+gUCGy8SVlgO0mFDt/6RJ5l/6Xqo8CFP+U6IYfwvC/cym5C4LrxZ8S6nPgwYU6IPwvC/cym5C4J4s+JdR4UGFOiErLRJYsyypbZoAAaRYDsFh1BQuRfVSdFT0QzLk9CAiZqn4fizDjNwpYvJ9ovZDLif1JF7qZskyJc1Vu9yF0cKre5Ev9jF+F4X7mU3IXBdeLPiXU58KDCnRD1CpuG2RQYMGVDgQWkMh3B7LWHXdeLJOqcVXU9SKFF4ImhKTUtLzcEsm2Ne09bXgEG2sXB1daha5Wre1biVzUclzkvQifwrDA64MpuQuCn8WfEupD4MGFOiD8Lwv3MpuQuCeLPiXUeFBhTog/C8L9zKbkLgniz4l1HhQYU6ISFPkafJsJpsOGwOtcw2tAdbqvl6+sqJ73u/sqr/AKSsYxv9URP8NefkaJMTF6jDl3Pt1xGsLrdmt2uy6Y+VEuaq3ZHL44nLe5EvzNf8Lwv3MpuQuC78WfEupx4UGFOiD8Lwv3MpuQuCeLPiXUeFBhTohNC1tSrlg+oAgCAIAgCAIAgCA4xiKg1WPX47oUtFc10VxBENxBBJsQba1vQTxpG1FcnpzMKaB6yOVGr68iO6OVnwsby3cFJUR4k6kdPJhXoSOHaDVYFfgOiy0VrWxWkkw3AABwuSbalHPPGsbkRyenMkhgekjVVq+vI7OsE3QgCAIDmXKVSKhPYga6UgxIjeZaLtYSL5ohtcdusfVa1hlY2K5Vu49jJt0T3S3o2/h3Kp0crPhY3lu4K5UR4k6lSnkwr0Bw5Wbf8AKxvLdwXtRHiTqeU8mFeh2+mNcymwg8WIY0EHs1BfPP4uU+gZ/VDZXJ0QmNZeNNYXjMl2l7iBZrRcn2m9QCsWVyNlaqkFparonIhyLo5WfCxvLdwW1UR4k6mLTyYV6Do5WfCxvLdwSojxJ1FPJhXoWvk3p1Tp1ed/VQIjGOhkEuYQLgtI1n5qnbpGPj4KireXLDG9knFtyXHTVkmqEBx3FdCqkziSO6BLxXNL7hwhuIOodRstyzzRtiaiuQxLRC90rlRqkT0crPhY3lu4KaojxJ1IaeTCvQ2qVh+rw6rBL5aKAIrCSYbrABwJJ1LmSeNWKm0nov5Oo4JEe1dlfVPxmduXz5vnH8XYXn4eIYpkYER7HnO0sYSPa1uGrY6+rZZbdmtLFiTadcqcDEtNmcki7Lb0XiQ/Rys+FjeW7gp6iPEnUhp5MK9DJAwvWI0drTLRW5nBuYw3ANubXJtqA614tpjRL9pOoSzSKt2yvQ7fKS8OUlWw4Is1jQ1o/QCwXz7nK5VVT6BrUaiIhzHlDo9RncSl0rAiPbkaMzWEjtvrC17FKxsVyuu4mTbYnulvRt/ArXRys+FjeW7grVRHiTqVaeTCvQ+Pw3WSw2lY3V3buC9S0R4k6ni2eS7+q9Du8IWhi+xfOr6n0KHpeHoQBAEAQBAEBAVzF1Moc7zU6H5i0O9ltxYkgdv6FWYrK+Vu00ry2pkbtlxH6RqHsi7g4qSglyIq+LMaRqHsi7g4pQS5CvizGkah7Iu4OKUEuQr4sxpGoeyLuDilBLkK+LMaRqHsi7g4pQS5CvizN+iYvplbnuakxEzZS72m2Fha/b+qjlsskTdpxJFamSO2Wm3X6/JUCE109ms82GUX6hfWuIYHSqqNO5p2xIiuIXSNQ9kXcHFT0EuRBXxZjSNQ9kXcHFKCXIV8WY0jUPZF3BxSglyFfFmNI1D2RdwcUoJchXxZjSNQ9kXcHFKCXIV8WY0jUPZF3BxSglyFfFmNI1D2RdwcUoJchXxZjSNQ9kXcHFKCXIV8WY0jUPZF3BxSglyFfFmStAxNIV+K9sgH+wAXZm2Gu9u39CoZrO+JEV35JobQyVVRv4PFexXTqFNiHPB+YtzDK24tcjb+hXsNlfKl7TyW0siW5xG6RqHsi7g4qWglyIq+LMaRqHsi7g4pQS5CvizGkah7Iu4OKUEuQr4szJL8oFFmJhrIYi3c4NF2DrJAF9f6rx1hlRFXgepbolVE4lrVMuGhWqrL0WQMWbDiwEA5Rci5sPlew+akiiWR2y31I5ZUjbtO9Cv6RqHsi7g4qzQS5FavizJbD+JJGvueJAP9i2YubYa72A1/oVDNZ3RXbX5JobQ2W/Z/BMqAnK9WsYUuiz/NTgiZgAfZbcWPV2qzFZJJG7TStLamRu2XGjpGoeyLuDipKCXIjr4sxpGoeyLuDilBLkK+LMaRqHsi7g4pQS5CvizM8hjujz86yFAETM92Vt2i1zt1rl9ikY1XLdwOmWyNzkan5LQqhbCAIAgCAICl4wwbN1+riLLxGNAhhlnA31Fxvq/1K/ZrW2JmyqfkoWmyOlftIv4IPRnUe/hfRysbxZhUg3e/Eg0Z1Hv4X0cm8WYVG734kGjOo9/C+jk3izCo3e/Eg0Z1Hv4X0cm8WYVG734kGjOo9/C+jk3izCo3e/EhNYRwXN0Ksc7HiMcMhbZoN9dtvwVe02tsrNlEJ7PZHRP2lUksa4dmMRS0Nsu9rMjiTmvruLdiistoSFVVU9SW1QLMiIi+hU9GdR7+F9HK7vFmFSnu9+JBozqPfwvo5N4swqN3vxINGdR7+F9HJvFmFRu9+JBozqPfwvo5N4swqN3vxINGdR7+F9HJvFmFRu9+JBozqPfwvo5N4swqN3vxINGdR7+F9HJvFmFRu9+JBozqPfwvo5N4swqN3vxINGdR7+F9HJvFmFRu9+JC34Mw4cOyL2xXB73uu5wGqwFmjXs1n5qjarR4zkVPRC7ZoPBaqKvFSPxlhCaxBUmxJeIxgazLZwN+tx7PipbLamxNVqoR2myulciopAaM6j38L6OVneLMKlbd78SDRnUe/hfRybxZhUbvfiQaM6j38L6OTeLMKjd78SGeR5OZ+Wnob3RoZDHtcQA7XlcD/suX/wAgxWqly8TptgcjkW/0U6Sso1DTq8iyp0uJCidT2lt9h7D8jY/JdxvVj0cn4OJGI9itX8nO9GdR7+F9HLU3izCpmbvfiQuWDqAcPUwsiODnucXOcOrsAAvsA+pKoWmfxn3p6F6zQeC278k8q5YKRizBU5XKyYsCKxoLQ2zgb6r7PitCzWxsTNlUKFosjpX7SKQ2jOo9/C+jlPvFmFSDd78SDRnUe/hfRybxZhUbvfiQaM6j38L6OTeLMKjd78SG7ReT+ep1WhRYkaGQx4cQA65tsUctua9itRPUkisLmPRyr6F9nJuXkZV0Sde1jGi7nOIAHxJWYaRGSuJ6VMzLWB0RjnHKznYMaEHnsDHRWta86jqaSUBMoAgCAICj4zxhUaFWRCk2Qi0ww+7w4m5Lh2OGr2QtCy2RkrNpyr6mfabU+KTZaiencgdJVZ7uBuv9Ss7vi5r99ivXy8k++40lVnu4G6/1Ju+Lmv32FfLyT77jSVWe7gbr/Um74ua/fYV8vJPvuNJVZ7uBuv8AUm74ua/fYV8vJPvuNJVZ7uBuv9Sbvi5r99hXy8k++5OYOxlUa5Wuam2Qg3IXXYHA3Bbtcdqr2myMij2mqpYs1rfLJsuRPTsSeOcQzeHpaG6Saxxe4g5wT1C+qxChskDZlVHfgltc7okRW/kqGkqs93A3X+pXt3xc1++xSr5eSffcaSqz3cDdf6k3fFzX77Cvl5J99xpKrPdwN1/qTd8XNfvsK+Xkn33Gkqs93A3X+pN3xc1++wr5eSffcaSqz3cDdf6k3fFzX77Cvl5J99xpKrPdwN1/qTd8XNfvsN4S8k++40lVnu4G6/1Ju+Lmv32G8JeSffc9weUWvR4obAgwXOPU1rIhJ+ADrrxbBEiXqq6dj1LfKq3Iia9y+4fiVuPL5q42Ewn8rGB1x/rJcRf9B9exZsyRIt0d6mjCsqpfJchLKEmKVjbFtQoFTZDk2w3B0MOOcOJvdw7HDVqV+y2VkrFc5V9SharU+JyI24r2kqs93A3X+pWt3xc1++xWr5eSffcaSqz3cDdf6k3fFzX77Cvl5J99xpKrPdwN1/qTd8XNfvsK+Xkn33M8hyiVeZn4bHw4Nnva02a+9nOANva69a5fYI0aq3r6ffwdNt8iuRLk9U++p09ZBrBAVGu4grMjimFLSjIRZFy5C5rr2vZ97OA1WJ6uqyuwwROhV6qt6fUKUs8rZkYiJcv1S3KkXQgKJjDGdRolaMKUZCLQ0Ou4OJ13v1OA7Fo2ayMlj2lVTPtNrfHJstRCE0lVnu4G6/1Kfd8XNfvsV6+Xkn33Gkqs93A3X+pe7vi5r99hXy8k++40lVnu4G6/1Ju+Lmv32FfLyT77m9Q8fVWoViFCjMghr3hpIa+9jsu4qOWwxsYrkVeBJFbZHvRqonH7zLJWhz2LpRkz/wAMQo0VgPUYzOZDD8WsfFIHxP8A06so1Co0OHHqkjKMrriyE+R56M981Gif1LTCAdZjwGw3w3uhxS4G7TlDSQ5xAF+wrMTU1hmVfUL86+BDdEuLHMWNLrjsN7oCUQBAEBB1nClJrU5zk+1xcGhup5GoEkah8SrEVpkibstK8tmjkdtOQ0dH2Hvcf5juKkr5uehHQw8tVGj7D3uP8x3FK+bnoKGHlqo0fYe9x/mO4pXzc9BQw8tVGj7D3uP8x3FK+bnoKGHlqo0fYe9x/mO4pXzc9BQw8tVN6j4TpNGnOckWuDrFut5Oo2vqPwCjltUkjdl3oSRWWON201OJs1yhSFdhNbUQSGm7bOI1nV2LiKZ8S3tO5YWSpc4iNH2Hvcf5juKnr5uehBQw8tVGj7D3uP8AMdxSvm56Chh5aqNH2Hvcf5juKV83PQUMPLVRo+w97j/MdxSvm56Chh5aqNH2Hvcf5juKV83PQUMPLVRo+w97j/MdxSvm56Chh5aqZIWA8OwzrhF3xiP4rxbbMv50Q9SxQp+NVJuQpkhTWWkITIe3K0An4nrPzVd8j3/2W8sMjYz+qXG2uDsICFreF6XW5kPqDXFwblFnEark9nxKnitMkSXNIJbNHKt7iP0fYe9x/mO4qWvm56EVDDy1UaPsPe4/zHcUr5uegoYeWqjR9h73H+Y7ilfNz0FDDy1U9y+A6DLx2vhsfdrg4f4jusG4/uF4ttlVLlXQ9SxQoqKialnVQthAa0aQlo89DixW3fDDgw7MwAd/YLtHuRqtT0U4VjVcjl9UNlcHYQEFV8JUisTvOzzXF9gNT3DUOrUFYitUkbdlvoV5LLHI7ad6mlo+w97j/MdxUlfNz0I6GHlqo0fYe9x/mO4pXzc9BQw8tVGj7D3uP8x3FK+bnoKGHlqpnkcEUORnGRJdjw5hzNu9x1j9Fy+2SuarVX1OmWOJjkciaktVaZLVWAGzNwWuD4b2mz4bhezmOHUbEjYQSCCCQapaIyJhkzbGsq0xFjwm/wDaLYTWvt3nNsaXDVraCGkXBaRqQFgQBAEAQBAEAQBAEAQBAEAQBAEAQBAEAQBAEAQBAEAQBAEAQBAEAQBAEAQBAEAQBAEAQBAEAQBAEAQBAEAQBAEAQBAEAQBAEAQBAEAQBAEAQBAEAQBAEAQBAEAQBAEAQBAEAQBAEAQBAEAQBAEAQBAEAQBAEAQBAEAQBAEAQBAEAQBAEAQBAEAQBAEAQBAEAQBAEAQBAEAQBAEAQBAEAQBAEAQBAEAQBAEAQBAEAQBAEAQBAEAQBAEAQBAEAQBAEAQBAEAQBAf/2Q=="/>
          <p:cNvSpPr>
            <a:spLocks noChangeAspect="1" noChangeArrowheads="1"/>
          </p:cNvSpPr>
          <p:nvPr/>
        </p:nvSpPr>
        <p:spPr bwMode="auto">
          <a:xfrm>
            <a:off x="155576"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lstStyle/>
          <a:p>
            <a:pPr defTabSz="822960" fontAlgn="base">
              <a:spcBef>
                <a:spcPct val="0"/>
              </a:spcBef>
              <a:spcAft>
                <a:spcPct val="0"/>
              </a:spcAft>
            </a:pPr>
            <a:endParaRPr lang="pl-PL">
              <a:solidFill>
                <a:prstClr val="black"/>
              </a:solidFill>
            </a:endParaRPr>
          </a:p>
        </p:txBody>
      </p:sp>
      <p:sp>
        <p:nvSpPr>
          <p:cNvPr id="55334" name="AutoShape 43" descr="data:image/jpeg;base64,/9j/4AAQSkZJRgABAQAAAQABAAD/2wCEAAkGBwgHBhUUBxMWFRUXGCIYFBgXGBsgGxcfHx8ZHRodGB0cKCggHB4lHxkaITEkJSksLi4uHCI0ODQsNygtLisBCgoKDg0OGxAQGzYlICY0MjE0NzQ3Nyw0NDQ4Nyw0LCwsNDc0NSwsLDQsLCwsLCwsNCwsLCwsLCwsLCwsLCwsLP/AABEIAKMBNQMBEQACEQEDEQH/xAAbAAEAAgMBAQAAAAAAAAAAAAAABQYDBAcCAf/EAEMQAAECBAIFCQYFAgQHAQAAAAEAAgMEBREGEhchUZLRBxMWMUFTVJPSIlJxgZGiFTJh4eIUoSNicsEzNEJDgrGyJP/EABoBAQADAQEBAAAAAAAAAAAAAAADBAUCAQb/xAAxEQABAwEFBgYCAwEBAQAAAAAAAQIDFAQRUmGhEhUhUZHREyMxgeHwQbEFMnFCIsH/2gAMAwEAAhEDEQA/AO4oAgCAIAgCAIAgCAIAgCAIAgCAIAgCAIAgCAIAgCAIAgCAIAgCAIAgCAIAgCAIAgCAIAgCAIAgCAIAgCAIAgCAIAgCAIAgCAIAgCAIAgCAIAgCAIAgCAIAgCAIAgCAIAgCAIAgCAIAgCAIAgCAIAgCAIAgCAIAgCAIAgCAIAgCAIAgCAIAgCAIAgCAIAgCAIAgCAIAgKFjjFlUolaEOQyZebDvabc3JeNo90LRslljlj2nczOtVqkjk2W3encr2kPEG2FuHirVBDmVq6bLp8jSHiDbC3DxSghzFdNl0+RpDxBthbh4pQQ5iumy6fI0h4g2wtw8UoIcxXTZdPkaQ8QbYW4eKUEOYrpsunyT+CcW1WtVzmp7JlyOd7LbG4Lbdp2qtarLHHHtN5liy2qSSTZdd6Erj6vT1BlYTqflu5xBzC/UL7QobHA2VVRxPa5nRNRWlL0h4g2wtw8VfoIcyhXTZdPkaQ8QbYW4eKUEOYrpsunyNIeINsLcPFKCHMV02XT5GkPEG2FuHilBDmK6bLp8jSHiDbC3DxSghzFdNl0+RpDxBthbh4pQQ5iumy6fJ7hco1dY72xBd8WO/wBnLxf4+LP77HqW+bLp8k9SuUqVivAqsIw/87Dmb8xqcPldVpP45ycWLeWI/wCQavB6Xal4lZmBOS4fKuD2nWHNNwVnuarVuVDQa5HJehlXh6UXHeKanQ6qxkhkymGHHM25vmcNo2BaFkszJWKruZn2u0yRPRG3Fb0h4g2wtw8VboIcyrXTZdPkaQ8QbYW4eKUEOYrpsunyNIeINsLcPFKCHMV02XT5GkPEG2FuHilBDmK6bLp8lkwLi+drNTdCqeS5bmh5W26j7QOs31G/yKqWuytjYjmFqyWp0jla8vSzzQCAICtY7xDGoFOYZPLzj3WbmFxYa3G30HzVuyQJK5dr0Qq2udYmps+qlG0h4g2wtw8VoUEOZn102XT5GkPEG2FuHilBDmK6bLp8jSHiDbC3DxSghzFdNl0+RpDxBthbh4pQQ5iumy6fJv0DHFanq1BhzBh5XvDXWZY2OzWoprFEyNXJfwJIbZK6RGrdx+8zp6yTWCAIAgCAICKqeHKRVZnPUIQe62W93DULkDURtKmjtEkaXNUhfBG9b3IanQrDnhxvP4rusmxHFJDhHQrDnhxvP4pWTYhSQ4R0Kw54cbz+KVk2IUkOEdCsOeHG8/ilZNiFJDhHQrDnhxvP4pWTYhSQ4TapuG6RS5nnJCEGPta93HUbX6ydgXElokelzl4HbII2Le1OJsVWjyFXY0VGGHhpu25IsfkQuY5Xx8WrcdSRMk4OS8jehWHPDjefxUtZNiIqSHCOhWHPDjefxSsmxCkhwjoVhzw43n8UrJsQpIcI6FYc8ON5/FKybEKSHCOhWHPDjefxSsmxCkhwjoVhzw43n8UrJsQpIcI6FYc8ON5/FKybEKSHCOhWHPDjefxSsmxCkhwkhSqLT6Rm/DmZA78wDnEH9bEkX/VRSTPk/st5LHCyP+qXEgoyQi6ph6lVaOH1GEHuAygkuGq5NtRG0qaOeSNLmrcRSQRyLe5LzT6FYc8ON5/Fd1k2IjpIcI6FYc8ON5/FKybEKSHCOhWHPDjefxSsmxCkhwjoVhzw43n8UrJsQpIcJnkcLUSQm2xJOCGvb+Uhz9VwQes7CVy+0yvTZcvA6bZomrtInEmVAThAEBG1Wg0yrxGmow85aLNu5wtfr6iFLHO+Pg1biKSFknFyXmj0Kw54cbz+KkrJsRHSQ4R0Kw54cbz+KVk2IUkOEdCsOeHG8/ilZNiFJDhHQrDnhxvP4pWTYhSQ4TLK4ToUpMtfLQA1zTdpzP1H5leOtUrkuVTptmiat6ITark4QBAEAQBAct5SxOnEY/puctzLfy5rXzRNnb1LXsOz4XG717GTbtvxeF/p3KplqeyN96ueXloU/Mz1GWp7I33p5eWg8zPUZansjfenl5aDzM9RlqeyN96eXloPMz1GWp7I33p5eWg8zPUtHJuJ0Yl//RzmXm3fmzWvdu1VLdseFwu9S3YtvxeN/ov/AMJ3lTEwZGB/S575zfJfZ22Vf+P2dp15Yt+1st2eZzrLU9kb71p+XloZnmZ6jLU9kb708vLQeZnqMtT2RvvTy8tB5meoy1PZG+9PLy0HmZ6jLU9kb708vLQeZnqMtT2RvvTy8tB5meoy1PZG+9PLy0HmZ6jLU9kb708vLQeZnqMtT2RvvTy8tB5mep0HkunJowo0GcD9RD2F4PbqcAT8AfmVm29jb0c00rA91ytcR3KeJw1yH/Tc5bmhfJmtfM/YpbBs+Gt93qRW7a8RLr/Qp+Wp7I33q75eWhS8zPUZansjfenl5aDzM9RlqeyN96eXloPMz1GWp7I33p5eWg8zPUZansjfevfLy0HmZ6nW8BT0Wcw4wTIcHw/8N2YEE2/KdfX7JGvaCsW2MRsq3ei8TZsj1dEl/qnAsSqlk1qjNCRkHxHAnI0usOs2GoD9T1LpjdpyN5nL3bLVccNiOq0WIXROeu4knU/rOsr6FPDRLkuMBVkXit+p5y1PZG+9PLy0PPMz1GWp7I33p5eWg8zPUZansjfenl5aDzM9RlqeyN96eXloPMz1JTCzah0jl+dEW3OC989vnfUorRseE6670JrPt+K2+/1zO0rBNwIAgCAIAgCAICDmcXUGVmHMmI4DmktcMr9RGojUFYbZZXJeiFd1qiatyqYum2HPEDcf6V7RzYTyrhxGWWxdQZqYayBHBc4hrRlfrJ1AawvHWWVqXqh621ROW5FJxVywEAQBARVUxFSaTMhlQihji3MBlcdRJAOoHtBU0dnkkS9qEMk8ca3OU0+m2HPEDcf6V3RzYTirhxDpthzxA3H+lKObCKuHET0KIyNCDoZuCLg7QdYVdUuW5Swi38T2vD0wT05L0+UdEnHZWN/MbE2127NfaumMV67LfU5c5GptL6EL02w54gbj/Sp6ObCQVcOIdNsOeIG4/wBKUc2EVcOI26ZiSkVWa5uQih77E2yuGoWv1gDtC4ks8kaXuTgdstEb1uavEllCTBAQs7iuhyM06HNRg17TZwyv1dvYLdqnbZZXJtInAgdaYmrsqvEwdNsOeIG4/wBK6o5sJzVw4h02w54gbj/SlHNhFXDiHTbDniBuP9KUc2EVcOI2JDFNEqE22HJxg57vyjK4XsCT1gDqBXL7NKxNpycDplpieuy1eJMqAnI2rV2mUd7RUogYXXLRZxva1+oHapY4Xyf1S8ikmZH/AGW40Om2HPEDcf6VJRzYSOrhxDpthzxA3H+lKObCKuHEOm2HPEDcf6Uo5sIq4cQONsOAa5gbj/SlHNhFZDiLACCNSrFk+oAgCAIAgCAIAgCA5dW8DVucrMaJAEPK+I5zbv12JJF9S14rbE1iNX8IZMtjlc9XJdxU0tHuINkPf/ZSV8OZHQzZdTcouBq3J1iDEjiHlZEa51n67Agm2pRy22JzFan5Q7iscrXoq3ep1JZBrhAEAQFCx1hWqVutNiSAYWiEGnM6xuHPOz/MFo2S1RxR7LufYzrXZZJJNpvLuV7R7iDZD3/2VqvhzK1DNl1Ph5PcQEdUPf8A2SvhzFDNl1OsSEJ0CRhtidbWAH4gAFYz1vcqmw1LkRDOuToisUyEep0CLClLZ3ABtzYfmB6/kprO9GSI5fQhnYr41anqc20e4g2Q9/8AZatfDmZdDNl1Gj3EGyHv/slfDmKGbLqWXAeFJ+i1N8SohouzI3K6/WQT/wDIVS12pkrEa0tWSzPjcrnF5WeaAQHM8S4KrNRr0aLLCHke67bvseoDWLfotaC2RMjRq+qGVPZJXyK5PRSN0e4g2Q9/9lLXw5kVDNl1Gj3EGyHv/slfDmKGbLqNHuINkPf/AGSvhzFDNl1M8hgjEkhPMiwRDzMcHD/E67Hq6u3q+a5fbIHNVq38cjpljna5HJdwzOrjqWMbBzzGWFq7XK46JADMgaGw7vsbDWbi3a4n+y07NaYoo9lfUzbTZpZZNpPQhNHuINkPf/ZWK+HMr0M2XUaPcQbIe/8AslfDmKGbLqNHuINkPf8A2SvhzFDNl1PL+TzEDmnVD3/2RLfDmeLYJlT8HXoYLWAHYsRTbQ9IAgCAIAgCAIAgCAoVU5RXSFSiQhLB3NvLL85a9ja9supaMdgR7EdteuXyZ0lvVjlbs+mfwaulB/hR5v8AFd7tTFp8nG8Vw6/BtUvlFdP1KHCMsG848Mvzl7XNr2y61zJYEY1XbXpl8ncdvVzkbs+ufwX1ZpohAEAQFSxXjN2HqmIQg85dgffPl6y4WtlPu/3V2z2PxmbV9xStFr8J+zdfwvIXSg/wo83+Kn3amLT5IN4rh1+BpQf4Ueb/ABTdqYtPkbxXDr8DSg/wo83+KbtTFp8jeK4dfgaUH+FHm/xTdqYtPkbxXDr8DSg/wo83+KbtTFp8jeK4dfgaUH+FHm/xTdqYtPkbxXDr8GWV5R5mcmWw5aTzPcbNAi9Z3f79i8d/Htal6v4f58nrbe5yoiM4/wC/B0CGXmGOcABtrANwD22Oq6zFyNND0gCAotZ5QXUyqxIIlw7I7Lm5y1+rsymy0YrAj2I7a9cjPltyserdn0z+DS0oP8KPN/iu92pi0+SPeK4dfg9Q+UyLFiBsOUuSQAOd6ydQH5UX+OREv2tPk9T+QVeGzr8HkcqDyP8AlR5v8U3amLT5PN4rh1+BpQf4Ueb/ABTdqYtPkbxXDr8E1TsbwJvD0eYiQ8roJtkzXzXtk121ZibdXYVA+xq2RrEX1+qTstiOic9U9PqELpQf4Ueb/FT7tTFp8kG8Vw6/A0oP8KPN/im7UxafI3iuHX4Pb+UyMwDPKWuLj/F6xci/5doKJ/HIv/Wnyer/ACCp/wA6/B40oP8ACjzf4pu1MWnyebxXDr8Hx3Ki9rb/ANKPN/ivd2pi0+Qv8kqf86/B0dhzMBWUah9QBAEAQBAEAQBAEBUKhye0yennxYsWMC9xcQCywJN9V23srzLe9jUaiJw+8yk+wsc5XKq8f87GvozpPfR/rD9C63jJyTXucbujxLp2NiQ5PaZIzzIsKLGJY4OAJZYkG+uzepcvt73NVqonH7zO2WFjXI5FXh/nYt6ol0IAgCArWI8HSeIJ8RZmJEaQwMs3LawLj2g6/aKtQWt0TdlEQqT2RsrtpVVCL0ZUzv432elTbxfyTXuRbuZiXTsNGVM7+N9npTeL+Sa9xu5mJdOw0ZUzv432elN4v5Jr3G7mYl07DRlTO/jfZ6U3i/kmvcbuZiXTsNGVM7+N9npTeL+Sa9xu5mJdOw0ZUzv432elN4v5Jr3G7mYl07E1hvCVOw/Ec6XzPedWZ9rgbG2AAUE9qfKly8EJ4LKyJb04qT6rFkIAgKlVMA02pVF8WNFjBzzchpZYfC7SVdjtz2NRqInD7zKUlhY9yuVV4/52NXRnSe+j/WH6F3vGTkmvc43dHiXTsZZXk5pctNMeyLGJY4OAJZa7SCL+z+i5d/ISORUuTj/vc6bYGIqLevD/ADsfJnk4pMeZc7nIzczi7K0ssLm9hdt7C69b/ISIiJcn33Dv4+NVVb107GPRnSe+j/WH6F7vGTkmvc53dHiXTsZGcnNOZBc1keYDXWzC8PXlvlv7HZcrxf5B6rfspr3PUsDERU2l07GPRnSe+j/WH6F7vGTkmvc83dHiXTsNGdJ76P8AWH6E3jJyTXuN3R4l07G1UMAUueiMLokVuSG2GA0stZosCbtOvauGW6Rt/BOK3nb7Cx13FUuS41dGdJ76P9YfoXe8ZOSa9zjd0eJdOx8PJlSSNcaP9YfoTeMnJNe43dHzXTsXdoytsFnmgfUAQBAEAQBAEAQBAcir+Kq9LVyOyXmHNa2I5rRlZqAJAGtq24bNE6Nqq38ZmLNaZUkciO/ORodMcReJduw/SpKSHD+yOqmxfrsb1AxVXpmuQGR5hzmuita4ZWawSARqao5rNE2Nyo38ZkkNplWRqK785djryxDaCAIAgOc8oeIKtS661lPjFjTCa4gBp1lzwTrB7AFqWKCN8d7kv49jLtk8jJNlq3Jd3Kz0xxF4l27D9Kt0kOH9lWqmxfrsOmOIvEu3YfpSkhw/sVU2L9dh0xxF4l27D9KUkOH9iqmxfrsOmOIvEu3YfpSkhw/sVU2L9dh0xxF4l27D9KUkOH9iqmxfrsOmOIvEu3YfpSkhw/sVU2L9diewljqaZPc3Xn52PNhEIALD+tgBlO3s+CrWmxNVt8acULFntrkddIt6c/v4OnLJNYIAgOTYnxRXJPEMZkrHc1jX2aA1moWG0XWzZ7NE6Nqq3iY1otErZXIjuHsRnTHEXiXbsP0qakhw/siqpsX67GzTMW4gi1OE2LMOLXRGNcMrNYLgCPy7CuJLLCjFVG/heZ0y1TbaIrvynLsXTlFnKrTZGHFpcVzAHZYgAaesXadYNtYI+YVCxMje5WvS8v218jGo5i3FC6Y4i8S7dh+laVJDh/ZnVU2L9dh0xxF4l27D9KUkOH9iqmxfrsOmOIvEu3YfpSkhw/sVU2L9diy4Aq9crNaP9ZHc6HDaXOGVliTqaDYX2n/xVS2RRRx/+W8VLVjllkk/9O4J/hjx5iKsU3EJhyEYsZkabANOs3v1gle2Ozxvivcl6nlrnkZJc1bkuK90xxF4l27D9KtUkOH9laqmxfrseX4yxGGG0y7dh+lepZIcP7PFtc6J/b9djtkMkwxfYsBTfQ9LwBAEAQBAEAQBAEBETFOw7EjuMzClS8klxcyHmJ7b3F7qdJJkS5FW73IVihVb1RL/AGMf4XhfuZTchcF74s+JdTnwoMKdEMkvTsOw47TLQpUPBBaWsh5gey1he68WSZUuVVu9z1IoUW9ETQl1AThAEAQEdUZKjTEcGpw4Dn2sDEawutrt+bXa9/7qVj5Wp/4VbsiJ7I3L/wC0Rf8ATV/C8L9zKbkLgu/FnxLqceFBhTog/C8L9zKbkLgniz4l1HhQYU6IZxh6hOGqVl/Kh8FzUS4l6qdU8OFOiH3o7Q/CS/ks4JUS4l6qKeLAnRDy+gUCGy8SVlgO0mFDt/6RJ5l/6Xqo8CFP+U6IYfwvC/cym5C4LrxZ8S6nPgwYU6IPwvC/cym5C4J4s+JdR4UGFOiErLRJYsyypbZoAAaRYDsFh1BQuRfVSdFT0QzLk9CAiZqn4fizDjNwpYvJ9ovZDLif1JF7qZskyJc1Vu9yF0cKre5Ev9jF+F4X7mU3IXBdeLPiXU58KDCnRD1CpuG2RQYMGVDgQWkMh3B7LWHXdeLJOqcVXU9SKFF4ImhKTUtLzcEsm2Ne09bXgEG2sXB1daha5Wre1biVzUclzkvQifwrDA64MpuQuCn8WfEupD4MGFOiD8Lwv3MpuQuCeLPiXUeFBhTog/C8L9zKbkLgniz4l1HhQYU6ISFPkafJsJpsOGwOtcw2tAdbqvl6+sqJ73u/sqr/AKSsYxv9URP8NefkaJMTF6jDl3Pt1xGsLrdmt2uy6Y+VEuaq3ZHL44nLe5EvzNf8Lwv3MpuQuC78WfEupx4UGFOiD8Lwv3MpuQuCeLPiXUeFBhTohNC1tSrlg+oAgCAIAgCAIAgCA4xiKg1WPX47oUtFc10VxBENxBBJsQba1vQTxpG1FcnpzMKaB6yOVGr68iO6OVnwsby3cFJUR4k6kdPJhXoSOHaDVYFfgOiy0VrWxWkkw3AABwuSbalHPPGsbkRyenMkhgekjVVq+vI7OsE3QgCAIDmXKVSKhPYga6UgxIjeZaLtYSL5ohtcdusfVa1hlY2K5Vu49jJt0T3S3o2/h3Kp0crPhY3lu4K5UR4k6lSnkwr0Bw5Wbf8AKxvLdwXtRHiTqeU8mFeh2+mNcymwg8WIY0EHs1BfPP4uU+gZ/VDZXJ0QmNZeNNYXjMl2l7iBZrRcn2m9QCsWVyNlaqkFparonIhyLo5WfCxvLdwW1UR4k6mLTyYV6Do5WfCxvLdwSojxJ1FPJhXoWvk3p1Tp1ed/VQIjGOhkEuYQLgtI1n5qnbpGPj4KireXLDG9knFtyXHTVkmqEBx3FdCqkziSO6BLxXNL7hwhuIOodRstyzzRtiaiuQxLRC90rlRqkT0crPhY3lu4KaojxJ1IaeTCvQ2qVh+rw6rBL5aKAIrCSYbrABwJJ1LmSeNWKm0nov5Oo4JEe1dlfVPxmduXz5vnH8XYXn4eIYpkYER7HnO0sYSPa1uGrY6+rZZbdmtLFiTadcqcDEtNmcki7Lb0XiQ/Rys+FjeW7gp6iPEnUhp5MK9DJAwvWI0drTLRW5nBuYw3ANubXJtqA614tpjRL9pOoSzSKt2yvQ7fKS8OUlWw4Is1jQ1o/QCwXz7nK5VVT6BrUaiIhzHlDo9RncSl0rAiPbkaMzWEjtvrC17FKxsVyuu4mTbYnulvRt/ArXRys+FjeW7grVRHiTqVaeTCvQ+Pw3WSw2lY3V3buC9S0R4k6ni2eS7+q9Du8IWhi+xfOr6n0KHpeHoQBAEAQBAEBAVzF1Moc7zU6H5i0O9ltxYkgdv6FWYrK+Vu00ry2pkbtlxH6RqHsi7g4qSglyIq+LMaRqHsi7g4pQS5CvizGkah7Iu4OKUEuQr4sxpGoeyLuDilBLkK+LMaRqHsi7g4pQS5CvizN+iYvplbnuakxEzZS72m2Fha/b+qjlsskTdpxJFamSO2Wm3X6/JUCE109ms82GUX6hfWuIYHSqqNO5p2xIiuIXSNQ9kXcHFT0EuRBXxZjSNQ9kXcHFKCXIV8WY0jUPZF3BxSglyFfFmNI1D2RdwcUoJchXxZjSNQ9kXcHFKCXIV8WY0jUPZF3BxSglyFfFmNI1D2RdwcUoJchXxZjSNQ9kXcHFKCXIV8WY0jUPZF3BxSglyFfFmStAxNIV+K9sgH+wAXZm2Gu9u39CoZrO+JEV35JobQyVVRv4PFexXTqFNiHPB+YtzDK24tcjb+hXsNlfKl7TyW0siW5xG6RqHsi7g4qWglyIq+LMaRqHsi7g4pQS5CvizGkah7Iu4OKUEuQr4szJL8oFFmJhrIYi3c4NF2DrJAF9f6rx1hlRFXgepbolVE4lrVMuGhWqrL0WQMWbDiwEA5Rci5sPlew+akiiWR2y31I5ZUjbtO9Cv6RqHsi7g4qzQS5FavizJbD+JJGvueJAP9i2YubYa72A1/oVDNZ3RXbX5JobQ2W/Z/BMqAnK9WsYUuiz/NTgiZgAfZbcWPV2qzFZJJG7TStLamRu2XGjpGoeyLuDipKCXIjr4sxpGoeyLuDilBLkK+LMaRqHsi7g4pQS5CvizM8hjujz86yFAETM92Vt2i1zt1rl9ikY1XLdwOmWyNzkan5LQqhbCAIAgCAICl4wwbN1+riLLxGNAhhlnA31Fxvq/1K/ZrW2JmyqfkoWmyOlftIv4IPRnUe/hfRysbxZhUg3e/Eg0Z1Hv4X0cm8WYVG734kGjOo9/C+jk3izCo3e/Eg0Z1Hv4X0cm8WYVG734kGjOo9/C+jk3izCo3e/EhNYRwXN0Ksc7HiMcMhbZoN9dtvwVe02tsrNlEJ7PZHRP2lUksa4dmMRS0Nsu9rMjiTmvruLdiistoSFVVU9SW1QLMiIi+hU9GdR7+F9HK7vFmFSnu9+JBozqPfwvo5N4swqN3vxINGdR7+F9HJvFmFRu9+JBozqPfwvo5N4swqN3vxINGdR7+F9HJvFmFRu9+JBozqPfwvo5N4swqN3vxINGdR7+F9HJvFmFRu9+JBozqPfwvo5N4swqN3vxINGdR7+F9HJvFmFRu9+JC34Mw4cOyL2xXB73uu5wGqwFmjXs1n5qjarR4zkVPRC7ZoPBaqKvFSPxlhCaxBUmxJeIxgazLZwN+tx7PipbLamxNVqoR2myulciopAaM6j38L6OVneLMKlbd78SDRnUe/hfRybxZhUbvfiQaM6j38L6OTeLMKjd78SGeR5OZ+Wnob3RoZDHtcQA7XlcD/suX/wAgxWqly8TptgcjkW/0U6Sso1DTq8iyp0uJCidT2lt9h7D8jY/JdxvVj0cn4OJGI9itX8nO9GdR7+F9HLU3izCpmbvfiQuWDqAcPUwsiODnucXOcOrsAAvsA+pKoWmfxn3p6F6zQeC278k8q5YKRizBU5XKyYsCKxoLQ2zgb6r7PitCzWxsTNlUKFosjpX7SKQ2jOo9/C+jlPvFmFSDd78SDRnUe/hfRybxZhUbvfiQaM6j38L6OTeLMKjd78SG7ReT+ep1WhRYkaGQx4cQA65tsUctua9itRPUkisLmPRyr6F9nJuXkZV0Sde1jGi7nOIAHxJWYaRGSuJ6VMzLWB0RjnHKznYMaEHnsDHRWta86jqaSUBMoAgCAICj4zxhUaFWRCk2Qi0ww+7w4m5Lh2OGr2QtCy2RkrNpyr6mfabU+KTZaiencgdJVZ7uBuv9Ss7vi5r99ivXy8k++40lVnu4G6/1Ju+Lmv32FfLyT77jSVWe7gbr/Um74ua/fYV8vJPvuNJVZ7uBuv8AUm74ua/fYV8vJPvuNJVZ7uBuv9Sbvi5r99hXy8k++5OYOxlUa5Wuam2Qg3IXXYHA3Bbtcdqr2myMij2mqpYs1rfLJsuRPTsSeOcQzeHpaG6Saxxe4g5wT1C+qxChskDZlVHfgltc7okRW/kqGkqs93A3X+pXt3xc1++xSr5eSffcaSqz3cDdf6k3fFzX77Cvl5J99xpKrPdwN1/qTd8XNfvsK+Xkn33Gkqs93A3X+pN3xc1++wr5eSffcaSqz3cDdf6k3fFzX77Cvl5J99xpKrPdwN1/qTd8XNfvsN4S8k++40lVnu4G6/1Ju+Lmv32G8JeSffc9weUWvR4obAgwXOPU1rIhJ+ADrrxbBEiXqq6dj1LfKq3Iia9y+4fiVuPL5q42Ewn8rGB1x/rJcRf9B9exZsyRIt0d6mjCsqpfJchLKEmKVjbFtQoFTZDk2w3B0MOOcOJvdw7HDVqV+y2VkrFc5V9SharU+JyI24r2kqs93A3X+pWt3xc1++xWr5eSffcaSqz3cDdf6k3fFzX77Cvl5J99xpKrPdwN1/qTd8XNfvsK+Xkn33M8hyiVeZn4bHw4Nnva02a+9nOANva69a5fYI0aq3r6ffwdNt8iuRLk9U++p09ZBrBAVGu4grMjimFLSjIRZFy5C5rr2vZ97OA1WJ6uqyuwwROhV6qt6fUKUs8rZkYiJcv1S3KkXQgKJjDGdRolaMKUZCLQ0Ou4OJ13v1OA7Fo2ayMlj2lVTPtNrfHJstRCE0lVnu4G6/1Kfd8XNfvsV6+Xkn33Gkqs93A3X+pe7vi5r99hXy8k++40lVnu4G6/1Ju+Lmv32FfLyT77m9Q8fVWoViFCjMghr3hpIa+9jsu4qOWwxsYrkVeBJFbZHvRqonH7zLJWhz2LpRkz/wAMQo0VgPUYzOZDD8WsfFIHxP8A06so1Co0OHHqkjKMrriyE+R56M981Gif1LTCAdZjwGw3w3uhxS4G7TlDSQ5xAF+wrMTU1hmVfUL86+BDdEuLHMWNLrjsN7oCUQBAEBB1nClJrU5zk+1xcGhup5GoEkah8SrEVpkibstK8tmjkdtOQ0dH2Hvcf5juKkr5uehHQw8tVGj7D3uP8x3FK+bnoKGHlqo0fYe9x/mO4pXzc9BQw8tVGj7D3uP8x3FK+bnoKGHlqo0fYe9x/mO4pXzc9BQw8tVN6j4TpNGnOckWuDrFut5Oo2vqPwCjltUkjdl3oSRWWON201OJs1yhSFdhNbUQSGm7bOI1nV2LiKZ8S3tO5YWSpc4iNH2Hvcf5juKnr5uehBQw8tVGj7D3uP8AMdxSvm56Chh5aqNH2Hvcf5juKV83PQUMPLVRo+w97j/MdxSvm56Chh5aqNH2Hvcf5juKV83PQUMPLVRo+w97j/MdxSvm56Chh5aqZIWA8OwzrhF3xiP4rxbbMv50Q9SxQp+NVJuQpkhTWWkITIe3K0An4nrPzVd8j3/2W8sMjYz+qXG2uDsICFreF6XW5kPqDXFwblFnEark9nxKnitMkSXNIJbNHKt7iP0fYe9x/mO4qWvm56EVDDy1UaPsPe4/zHcUr5uegoYeWqjR9h73H+Y7ilfNz0FDDy1U9y+A6DLx2vhsfdrg4f4jusG4/uF4ttlVLlXQ9SxQoqKialnVQthAa0aQlo89DixW3fDDgw7MwAd/YLtHuRqtT0U4VjVcjl9UNlcHYQEFV8JUisTvOzzXF9gNT3DUOrUFYitUkbdlvoV5LLHI7ad6mlo+w97j/MdxUlfNz0I6GHlqo0fYe9x/mO4pXzc9BQw8tVGj7D3uP8x3FK+bnoKGHlqpnkcEUORnGRJdjw5hzNu9x1j9Fy+2SuarVX1OmWOJjkciaktVaZLVWAGzNwWuD4b2mz4bhezmOHUbEjYQSCCCQapaIyJhkzbGsq0xFjwm/wDaLYTWvt3nNsaXDVraCGkXBaRqQFgQBAEAQBAEAQBAEAQBAEAQBAEAQBAEAQBAEAQBAEAQBAEAQBAEAQBAEAQBAEAQBAEAQBAEAQBAEAQBAEAQBAEAQBAEAQBAEAQBAEAQBAEAQBAEAQBAEAQBAEAQBAEAQBAEAQBAEAQBAEAQBAEAQBAEAQBAEAQBAEAQBAEAQBAEAQBAEAQBAEAQBAEAQBAEAQBAEAQBAEAQBAEAQBAEAQBAEAQBAEAQBAEAQBAEAQBAEAQBAEAQBAEAQBAEAQBAEAQBAEAQBAf/2Q=="/>
          <p:cNvSpPr>
            <a:spLocks noChangeAspect="1" noChangeArrowheads="1"/>
          </p:cNvSpPr>
          <p:nvPr/>
        </p:nvSpPr>
        <p:spPr bwMode="auto">
          <a:xfrm>
            <a:off x="155576"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lstStyle/>
          <a:p>
            <a:pPr defTabSz="822960" fontAlgn="base">
              <a:spcBef>
                <a:spcPct val="0"/>
              </a:spcBef>
              <a:spcAft>
                <a:spcPct val="0"/>
              </a:spcAft>
            </a:pPr>
            <a:endParaRPr lang="pl-PL">
              <a:solidFill>
                <a:prstClr val="black"/>
              </a:solidFill>
            </a:endParaRPr>
          </a:p>
        </p:txBody>
      </p:sp>
      <p:pic>
        <p:nvPicPr>
          <p:cNvPr id="55335"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295" y="3716338"/>
            <a:ext cx="15906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6" name="Picture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6791" y="5661032"/>
            <a:ext cx="1512887"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010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1" y="1600200"/>
            <a:ext cx="7427913" cy="4525963"/>
          </a:xfrm>
        </p:spPr>
        <p:txBody>
          <a:bodyPr rtlCol="0">
            <a:normAutofit/>
          </a:bodyPr>
          <a:lstStyle/>
          <a:p>
            <a:pPr eaLnBrk="1" fontAlgn="auto" hangingPunct="1">
              <a:spcAft>
                <a:spcPts val="0"/>
              </a:spcAft>
              <a:defRPr/>
            </a:pPr>
            <a:r>
              <a:rPr lang="pl-PL" dirty="0"/>
              <a:t>Firma założona w garażu przez </a:t>
            </a:r>
            <a:r>
              <a:rPr lang="pl-PL" dirty="0" err="1"/>
              <a:t>Steve’a</a:t>
            </a:r>
            <a:r>
              <a:rPr lang="pl-PL" dirty="0"/>
              <a:t> </a:t>
            </a:r>
            <a:r>
              <a:rPr lang="pl-PL" dirty="0" err="1"/>
              <a:t>Jobsa</a:t>
            </a:r>
            <a:r>
              <a:rPr lang="pl-PL" dirty="0"/>
              <a:t> i </a:t>
            </a:r>
            <a:r>
              <a:rPr lang="pl-PL" dirty="0" err="1"/>
              <a:t>Steve’a</a:t>
            </a:r>
            <a:r>
              <a:rPr lang="pl-PL" dirty="0"/>
              <a:t> Wozniaka w 1976r.</a:t>
            </a:r>
          </a:p>
          <a:p>
            <a:pPr eaLnBrk="1" fontAlgn="auto" hangingPunct="1">
              <a:spcAft>
                <a:spcPts val="0"/>
              </a:spcAft>
              <a:defRPr/>
            </a:pPr>
            <a:endParaRPr lang="pl-PL" dirty="0"/>
          </a:p>
          <a:p>
            <a:pPr eaLnBrk="1" fontAlgn="auto" hangingPunct="1">
              <a:spcAft>
                <a:spcPts val="0"/>
              </a:spcAft>
              <a:defRPr/>
            </a:pPr>
            <a:r>
              <a:rPr lang="pl-PL" dirty="0"/>
              <a:t>Lata 80-te sukces komputerów osobistych serii Macintosh – innowacyjny interfejs graficzny, wykorzystanie myszki</a:t>
            </a:r>
          </a:p>
          <a:p>
            <a:pPr eaLnBrk="1" fontAlgn="auto" hangingPunct="1">
              <a:spcAft>
                <a:spcPts val="0"/>
              </a:spcAft>
              <a:defRPr/>
            </a:pPr>
            <a:r>
              <a:rPr lang="pl-PL" dirty="0"/>
              <a:t>Utrata pozycji rynkowej w latach 90-tych</a:t>
            </a:r>
          </a:p>
          <a:p>
            <a:pPr eaLnBrk="1" fontAlgn="auto" hangingPunct="1">
              <a:spcAft>
                <a:spcPts val="0"/>
              </a:spcAft>
              <a:defRPr/>
            </a:pPr>
            <a:r>
              <a:rPr lang="pl-PL" dirty="0"/>
              <a:t>Wielki powrót po 2000 r.</a:t>
            </a:r>
          </a:p>
          <a:p>
            <a:pPr eaLnBrk="1" fontAlgn="auto" hangingPunct="1">
              <a:spcAft>
                <a:spcPts val="0"/>
              </a:spcAft>
              <a:defRPr/>
            </a:pPr>
            <a:r>
              <a:rPr lang="pl-PL" dirty="0"/>
              <a:t>Obecna wartość: 268 mld USD</a:t>
            </a:r>
          </a:p>
        </p:txBody>
      </p:sp>
      <p:pic>
        <p:nvPicPr>
          <p:cNvPr id="34820" name="Picture 2" descr="http://t1.gstatic.com/images?q=tbn:ANd9GcSQ18xqGmM8kJCkrHsLkuvvMlyJNiShPbi3FvOjbAIoVkQZZsUG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88" y="5157788"/>
            <a:ext cx="8636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http://upload.wikimedia.org/wikipedia/commons/thumb/f/fa/Apple_first_logo.png/150px-Apple_firs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476255"/>
            <a:ext cx="1428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http://upload.wikimedia.org/wikipedia/commons/thumb/e/ef/Apple_Computer_Logo_rainbow.png/150px-Apple_Computer_Logo_rainb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2781307"/>
            <a:ext cx="14287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1.gstatic.com/images?q=tbn:ANd9GcSQ18xqGmM8kJCkrHsLkuvvMlyJNiShPbi3FvOjbAIoVkQZZsUG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640"/>
            <a:ext cx="8636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2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endParaRPr lang="pl-PL" dirty="0"/>
          </a:p>
        </p:txBody>
      </p:sp>
      <p:pic>
        <p:nvPicPr>
          <p:cNvPr id="4" name="Symbol zastępczy zawartości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9552" y="1772816"/>
            <a:ext cx="7560840" cy="4249713"/>
          </a:xfrm>
          <a:prstGeom prst="rect">
            <a:avLst/>
          </a:prstGeom>
          <a:noFill/>
          <a:ln w="9525">
            <a:noFill/>
            <a:miter lim="800000"/>
            <a:headEnd/>
            <a:tailEnd/>
          </a:ln>
        </p:spPr>
      </p:pic>
      <p:pic>
        <p:nvPicPr>
          <p:cNvPr id="5" name="Picture 2" descr="http://t1.gstatic.com/images?q=tbn:ANd9GcSQ18xqGmM8kJCkrHsLkuvvMlyJNiShPbi3FvOjbAIoVkQZZsUG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8640"/>
            <a:ext cx="8636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515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ytuł 1"/>
          <p:cNvSpPr>
            <a:spLocks noGrp="1"/>
          </p:cNvSpPr>
          <p:nvPr>
            <p:ph type="title"/>
          </p:nvPr>
        </p:nvSpPr>
        <p:spPr/>
        <p:txBody>
          <a:bodyPr/>
          <a:lstStyle/>
          <a:p>
            <a:pPr eaLnBrk="1" hangingPunct="1"/>
            <a:r>
              <a:rPr lang="pl-PL" dirty="0"/>
              <a:t>	 – innowacyjność produktów</a:t>
            </a:r>
            <a:endParaRPr lang="en-US" dirty="0"/>
          </a:p>
        </p:txBody>
      </p:sp>
      <p:grpSp>
        <p:nvGrpSpPr>
          <p:cNvPr id="2" name="Grupa 15"/>
          <p:cNvGrpSpPr>
            <a:grpSpLocks/>
          </p:cNvGrpSpPr>
          <p:nvPr/>
        </p:nvGrpSpPr>
        <p:grpSpPr bwMode="auto">
          <a:xfrm>
            <a:off x="1476375" y="1196975"/>
            <a:ext cx="2514600" cy="2349500"/>
            <a:chOff x="1475656" y="1196752"/>
            <a:chExt cx="2514600" cy="2349500"/>
          </a:xfrm>
        </p:grpSpPr>
        <p:pic>
          <p:nvPicPr>
            <p:cNvPr id="358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2514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p:cNvSpPr txBox="1"/>
            <p:nvPr/>
          </p:nvSpPr>
          <p:spPr>
            <a:xfrm>
              <a:off x="1907704" y="1556792"/>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22960">
                <a:defRPr/>
              </a:pPr>
              <a:r>
                <a:rPr lang="pl-PL"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1984</a:t>
              </a: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3" name="Grupa 16"/>
          <p:cNvGrpSpPr>
            <a:grpSpLocks/>
          </p:cNvGrpSpPr>
          <p:nvPr/>
        </p:nvGrpSpPr>
        <p:grpSpPr bwMode="auto">
          <a:xfrm>
            <a:off x="4932363" y="1412875"/>
            <a:ext cx="2463800" cy="1917700"/>
            <a:chOff x="4932040" y="1412776"/>
            <a:chExt cx="2463800" cy="1917700"/>
          </a:xfrm>
        </p:grpSpPr>
        <p:pic>
          <p:nvPicPr>
            <p:cNvPr id="358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12776"/>
              <a:ext cx="2463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ole tekstowe 11"/>
            <p:cNvSpPr txBox="1"/>
            <p:nvPr/>
          </p:nvSpPr>
          <p:spPr>
            <a:xfrm>
              <a:off x="5220072" y="1484784"/>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22960">
                <a:defRPr/>
              </a:pPr>
              <a:r>
                <a:rPr lang="pl-PL"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1997</a:t>
              </a: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4" name="Grupa 17"/>
          <p:cNvGrpSpPr>
            <a:grpSpLocks/>
          </p:cNvGrpSpPr>
          <p:nvPr/>
        </p:nvGrpSpPr>
        <p:grpSpPr bwMode="auto">
          <a:xfrm>
            <a:off x="468314" y="3862393"/>
            <a:ext cx="1727200" cy="1798637"/>
            <a:chOff x="467544" y="3862994"/>
            <a:chExt cx="1728192" cy="1798254"/>
          </a:xfrm>
        </p:grpSpPr>
        <p:pic>
          <p:nvPicPr>
            <p:cNvPr id="358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862994"/>
              <a:ext cx="1584176" cy="17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ole tekstowe 12"/>
            <p:cNvSpPr txBox="1"/>
            <p:nvPr/>
          </p:nvSpPr>
          <p:spPr>
            <a:xfrm>
              <a:off x="467544" y="4077072"/>
              <a:ext cx="678781" cy="36925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22960">
                <a:defRPr/>
              </a:pPr>
              <a:r>
                <a:rPr lang="pl-PL"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2001</a:t>
              </a: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5" name="Grupa 21"/>
          <p:cNvGrpSpPr>
            <a:grpSpLocks/>
          </p:cNvGrpSpPr>
          <p:nvPr/>
        </p:nvGrpSpPr>
        <p:grpSpPr bwMode="auto">
          <a:xfrm>
            <a:off x="4902205" y="3694117"/>
            <a:ext cx="2747963" cy="2543175"/>
            <a:chOff x="4901721" y="3694137"/>
            <a:chExt cx="2748367" cy="2543175"/>
          </a:xfrm>
        </p:grpSpPr>
        <p:pic>
          <p:nvPicPr>
            <p:cNvPr id="3585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694137"/>
              <a:ext cx="2286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ole tekstowe 14"/>
            <p:cNvSpPr txBox="1"/>
            <p:nvPr/>
          </p:nvSpPr>
          <p:spPr>
            <a:xfrm>
              <a:off x="4901721" y="3717032"/>
              <a:ext cx="6784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22960">
                <a:defRPr/>
              </a:pPr>
              <a:r>
                <a:rPr lang="pl-PL"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2010</a:t>
              </a: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6" name="Grupa 20"/>
          <p:cNvGrpSpPr>
            <a:grpSpLocks/>
          </p:cNvGrpSpPr>
          <p:nvPr/>
        </p:nvGrpSpPr>
        <p:grpSpPr bwMode="auto">
          <a:xfrm>
            <a:off x="2339975" y="3933832"/>
            <a:ext cx="1595438" cy="1795463"/>
            <a:chOff x="2339752" y="3933056"/>
            <a:chExt cx="1596422" cy="1796102"/>
          </a:xfrm>
        </p:grpSpPr>
        <p:pic>
          <p:nvPicPr>
            <p:cNvPr id="3584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3933056"/>
              <a:ext cx="1092366" cy="179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ole tekstowe 13"/>
            <p:cNvSpPr txBox="1"/>
            <p:nvPr/>
          </p:nvSpPr>
          <p:spPr>
            <a:xfrm>
              <a:off x="2339752" y="4077072"/>
              <a:ext cx="678809" cy="3694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22960">
                <a:defRPr/>
              </a:pPr>
              <a:r>
                <a:rPr lang="pl-PL"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2007</a:t>
              </a:r>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pic>
        <p:nvPicPr>
          <p:cNvPr id="18" name="Picture 2" descr="http://t1.gstatic.com/images?q=tbn:ANd9GcSQ18xqGmM8kJCkrHsLkuvvMlyJNiShPbi3FvOjbAIoVkQZZsUG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188640"/>
            <a:ext cx="8636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596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http://t1.gstatic.com/images?q=tbn:ANd9GcTBiJAk8RoeYPLYeZLncyjOFkNQRBoRk7YRlm48hrEXpZQEScl-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68" y="4000504"/>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http://nyceac.com/wp-content/uploads/2013/02/itunes-logo.png"/>
          <p:cNvPicPr>
            <a:picLocks noChangeAspect="1" noChangeArrowheads="1"/>
          </p:cNvPicPr>
          <p:nvPr/>
        </p:nvPicPr>
        <p:blipFill>
          <a:blip r:embed="rId3"/>
          <a:srcRect/>
          <a:stretch>
            <a:fillRect/>
          </a:stretch>
        </p:blipFill>
        <p:spPr bwMode="auto">
          <a:xfrm>
            <a:off x="357158" y="3571876"/>
            <a:ext cx="3810000" cy="2857500"/>
          </a:xfrm>
          <a:prstGeom prst="rect">
            <a:avLst/>
          </a:prstGeom>
          <a:noFill/>
        </p:spPr>
      </p:pic>
      <p:sp>
        <p:nvSpPr>
          <p:cNvPr id="2" name="Tytuł 1"/>
          <p:cNvSpPr>
            <a:spLocks noGrp="1"/>
          </p:cNvSpPr>
          <p:nvPr>
            <p:ph type="title"/>
          </p:nvPr>
        </p:nvSpPr>
        <p:spPr/>
        <p:txBody>
          <a:bodyPr rtlCol="0">
            <a:normAutofit fontScale="90000"/>
          </a:bodyPr>
          <a:lstStyle/>
          <a:p>
            <a:pPr eaLnBrk="1" fontAlgn="auto" hangingPunct="1">
              <a:spcAft>
                <a:spcPts val="0"/>
              </a:spcAft>
              <a:defRPr/>
            </a:pPr>
            <a:r>
              <a:rPr lang="pl-PL" dirty="0"/>
              <a:t>Apple - Innowacyjność modelu biznesowego</a:t>
            </a:r>
            <a:endParaRPr lang="en-US" dirty="0"/>
          </a:p>
        </p:txBody>
      </p:sp>
      <p:sp>
        <p:nvSpPr>
          <p:cNvPr id="36867" name="Symbol zastępczy zawartości 2"/>
          <p:cNvSpPr>
            <a:spLocks noGrp="1"/>
          </p:cNvSpPr>
          <p:nvPr>
            <p:ph sz="quarter" idx="1"/>
          </p:nvPr>
        </p:nvSpPr>
        <p:spPr>
          <a:xfrm>
            <a:off x="395288" y="836615"/>
            <a:ext cx="6707187" cy="4525962"/>
          </a:xfrm>
        </p:spPr>
        <p:txBody>
          <a:bodyPr/>
          <a:lstStyle/>
          <a:p>
            <a:pPr eaLnBrk="1" hangingPunct="1"/>
            <a:endParaRPr lang="pl-PL" b="1" dirty="0"/>
          </a:p>
          <a:p>
            <a:pPr eaLnBrk="1" hangingPunct="1"/>
            <a:r>
              <a:rPr lang="pl-PL" dirty="0" err="1"/>
              <a:t>iTunes</a:t>
            </a:r>
            <a:r>
              <a:rPr lang="pl-PL" dirty="0"/>
              <a:t> – sklep z muzyką</a:t>
            </a:r>
          </a:p>
          <a:p>
            <a:pPr lvl="1" eaLnBrk="1" hangingPunct="1"/>
            <a:r>
              <a:rPr lang="pl-PL" dirty="0"/>
              <a:t>Legalne ściąganie muzyki</a:t>
            </a:r>
          </a:p>
          <a:p>
            <a:pPr eaLnBrk="1" hangingPunct="1"/>
            <a:r>
              <a:rPr lang="pl-PL" dirty="0" err="1"/>
              <a:t>App</a:t>
            </a:r>
            <a:r>
              <a:rPr lang="pl-PL" dirty="0"/>
              <a:t> </a:t>
            </a:r>
            <a:r>
              <a:rPr lang="pl-PL" dirty="0" err="1"/>
              <a:t>Store</a:t>
            </a:r>
            <a:r>
              <a:rPr lang="pl-PL" dirty="0"/>
              <a:t> – sklep z aplikacjami:</a:t>
            </a:r>
          </a:p>
          <a:p>
            <a:pPr lvl="1" eaLnBrk="1" hangingPunct="1"/>
            <a:r>
              <a:rPr lang="pl-PL" dirty="0"/>
              <a:t>każdy może napisać aplikację i ją sprzedawać</a:t>
            </a:r>
          </a:p>
          <a:p>
            <a:pPr eaLnBrk="1" hangingPunct="1"/>
            <a:r>
              <a:rPr lang="pl-PL" dirty="0" err="1"/>
              <a:t>iCloud</a:t>
            </a:r>
            <a:endParaRPr lang="en-US" dirty="0"/>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50" y="4143380"/>
            <a:ext cx="1576234" cy="1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085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p:cTn id="7" dur="1000" fill="hold"/>
                                        <p:tgtEl>
                                          <p:spTgt spid="30728"/>
                                        </p:tgtEl>
                                        <p:attrNameLst>
                                          <p:attrName>ppt_x</p:attrName>
                                        </p:attrNameLst>
                                      </p:cBhvr>
                                      <p:tavLst>
                                        <p:tav tm="0">
                                          <p:val>
                                            <p:strVal val="#ppt_x-.2"/>
                                          </p:val>
                                        </p:tav>
                                        <p:tav tm="100000">
                                          <p:val>
                                            <p:strVal val="#ppt_x"/>
                                          </p:val>
                                        </p:tav>
                                      </p:tavLst>
                                    </p:anim>
                                    <p:anim calcmode="lin" valueType="num">
                                      <p:cBhvr>
                                        <p:cTn id="8" dur="1000" fill="hold"/>
                                        <p:tgtEl>
                                          <p:spTgt spid="307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nodeType="clickEffect">
                                  <p:stCondLst>
                                    <p:cond delay="0"/>
                                  </p:stCondLst>
                                  <p:childTnLst>
                                    <p:set>
                                      <p:cBhvr>
                                        <p:cTn id="13" dur="1" fill="hold">
                                          <p:stCondLst>
                                            <p:cond delay="0"/>
                                          </p:stCondLst>
                                        </p:cTn>
                                        <p:tgtEl>
                                          <p:spTgt spid="54274"/>
                                        </p:tgtEl>
                                        <p:attrNameLst>
                                          <p:attrName>style.visibility</p:attrName>
                                        </p:attrNameLst>
                                      </p:cBhvr>
                                      <p:to>
                                        <p:strVal val="visible"/>
                                      </p:to>
                                    </p:set>
                                    <p:animEffect transition="in" filter="fade">
                                      <p:cBhvr>
                                        <p:cTn id="14" dur="2000"/>
                                        <p:tgtEl>
                                          <p:spTgt spid="54274"/>
                                        </p:tgtEl>
                                      </p:cBhvr>
                                    </p:animEffect>
                                    <p:anim calcmode="lin" valueType="num">
                                      <p:cBhvr>
                                        <p:cTn id="15" dur="2000" fill="hold"/>
                                        <p:tgtEl>
                                          <p:spTgt spid="54274"/>
                                        </p:tgtEl>
                                        <p:attrNameLst>
                                          <p:attrName>style.rotation</p:attrName>
                                        </p:attrNameLst>
                                      </p:cBhvr>
                                      <p:tavLst>
                                        <p:tav tm="0">
                                          <p:val>
                                            <p:fltVal val="720"/>
                                          </p:val>
                                        </p:tav>
                                        <p:tav tm="100000">
                                          <p:val>
                                            <p:fltVal val="0"/>
                                          </p:val>
                                        </p:tav>
                                      </p:tavLst>
                                    </p:anim>
                                    <p:anim calcmode="lin" valueType="num">
                                      <p:cBhvr>
                                        <p:cTn id="16" dur="2000" fill="hold"/>
                                        <p:tgtEl>
                                          <p:spTgt spid="54274"/>
                                        </p:tgtEl>
                                        <p:attrNameLst>
                                          <p:attrName>ppt_h</p:attrName>
                                        </p:attrNameLst>
                                      </p:cBhvr>
                                      <p:tavLst>
                                        <p:tav tm="0">
                                          <p:val>
                                            <p:fltVal val="0"/>
                                          </p:val>
                                        </p:tav>
                                        <p:tav tm="100000">
                                          <p:val>
                                            <p:strVal val="#ppt_h"/>
                                          </p:val>
                                        </p:tav>
                                      </p:tavLst>
                                    </p:anim>
                                    <p:anim calcmode="lin" valueType="num">
                                      <p:cBhvr>
                                        <p:cTn id="17" dur="2000" fill="hold"/>
                                        <p:tgtEl>
                                          <p:spTgt spid="542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defRPr/>
            </a:pPr>
            <a:r>
              <a:rPr lang="pl-PL" dirty="0"/>
              <a:t>Źródła przewag konkurencyjnych Apple</a:t>
            </a:r>
            <a:endParaRPr lang="en-US" dirty="0"/>
          </a:p>
        </p:txBody>
      </p:sp>
      <p:sp>
        <p:nvSpPr>
          <p:cNvPr id="3" name="Symbol zastępczy zawartości 2"/>
          <p:cNvSpPr>
            <a:spLocks noGrp="1"/>
          </p:cNvSpPr>
          <p:nvPr>
            <p:ph sz="quarter" idx="1"/>
          </p:nvPr>
        </p:nvSpPr>
        <p:spPr/>
        <p:txBody>
          <a:bodyPr>
            <a:normAutofit/>
          </a:bodyPr>
          <a:lstStyle/>
          <a:p>
            <a:pPr>
              <a:defRPr/>
            </a:pPr>
            <a:r>
              <a:rPr lang="pl-PL" dirty="0"/>
              <a:t>Architektura</a:t>
            </a:r>
          </a:p>
          <a:p>
            <a:pPr lvl="1">
              <a:defRPr/>
            </a:pPr>
            <a:r>
              <a:rPr lang="pl-PL" dirty="0"/>
              <a:t>Innowacyjny model biznesowy</a:t>
            </a:r>
          </a:p>
          <a:p>
            <a:pPr lvl="1">
              <a:defRPr/>
            </a:pPr>
            <a:r>
              <a:rPr lang="pl-PL" dirty="0"/>
              <a:t>Skupienie na ogniwach łańcucha wartości generujących najwyższą wartość dla klienta</a:t>
            </a:r>
          </a:p>
          <a:p>
            <a:pPr>
              <a:defRPr/>
            </a:pPr>
            <a:r>
              <a:rPr lang="pl-PL" dirty="0"/>
              <a:t>Reputacja</a:t>
            </a:r>
          </a:p>
          <a:p>
            <a:pPr lvl="1">
              <a:defRPr/>
            </a:pPr>
            <a:r>
              <a:rPr lang="pl-PL" dirty="0"/>
              <a:t>Długofalowe budowanie unikalnego charakteru marki</a:t>
            </a:r>
          </a:p>
          <a:p>
            <a:pPr lvl="1">
              <a:defRPr/>
            </a:pPr>
            <a:r>
              <a:rPr lang="pl-PL" dirty="0"/>
              <a:t>Budowa społeczności klientów-ewangelizatorów</a:t>
            </a:r>
          </a:p>
          <a:p>
            <a:pPr lvl="1">
              <a:buFont typeface="Arial" pitchFamily="34" charset="0"/>
              <a:buNone/>
              <a:defRPr/>
            </a:pPr>
            <a:endParaRPr lang="pl-PL" dirty="0"/>
          </a:p>
          <a:p>
            <a:pPr>
              <a:defRPr/>
            </a:pPr>
            <a:r>
              <a:rPr lang="pl-PL" dirty="0"/>
              <a:t>Innowacje</a:t>
            </a:r>
          </a:p>
          <a:p>
            <a:pPr lvl="1">
              <a:defRPr/>
            </a:pPr>
            <a:r>
              <a:rPr lang="pl-PL" dirty="0"/>
              <a:t>Technologiczne</a:t>
            </a:r>
          </a:p>
          <a:p>
            <a:pPr lvl="1">
              <a:defRPr/>
            </a:pPr>
            <a:r>
              <a:rPr lang="pl-PL" dirty="0"/>
              <a:t>Produktowe</a:t>
            </a:r>
          </a:p>
        </p:txBody>
      </p:sp>
      <p:pic>
        <p:nvPicPr>
          <p:cNvPr id="37892" name="Picture 2" descr="http://t3.gstatic.com/images?q=tbn:ANd9GcSD46tH5LByD7K8aTsWBIAZz5lfy_ILIiVS21Qhf-0YiwMBjK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437070"/>
            <a:ext cx="2286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57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p:txBody>
          <a:bodyPr/>
          <a:lstStyle/>
          <a:p>
            <a:pPr eaLnBrk="1" hangingPunct="1"/>
            <a:r>
              <a:rPr lang="pl-PL"/>
              <a:t>Apple - przywództwo</a:t>
            </a:r>
            <a:endParaRPr lang="en-US"/>
          </a:p>
        </p:txBody>
      </p:sp>
      <p:sp>
        <p:nvSpPr>
          <p:cNvPr id="38915" name="Symbol zastępczy zawartości 2"/>
          <p:cNvSpPr>
            <a:spLocks noGrp="1"/>
          </p:cNvSpPr>
          <p:nvPr>
            <p:ph sz="quarter" idx="1"/>
          </p:nvPr>
        </p:nvSpPr>
        <p:spPr>
          <a:xfrm>
            <a:off x="457200" y="1412876"/>
            <a:ext cx="8229600" cy="4713288"/>
          </a:xfrm>
        </p:spPr>
        <p:txBody>
          <a:bodyPr/>
          <a:lstStyle/>
          <a:p>
            <a:pPr eaLnBrk="1" hangingPunct="1"/>
            <a:r>
              <a:rPr lang="pl-PL"/>
              <a:t>Steve Jobs </a:t>
            </a:r>
          </a:p>
          <a:p>
            <a:pPr lvl="1" eaLnBrk="1" hangingPunct="1"/>
            <a:r>
              <a:rPr lang="pl-PL"/>
              <a:t>Wizjoner z pasją, bezpośrednio angażował się w projekty firmy</a:t>
            </a:r>
          </a:p>
          <a:p>
            <a:pPr lvl="1" eaLnBrk="1" hangingPunct="1"/>
            <a:r>
              <a:rPr lang="pl-PL"/>
              <a:t>Współzałożyciel Apple, współtwórca sukcesu Pixar</a:t>
            </a:r>
            <a:endParaRPr lang="en-US"/>
          </a:p>
        </p:txBody>
      </p:sp>
      <p:pic>
        <p:nvPicPr>
          <p:cNvPr id="31748" name="Picture 4" descr="1611844367_5d68eccf24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908054"/>
            <a:ext cx="7429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3140968"/>
            <a:ext cx="76295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44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ppt_x</p:attrName>
                                        </p:attrNameLst>
                                      </p:cBhvr>
                                      <p:tavLst>
                                        <p:tav tm="0">
                                          <p:val>
                                            <p:strVal val="#ppt_x-.2"/>
                                          </p:val>
                                        </p:tav>
                                        <p:tav tm="100000">
                                          <p:val>
                                            <p:strVal val="#ppt_x"/>
                                          </p:val>
                                        </p:tav>
                                      </p:tavLst>
                                    </p:anim>
                                    <p:anim calcmode="lin" valueType="num">
                                      <p:cBhvr>
                                        <p:cTn id="8" dur="1000" fill="hold"/>
                                        <p:tgtEl>
                                          <p:spTgt spid="317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ymbol zastępczy zawartości 2"/>
          <p:cNvSpPr>
            <a:spLocks noGrp="1"/>
          </p:cNvSpPr>
          <p:nvPr>
            <p:ph sz="quarter" idx="1"/>
          </p:nvPr>
        </p:nvSpPr>
        <p:spPr>
          <a:xfrm>
            <a:off x="467544" y="1610012"/>
            <a:ext cx="8229600" cy="3793976"/>
          </a:xfrm>
        </p:spPr>
        <p:txBody>
          <a:bodyPr/>
          <a:lstStyle/>
          <a:p>
            <a:pPr eaLnBrk="1" hangingPunct="1"/>
            <a:r>
              <a:rPr lang="pl-PL" dirty="0"/>
              <a:t>Początkowo projekt naukowy dwóch studentów </a:t>
            </a:r>
            <a:r>
              <a:rPr lang="pl-PL" dirty="0" err="1"/>
              <a:t>Sergeya</a:t>
            </a:r>
            <a:r>
              <a:rPr lang="pl-PL" dirty="0"/>
              <a:t> </a:t>
            </a:r>
            <a:r>
              <a:rPr lang="pl-PL" dirty="0" err="1"/>
              <a:t>Brina</a:t>
            </a:r>
            <a:r>
              <a:rPr lang="pl-PL" dirty="0"/>
              <a:t> i Larry’ego </a:t>
            </a:r>
            <a:r>
              <a:rPr lang="pl-PL" dirty="0" err="1"/>
              <a:t>Page’a</a:t>
            </a:r>
            <a:endParaRPr lang="pl-PL" dirty="0"/>
          </a:p>
          <a:p>
            <a:pPr eaLnBrk="1" hangingPunct="1"/>
            <a:r>
              <a:rPr lang="pl-PL" dirty="0"/>
              <a:t>Firma założona w 1998 r. w garażu</a:t>
            </a:r>
          </a:p>
          <a:p>
            <a:pPr eaLnBrk="1" hangingPunct="1"/>
            <a:r>
              <a:rPr lang="pl-PL" dirty="0"/>
              <a:t>W 2004 r. firma została wyceniona na 23 mld USD</a:t>
            </a:r>
          </a:p>
          <a:p>
            <a:pPr eaLnBrk="1" hangingPunct="1"/>
            <a:r>
              <a:rPr lang="pl-PL" dirty="0"/>
              <a:t>Obecna wartość: 766 mld USD</a:t>
            </a:r>
          </a:p>
          <a:p>
            <a:pPr eaLnBrk="1" hangingPunct="1"/>
            <a:r>
              <a:rPr lang="pl-PL" dirty="0"/>
              <a:t>10 mld USD zysku rocznie</a:t>
            </a:r>
          </a:p>
          <a:p>
            <a:pPr eaLnBrk="1" hangingPunct="1">
              <a:buFont typeface="Arial" pitchFamily="34" charset="0"/>
              <a:buNone/>
            </a:pPr>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054"/>
            <a:ext cx="3448050" cy="1323975"/>
          </a:xfrm>
          <a:prstGeom prst="rect">
            <a:avLst/>
          </a:prstGeom>
        </p:spPr>
      </p:pic>
      <p:pic>
        <p:nvPicPr>
          <p:cNvPr id="26626" name="Picture 2" descr="http://www.ibiblio.org/team/history/pioneers/pres/page_brin_lg.jpg"/>
          <p:cNvPicPr>
            <a:picLocks noChangeAspect="1" noChangeArrowheads="1"/>
          </p:cNvPicPr>
          <p:nvPr/>
        </p:nvPicPr>
        <p:blipFill>
          <a:blip r:embed="rId3" cstate="print"/>
          <a:srcRect/>
          <a:stretch>
            <a:fillRect/>
          </a:stretch>
        </p:blipFill>
        <p:spPr bwMode="auto">
          <a:xfrm>
            <a:off x="5072066" y="3929066"/>
            <a:ext cx="3110099" cy="2029339"/>
          </a:xfrm>
          <a:prstGeom prst="rect">
            <a:avLst/>
          </a:prstGeom>
          <a:noFill/>
        </p:spPr>
      </p:pic>
    </p:spTree>
    <p:extLst>
      <p:ext uri="{BB962C8B-B14F-4D97-AF65-F5344CB8AC3E}">
        <p14:creationId xmlns:p14="http://schemas.microsoft.com/office/powerpoint/2010/main" val="2810838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4" descr="http://tpc.googlesyndication.com/pageadimg/imgad?id=CMLJjNSMo5WBKRCgARigATIIhDG5MGic-2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02" y="235743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ymbol zastępczy zawartości 2"/>
          <p:cNvSpPr>
            <a:spLocks noGrp="1"/>
          </p:cNvSpPr>
          <p:nvPr>
            <p:ph sz="quarter" idx="1"/>
          </p:nvPr>
        </p:nvSpPr>
        <p:spPr>
          <a:xfrm>
            <a:off x="457200" y="1340768"/>
            <a:ext cx="8229600" cy="4937760"/>
          </a:xfrm>
        </p:spPr>
        <p:txBody>
          <a:bodyPr/>
          <a:lstStyle/>
          <a:p>
            <a:pPr eaLnBrk="1" hangingPunct="1"/>
            <a:r>
              <a:rPr lang="pl-PL" dirty="0"/>
              <a:t>Wyszukiwarka, poczta, mapy, video, tłumacz, pakiet biurowy, program do obróbki zdjęć </a:t>
            </a:r>
            <a:r>
              <a:rPr lang="pl-PL" dirty="0" err="1"/>
              <a:t>itp</a:t>
            </a:r>
            <a:r>
              <a:rPr lang="pl-PL" dirty="0"/>
              <a:t>…</a:t>
            </a:r>
          </a:p>
          <a:p>
            <a:pPr eaLnBrk="1" hangingPunct="1"/>
            <a:endParaRPr lang="pl-PL" dirty="0"/>
          </a:p>
          <a:p>
            <a:pPr eaLnBrk="1" hangingPunct="1"/>
            <a:endParaRPr lang="pl-PL" dirty="0"/>
          </a:p>
          <a:p>
            <a:pPr eaLnBrk="1" hangingPunct="1"/>
            <a:endParaRPr lang="pl-PL" dirty="0"/>
          </a:p>
          <a:p>
            <a:pPr marL="1349281" lvl="1" eaLnBrk="1" hangingPunct="1"/>
            <a:r>
              <a:rPr lang="pl-PL" dirty="0"/>
              <a:t>Przeglądarka Chrome</a:t>
            </a:r>
          </a:p>
          <a:p>
            <a:pPr marL="1349281" lvl="1" eaLnBrk="1" hangingPunct="1"/>
            <a:r>
              <a:rPr lang="pl-PL" dirty="0"/>
              <a:t>System operacyjny Chrome dla komputerów</a:t>
            </a:r>
          </a:p>
          <a:p>
            <a:pPr marL="1349281" lvl="1" eaLnBrk="1" hangingPunct="1"/>
            <a:r>
              <a:rPr lang="pl-PL" dirty="0"/>
              <a:t>System operacyjny Android dla telefonów</a:t>
            </a:r>
            <a:endParaRPr lang="en-US" dirty="0"/>
          </a:p>
        </p:txBody>
      </p:sp>
      <p:sp>
        <p:nvSpPr>
          <p:cNvPr id="2" name="Tytuł 1"/>
          <p:cNvSpPr>
            <a:spLocks noGrp="1"/>
          </p:cNvSpPr>
          <p:nvPr>
            <p:ph type="title"/>
          </p:nvPr>
        </p:nvSpPr>
        <p:spPr>
          <a:xfrm>
            <a:off x="2292223" y="90054"/>
            <a:ext cx="6672265" cy="990123"/>
          </a:xfrm>
        </p:spPr>
        <p:txBody>
          <a:bodyPr rtlCol="0">
            <a:normAutofit fontScale="90000"/>
          </a:bodyPr>
          <a:lstStyle/>
          <a:p>
            <a:pPr eaLnBrk="1" fontAlgn="auto" hangingPunct="1">
              <a:spcAft>
                <a:spcPts val="0"/>
              </a:spcAft>
              <a:defRPr/>
            </a:pPr>
            <a:r>
              <a:rPr lang="pl-PL" dirty="0"/>
              <a:t>Google – innowacyjność produktów</a:t>
            </a:r>
            <a:endParaRPr lang="en-US" dirty="0"/>
          </a:p>
        </p:txBody>
      </p:sp>
      <p:pic>
        <p:nvPicPr>
          <p:cNvPr id="41988" name="Picture 2" descr="http://t3.gstatic.com/images?q=tbn:ANd9GcSekoyaZDw2uW5rm1-Fukmy5sdevM36qy6qOESkqisJUUY-tVho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955" y="2643182"/>
            <a:ext cx="7207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http://t3.gstatic.com/images?q=tbn:ANd9GcQOjdrz0N3VJN7su6JPURqWJ_pvPSj2vc5L-9bDXx-I2kv87b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0047" y="257174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http://t0.gstatic.com/images?q=tbn:ANd9GcS_jjZUql9WeoIZZrTStCnZFuUht2PtJRB4zizWg_eFQZEM1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82" y="5311797"/>
            <a:ext cx="1655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8" descr="http://t0.gstatic.com/images?q=tbn:ANd9GcSqTpYl8V-ORKjqlNFgzWoXO7u6Rk29MjvYMJs2PPJBed9ndgS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24" y="2214554"/>
            <a:ext cx="1752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2" descr="http://t2.gstatic.com/images?q=tbn:ANd9GcTCDSDhmAN-CeP3kmGcRw1QdX9zR7H9jjOC7uEEvypxRVI1D0AR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3296" y="5311797"/>
            <a:ext cx="9001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6" descr="http://t3.gstatic.com/images?q=tbn:ANd9GcTDTDRI3e7VmvRvL396d8aanH790rIyQzNy-VuUwIDQqnvc0L502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0502" y="5311797"/>
            <a:ext cx="903285" cy="90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528" y="90054"/>
            <a:ext cx="3448050" cy="1323975"/>
          </a:xfrm>
          <a:prstGeom prst="rect">
            <a:avLst/>
          </a:prstGeom>
        </p:spPr>
      </p:pic>
    </p:spTree>
    <p:extLst>
      <p:ext uri="{BB962C8B-B14F-4D97-AF65-F5344CB8AC3E}">
        <p14:creationId xmlns:p14="http://schemas.microsoft.com/office/powerpoint/2010/main" val="695624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69568" y="404664"/>
            <a:ext cx="6131024" cy="588727"/>
          </a:xfrm>
        </p:spPr>
        <p:txBody>
          <a:bodyPr rtlCol="0">
            <a:normAutofit/>
          </a:bodyPr>
          <a:lstStyle/>
          <a:p>
            <a:pPr eaLnBrk="1" fontAlgn="auto" hangingPunct="1">
              <a:spcAft>
                <a:spcPts val="0"/>
              </a:spcAft>
              <a:defRPr/>
            </a:pPr>
            <a:r>
              <a:rPr lang="pl-PL" sz="2400" dirty="0"/>
              <a:t>innowacyjność modelu biznesowego</a:t>
            </a:r>
            <a:endParaRPr lang="en-US" sz="2400" dirty="0"/>
          </a:p>
        </p:txBody>
      </p:sp>
      <p:sp>
        <p:nvSpPr>
          <p:cNvPr id="43011" name="Symbol zastępczy zawartości 2"/>
          <p:cNvSpPr>
            <a:spLocks noGrp="1"/>
          </p:cNvSpPr>
          <p:nvPr>
            <p:ph sz="quarter" idx="1"/>
          </p:nvPr>
        </p:nvSpPr>
        <p:spPr>
          <a:xfrm>
            <a:off x="457200" y="1600203"/>
            <a:ext cx="8229600" cy="4708525"/>
          </a:xfrm>
        </p:spPr>
        <p:txBody>
          <a:bodyPr/>
          <a:lstStyle/>
          <a:p>
            <a:pPr eaLnBrk="1" hangingPunct="1"/>
            <a:endParaRPr lang="pl-PL"/>
          </a:p>
          <a:p>
            <a:pPr eaLnBrk="1" hangingPunct="1"/>
            <a:r>
              <a:rPr lang="pl-PL"/>
              <a:t>Podstawowy produkt za darmo – przychody z usług wokół produktu</a:t>
            </a:r>
          </a:p>
          <a:p>
            <a:pPr lvl="1" eaLnBrk="1" hangingPunct="1"/>
            <a:endParaRPr lang="pl-PL"/>
          </a:p>
          <a:p>
            <a:pPr lvl="1" eaLnBrk="1" hangingPunct="1"/>
            <a:r>
              <a:rPr lang="pl-PL"/>
              <a:t>AdWords, AdSense,</a:t>
            </a:r>
          </a:p>
          <a:p>
            <a:pPr lvl="1" eaLnBrk="1" hangingPunct="1"/>
            <a:endParaRPr lang="pl-PL"/>
          </a:p>
          <a:p>
            <a:pPr lvl="1" eaLnBrk="1" hangingPunct="1"/>
            <a:r>
              <a:rPr lang="pl-PL"/>
              <a:t>Android Market</a:t>
            </a:r>
          </a:p>
          <a:p>
            <a:pPr eaLnBrk="1" hangingPunct="1"/>
            <a:endParaRPr lang="pl-PL"/>
          </a:p>
          <a:p>
            <a:pPr lvl="1" eaLnBrk="1" hangingPunct="1"/>
            <a:endParaRPr lang="en-US"/>
          </a:p>
        </p:txBody>
      </p:sp>
      <p:pic>
        <p:nvPicPr>
          <p:cNvPr id="43012" name="Picture 2" descr="http://t0.gstatic.com/images?q=tbn:ANd9GcRLy73RAaYeq2YTvkDxp6clZutdfRxKigReraTPO_kyYIflBBIm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2" y="3286124"/>
            <a:ext cx="1800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http://t0.gstatic.com/images?q=tbn:ANd9GcQZKanG6WPCQnEpgcPIcKR_iPQgauJ3BkksIMeftdaAaVRPoQjj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365632"/>
            <a:ext cx="169703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90054"/>
            <a:ext cx="3448050" cy="1323975"/>
          </a:xfrm>
          <a:prstGeom prst="rect">
            <a:avLst/>
          </a:prstGeom>
        </p:spPr>
      </p:pic>
    </p:spTree>
    <p:extLst>
      <p:ext uri="{BB962C8B-B14F-4D97-AF65-F5344CB8AC3E}">
        <p14:creationId xmlns:p14="http://schemas.microsoft.com/office/powerpoint/2010/main" val="1800031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4A5CDA2E-D12C-4B7B-8951-A531FFBE54E2}"/>
              </a:ext>
            </a:extLst>
          </p:cNvPr>
          <p:cNvSpPr>
            <a:spLocks noGrp="1" noChangeArrowheads="1"/>
          </p:cNvSpPr>
          <p:nvPr>
            <p:ph type="title"/>
          </p:nvPr>
        </p:nvSpPr>
        <p:spPr>
          <a:xfrm>
            <a:off x="1115616" y="3645024"/>
            <a:ext cx="8229600" cy="1139825"/>
          </a:xfrm>
        </p:spPr>
        <p:txBody>
          <a:bodyPr/>
          <a:lstStyle/>
          <a:p>
            <a:pPr eaLnBrk="1" hangingPunct="1">
              <a:defRPr/>
            </a:pPr>
            <a:r>
              <a:rPr lang="pl-PL" sz="4000" b="1" dirty="0"/>
              <a:t>Człowiek przedsiębiorczy tworzy coś nowego, coś odmiennego, zmieniającego lub przekształcającego wartość.</a:t>
            </a:r>
          </a:p>
        </p:txBody>
      </p:sp>
      <p:pic>
        <p:nvPicPr>
          <p:cNvPr id="4" name="Obraz 3">
            <a:extLst>
              <a:ext uri="{FF2B5EF4-FFF2-40B4-BE49-F238E27FC236}">
                <a16:creationId xmlns:a16="http://schemas.microsoft.com/office/drawing/2014/main" id="{39F5355A-28E7-4F9F-951A-24CFA3932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784849"/>
            <a:ext cx="1861921" cy="1629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p:txBody>
          <a:bodyPr/>
          <a:lstStyle/>
          <a:p>
            <a:pPr eaLnBrk="1" hangingPunct="1"/>
            <a:endParaRPr lang="en-US"/>
          </a:p>
        </p:txBody>
      </p:sp>
      <p:sp>
        <p:nvSpPr>
          <p:cNvPr id="44035" name="Symbol zastępczy zawartości 2"/>
          <p:cNvSpPr>
            <a:spLocks noGrp="1"/>
          </p:cNvSpPr>
          <p:nvPr>
            <p:ph sz="quarter" idx="1"/>
          </p:nvPr>
        </p:nvSpPr>
        <p:spPr/>
        <p:txBody>
          <a:bodyPr/>
          <a:lstStyle/>
          <a:p>
            <a:pPr eaLnBrk="1" hangingPunct="1"/>
            <a:endParaRPr lang="en-US"/>
          </a:p>
        </p:txBody>
      </p:sp>
      <p:pic>
        <p:nvPicPr>
          <p:cNvPr id="44036" name="Picture 2" descr="http://everytrueword.files.wordpress.com/2009/12/google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9" y="476252"/>
            <a:ext cx="44481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http://www.hemmy.net/images/travel/googlezuri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04813"/>
            <a:ext cx="4103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http://www.hoax-slayer.com/images/google-offic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9" y="3500438"/>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8" descr="http://www.realgeek.com/wp-content/uploads/2006/10/google-office-games_550x4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42" y="36449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57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fontScale="90000"/>
          </a:bodyPr>
          <a:lstStyle/>
          <a:p>
            <a:pPr eaLnBrk="1" fontAlgn="auto" hangingPunct="1">
              <a:spcAft>
                <a:spcPts val="0"/>
              </a:spcAft>
              <a:defRPr/>
            </a:pPr>
            <a:r>
              <a:rPr lang="pl-PL" dirty="0"/>
              <a:t>Google – kultura nastawiona na innowacje </a:t>
            </a:r>
            <a:endParaRPr lang="en-US" dirty="0"/>
          </a:p>
        </p:txBody>
      </p:sp>
      <p:sp>
        <p:nvSpPr>
          <p:cNvPr id="3" name="Symbol zastępczy zawartości 2"/>
          <p:cNvSpPr>
            <a:spLocks noGrp="1"/>
          </p:cNvSpPr>
          <p:nvPr>
            <p:ph sz="quarter" idx="1"/>
          </p:nvPr>
        </p:nvSpPr>
        <p:spPr/>
        <p:txBody>
          <a:bodyPr rtlCol="0">
            <a:normAutofit/>
          </a:bodyPr>
          <a:lstStyle/>
          <a:p>
            <a:pPr eaLnBrk="1" fontAlgn="auto" hangingPunct="1">
              <a:spcAft>
                <a:spcPts val="0"/>
              </a:spcAft>
              <a:defRPr/>
            </a:pPr>
            <a:endParaRPr lang="pl-PL" dirty="0"/>
          </a:p>
          <a:p>
            <a:pPr eaLnBrk="1" fontAlgn="auto" hangingPunct="1">
              <a:spcAft>
                <a:spcPts val="0"/>
              </a:spcAft>
              <a:defRPr/>
            </a:pPr>
            <a:r>
              <a:rPr lang="pl-PL" dirty="0"/>
              <a:t>Promowanie innowacyjności wśród pracowników</a:t>
            </a:r>
          </a:p>
          <a:p>
            <a:pPr eaLnBrk="1" fontAlgn="auto" hangingPunct="1">
              <a:spcAft>
                <a:spcPts val="0"/>
              </a:spcAft>
              <a:defRPr/>
            </a:pPr>
            <a:r>
              <a:rPr lang="pl-PL" dirty="0"/>
              <a:t>20% czasu pracy można przeznaczyć na projekty z nią niezwiązane</a:t>
            </a:r>
          </a:p>
          <a:p>
            <a:pPr eaLnBrk="1" fontAlgn="auto" hangingPunct="1">
              <a:spcAft>
                <a:spcPts val="0"/>
              </a:spcAft>
              <a:defRPr/>
            </a:pPr>
            <a:r>
              <a:rPr lang="pl-PL" dirty="0"/>
              <a:t>Inwestowanie w pomysły pracowników</a:t>
            </a:r>
          </a:p>
          <a:p>
            <a:pPr eaLnBrk="1" fontAlgn="auto" hangingPunct="1">
              <a:spcAft>
                <a:spcPts val="0"/>
              </a:spcAft>
              <a:defRPr/>
            </a:pPr>
            <a:r>
              <a:rPr lang="pl-PL" dirty="0"/>
              <a:t>Budowa oprogramowania w modelu </a:t>
            </a:r>
            <a:r>
              <a:rPr lang="pl-PL" i="1" dirty="0"/>
              <a:t>Open Source</a:t>
            </a:r>
          </a:p>
          <a:p>
            <a:pPr eaLnBrk="1" fontAlgn="auto" hangingPunct="1">
              <a:spcAft>
                <a:spcPts val="0"/>
              </a:spcAft>
              <a:defRPr/>
            </a:pPr>
            <a:endParaRPr lang="pl-PL" dirty="0"/>
          </a:p>
          <a:p>
            <a:pPr eaLnBrk="1" fontAlgn="auto" hangingPunct="1">
              <a:spcAft>
                <a:spcPts val="0"/>
              </a:spcAft>
              <a:defRPr/>
            </a:pPr>
            <a:endParaRPr lang="en-US"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76672"/>
            <a:ext cx="2151906" cy="826285"/>
          </a:xfrm>
          <a:prstGeom prst="rect">
            <a:avLst/>
          </a:prstGeom>
        </p:spPr>
      </p:pic>
    </p:spTree>
    <p:extLst>
      <p:ext uri="{BB962C8B-B14F-4D97-AF65-F5344CB8AC3E}">
        <p14:creationId xmlns:p14="http://schemas.microsoft.com/office/powerpoint/2010/main" val="3127618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10" descr="http://t2.gstatic.com/images?q=tbn:ANd9GcTDKDlXEbOdyfAoFHZeV5eaMsykb36VZuaL604kvjjiouaRAf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8" y="0"/>
            <a:ext cx="2134549" cy="124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Amazon.com: Online Shopping for Electronics, Apparel, Computers, Books, DVDs &amp; more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7662"/>
            <a:ext cx="9144000" cy="4922675"/>
          </a:xfrm>
          <a:prstGeom prst="rect">
            <a:avLst/>
          </a:prstGeom>
        </p:spPr>
      </p:pic>
    </p:spTree>
    <p:extLst>
      <p:ext uri="{BB962C8B-B14F-4D97-AF65-F5344CB8AC3E}">
        <p14:creationId xmlns:p14="http://schemas.microsoft.com/office/powerpoint/2010/main" val="2714244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2" y="3284538"/>
            <a:ext cx="2047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ymbol zastępczy zawartości 2"/>
          <p:cNvSpPr>
            <a:spLocks noGrp="1"/>
          </p:cNvSpPr>
          <p:nvPr>
            <p:ph sz="quarter" idx="1"/>
          </p:nvPr>
        </p:nvSpPr>
        <p:spPr/>
        <p:txBody>
          <a:bodyPr/>
          <a:lstStyle/>
          <a:p>
            <a:pPr eaLnBrk="1" hangingPunct="1"/>
            <a:r>
              <a:rPr lang="pl-PL"/>
              <a:t>Wizjonerstwo i innowacyjny model biznesowy</a:t>
            </a:r>
          </a:p>
          <a:p>
            <a:pPr lvl="1" eaLnBrk="1" hangingPunct="1"/>
            <a:r>
              <a:rPr lang="pl-PL"/>
              <a:t>Sprzedaż książek przez Internet</a:t>
            </a:r>
          </a:p>
          <a:p>
            <a:pPr lvl="1" eaLnBrk="1" hangingPunct="1"/>
            <a:r>
              <a:rPr lang="pl-PL"/>
              <a:t>Umożliwienie sprzedaży na własnej platformie konkurentom</a:t>
            </a:r>
          </a:p>
          <a:p>
            <a:pPr lvl="1" eaLnBrk="1" hangingPunct="1"/>
            <a:r>
              <a:rPr lang="pl-PL"/>
              <a:t>prezentacja związanych z produktem dodatków</a:t>
            </a:r>
          </a:p>
          <a:p>
            <a:pPr lvl="1" eaLnBrk="1" hangingPunct="1"/>
            <a:r>
              <a:rPr lang="pl-PL"/>
              <a:t>prezentacje towarów zakupionych przez innych użytkowników</a:t>
            </a:r>
          </a:p>
          <a:p>
            <a:pPr lvl="1" eaLnBrk="1" hangingPunct="1"/>
            <a:r>
              <a:rPr lang="pl-PL"/>
              <a:t>pamięć historii zakupów każdego klienta</a:t>
            </a:r>
          </a:p>
          <a:p>
            <a:pPr lvl="1" eaLnBrk="1" hangingPunct="1"/>
            <a:r>
              <a:rPr lang="pl-PL"/>
              <a:t>Kindle</a:t>
            </a:r>
          </a:p>
          <a:p>
            <a:pPr lvl="1" eaLnBrk="1" hangingPunct="1">
              <a:buFont typeface="Arial" pitchFamily="34" charset="0"/>
              <a:buNone/>
            </a:pPr>
            <a:endParaRPr lang="pl-PL"/>
          </a:p>
        </p:txBody>
      </p:sp>
      <p:pic>
        <p:nvPicPr>
          <p:cNvPr id="53253" name="Picture 10" descr="http://t2.gstatic.com/images?q=tbn:ANd9GcTDKDlXEbOdyfAoFHZeV5eaMsykb36VZuaL604kvjjiouaRAfY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18" y="0"/>
            <a:ext cx="2134549" cy="124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629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p:cNvSpPr>
            <a:spLocks noGrp="1"/>
          </p:cNvSpPr>
          <p:nvPr>
            <p:ph type="title"/>
          </p:nvPr>
        </p:nvSpPr>
        <p:spPr/>
        <p:txBody>
          <a:bodyPr/>
          <a:lstStyle/>
          <a:p>
            <a:pPr eaLnBrk="1" hangingPunct="1"/>
            <a:r>
              <a:rPr lang="pl-PL"/>
              <a:t>Amazon.com</a:t>
            </a:r>
            <a:endParaRPr lang="en-US"/>
          </a:p>
        </p:txBody>
      </p:sp>
      <p:pic>
        <p:nvPicPr>
          <p:cNvPr id="54275" name="Picture 10" descr="http://t2.gstatic.com/images?q=tbn:ANd9GcTDKDlXEbOdyfAoFHZeV5eaMsykb36VZuaL604kvjjiouaRAf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4818"/>
            <a:ext cx="18716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57325"/>
            <a:ext cx="8510587"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244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 co zwracać uwagę?</a:t>
            </a:r>
          </a:p>
        </p:txBody>
      </p:sp>
      <p:sp>
        <p:nvSpPr>
          <p:cNvPr id="147458" name="AutoShape 2" descr="data:image/jpeg;base64,/9j/4AAQSkZJRgABAQAAAQABAAD/2wBDAAkGBwgHBgkIBwgKCgkLDRYPDQwMDRsUFRAWIB0iIiAdHx8kKDQsJCYxJx8fLT0tMTU3Ojo6Iys/RD84QzQ5Ojf/2wBDAQoKCg0MDRoPDxo3JR8lNzc3Nzc3Nzc3Nzc3Nzc3Nzc3Nzc3Nzc3Nzc3Nzc3Nzc3Nzc3Nzc3Nzc3Nzc3Nzc3Nzf/wAARCABlAJYDASIAAhEBAxEB/8QAHAAAAQUBAQEAAAAAAAAAAAAAAAEEBQYHAwII/8QAOhAAAQMDAgQDBQYGAQUAAAAAAQACAwQFERIhBjFBUQcTIkJhcZGhFCMyUoHBCCQzU3LwFRdigtHx/8QAFwEBAQEBAAAAAAAAAAAAAAAAAAECA//EAB0RAQEBAQACAwEAAAAAAAAAAAABEQISMSFBURP/2gAMAwEAAhEDEQA/ANxQhCAQhCAQhIUCoSZRlAqEmUjnBjS5xAaBkk9Ag9LlPNFTxmSaRsbG83OOAFl/HfjBQ2hz6KxhtXVjZ0ufQw/usluPFd3v8pkr6ySTJ/ADgN/Rak1LX0RXcecOURIfcY5SOYhOpR3/AFR4c1YD6jHfyl8+x1OuTyYWvml/JGNRKmaXh/iWrANPYKwNPIyNLc/Rb8eWdrfrdxtYbgQ2KtDHHkJfSrBHIyRgfG4OaeRB5r5vbw3xZRjW6xVDgP7bslTnDvHFZw9VMgu0NVRtccFlSwgfMpeOb6pLftu4QmFnutNd6JlVRyNexw9k5wn2Vy9NlQhCAQhCAQhCAyvEj9IGN3HkEr3Boyf/AKmdZUikhdNIwvGN9J5IPcsgZzyX53SMqR1yE21mT1E5zyXKeZkLcuyT0AGSVrE1JmoYGlxc3AGSScYWC+LfibLXTS2WySOjpWHTNM07yHsPcrR4r8SVVtsJp6UiOWpy04/E1vVYXZ7dNdrlFTwsL3vcASeQyeZS84a52621VwnayGN73PPpDRku/wB7rXODfC2nla2TiGd0QO4p4zz/AMj/AOlauFuFaPh6laGtbJVEfeTEb/Adgp4hbkTT+0cP2qxwNjoLfA2Ie0Ggu+Z3Uyx7XN9BGB0Vdgrpqc4a4kflPJP4a6nqCNR8qToQs3mrKlcpjc7TQXWnfT19LFNG8YIc0Z+a7CV7G5I1t/M1dGSNePS79OqzisWvEdd4U8QxVVtkfLZKl3rgcchvcBbJabjT3W3wV1G8PhmYHNI9/RVDxio46rgaske0F0Gl7Cem4B+ir/8AD3dn1VkrbfI4kU0uYwTyadz9Vb8o1tCRCypUISIFXlzg0Ek7JSU3cTJl+nUxvIdz3QDnH+q7G3IHoEzqHteHa9gRyXqom8yQiIZOd14bEAcuOo9z0WpMQxigqxiKORrIAMBx3eP2TuGnZENsud+Z3NdtKCQASTyV1MYx4ryiprp9XqDMRsHc/wClTvA3CMNl4dMs0YNdOzzHuxu3qAPoq/M+O/cd0kGR5ZmdI9vvbv8AstYcAG6cYHLC6de4zDWnk8ymjcTlxaM/FKU3t5xTuaebXuH1XYuCBHFeeRXlz8LmX4KB9BVzQEaHnHYp9FcopP67NLvzNUM1+RsiWZkETpZXBrGAlxKl5XUB42X6Oj4QdRRziR9a8NA6gDfP0UF/DnGWNulQ4EMyGZx15rO/ES/G/X5xhJMMXojA6rVPDSimsPDkQ1Ojln+8eAe/L6LHjtxdxrolYRs4D4oULR1v8k2eqaHlzi0bIU8V1PpClXKd7ms9I3O2e3vWVeJnh2W5wxv4z+y5VBDxoY4gY3wV0AIjcInBwxseuUyrKmmoYTLWTsiY0bvkOFYjqGhjQGjAQqFdfFK0UznRW2OWvnBwGxj0n/yVOvHGvEl0DtVRFaqU+yzd+P8AJbnNqWyNcu9+tdnh8y41sMDemp25VEu/ii2Vro7FQulB2+0Telo+HdZVV3Whikc9vm11Seckjs7paCy8RcTygQwvbCTzxpY1ayRNtO7Bfvs3FdPcJw1rQ8h5HLB5lb+2Zk0TJY3amPAc09wVhl78ObnaaCOWF4qX4y9jBu34d124K8RZbK0Wy9Ne6Bhwx+PVH7im/o1yB4ZNVNzs14+oyh8o6c1Xqe/UlbUfaKCrgljkHqbrwcp8JpZdxJFEPjqW8ZPi8oByoqWugodT566J7erScH9FD3bxAtdG0tpQaiX8oQWyaaOnhdNM9rGNGS4lZN4g8dOrA6gtri2EHDnj2kwvvEldenE1U3lQdImdVHUdnNwlY90RZA0/q9Zy34i/E9u3AXDzrjXtrqxp+yxOzv7blsbJsgNbgDkAqnbop44WQwR+XE0YAAVgtdPLJURRuBJLguk4nMZvW1c2NDqeCnzj0ayff/pQukDS+pkDvYaAP1QuLosL5GRtLpHta0bkk8lU774jcO2fVGasVMw2EdONe/Y45LGr1dbpcyZb7eZfKzkRB4aG+5V6S90VLltvpvMf+YhP557qeX40m7eJN9ujiLTQx2+Ll5spy/4jlhUe8V8dRN51+us1dOPZLsj5BRDf+bvL9LNbWH2WbBWiw+HjZXNkuL3uzuWs5/Nbkn1E39qvC9VEpEFnotAOwIbklTdo8OuIr+BU1z/JhO/3jt/0atTsNgprawNobfHGcbu05JVhjtc0h1bsd3b0Wer+0kZ3bOBbVZCx0lKamXIy6XYD3gK0MqRG0Mia1rAOQCszbZO1uHFsrezufzXKWy0kmRJG6Fx56dx80nUWyq6akTM9QDmn9VR+MeDKG7F1RTYgqjuXAbO+K1F3DzmM/lnskYOWComptU7ZnefGBHj05HVal5qfMfO1bY7ra5i0Mft7UZzsmv2u6sOPOqB7slfQVXZonDWWjI6kJI7PSsOZaRrT3DMhTwn1Tyv2wBsF4rNmx1UufcSpa28G3+c6m05jz/cOFu0VLRxD0MiHwwvepoOGREn4YUnEXyZdYeCo3TYrqjNQ3cxkbhXqhsFNTtAawHHUqTkjY45lpRy5jcrjLTtdGRRPNPMOThz+RW5c9MuraNjR6WgfopCyUgdWh2NoxqTOiqzLFh4+8YdLwe6n7OWspKiZwxtgFTq3FkOKGL0PeRu6R2/cZ2QntM3RTxtcMENGULjrbH+O/CasqrxNXWl4fTS+rySfwHsPcvFg8JpxpfWNAPZbikVneF5U+1cD0dG0AtG3YKw09ppYAA1g2UghS92kkjmyGNg9LQvYGOQSoWVIkIyMHdekIOLoGE5A0nuF5dHJjGWyN/7xunCEEZLR0z/6kDoye264PtYdnyXteO3VTS5Ohjd7OP8AHZWdVMVl9slic8ys1ZO3p/CmlSBC0HDueMNGcK3mORv4ZA4dnjZN5oIn7T0+O72cludp4quWO7ZXCSJruezu6sctsik3gmAJ6P2UTJaKmmmkkcHva7pzA+C3OpUxAyk0lax7/wAEvpcehPQ/srfTx6LZBAdnTO5/VVy50gngMLmP1OIA08xvzGVaKeIsNHTve53kxB+p3Mkbbqd34OT8oXlxQubR8hCFlQhCEAhCEAhCEAhCEAhCEBhJhCEHh8Ub93NGe/VN5IXRMLopXNAGSD6s/NCFYGlLKyrkdrhYHMOzsbpYzqrKgnm3AHwwhCqOhKEIQf/Z"/>
          <p:cNvSpPr>
            <a:spLocks noChangeAspect="1" noChangeArrowheads="1"/>
          </p:cNvSpPr>
          <p:nvPr/>
        </p:nvSpPr>
        <p:spPr bwMode="auto">
          <a:xfrm>
            <a:off x="155575" y="-457200"/>
            <a:ext cx="1428750" cy="9620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7460" name="AutoShape 4" descr="data:image/jpeg;base64,/9j/4AAQSkZJRgABAQAAAQABAAD/2wBDAAkGBwgHBgkIBwgKCgkLDRYPDQwMDRsUFRAWIB0iIiAdHx8kKDQsJCYxJx8fLT0tMTU3Ojo6Iys/RD84QzQ5Ojf/2wBDAQoKCg0MDRoPDxo3JR8lNzc3Nzc3Nzc3Nzc3Nzc3Nzc3Nzc3Nzc3Nzc3Nzc3Nzc3Nzc3Nzc3Nzc3Nzc3Nzc3Nzf/wAARCABlAJYDASIAAhEBAxEB/8QAHAAAAQUBAQEAAAAAAAAAAAAAAAEEBQYHAwII/8QAOhAAAQMDAgQDBQYGAQUAAAAAAQACAwQFERIhBjFBUQcTIkJhcZGhFCMyUoHBCCQzU3LwFRdigtHx/8QAFwEBAQEBAAAAAAAAAAAAAAAAAAECA//EAB0RAQEBAQACAwEAAAAAAAAAAAABEQISMSFBURP/2gAMAwEAAhEDEQA/ANxQhCAQhCAQhIUCoSZRlAqEmUjnBjS5xAaBkk9Ag9LlPNFTxmSaRsbG83OOAFl/HfjBQ2hz6KxhtXVjZ0ufQw/usluPFd3v8pkr6ySTJ/ADgN/Rak1LX0RXcecOURIfcY5SOYhOpR3/AFR4c1YD6jHfyl8+x1OuTyYWvml/JGNRKmaXh/iWrANPYKwNPIyNLc/Rb8eWdrfrdxtYbgQ2KtDHHkJfSrBHIyRgfG4OaeRB5r5vbw3xZRjW6xVDgP7bslTnDvHFZw9VMgu0NVRtccFlSwgfMpeOb6pLftu4QmFnutNd6JlVRyNexw9k5wn2Vy9NlQhCAQhCAQhCAyvEj9IGN3HkEr3Boyf/AKmdZUikhdNIwvGN9J5IPcsgZzyX53SMqR1yE21mT1E5zyXKeZkLcuyT0AGSVrE1JmoYGlxc3AGSScYWC+LfibLXTS2WySOjpWHTNM07yHsPcrR4r8SVVtsJp6UiOWpy04/E1vVYXZ7dNdrlFTwsL3vcASeQyeZS84a52621VwnayGN73PPpDRku/wB7rXODfC2nla2TiGd0QO4p4zz/AMj/AOlauFuFaPh6laGtbJVEfeTEb/Adgp4hbkTT+0cP2qxwNjoLfA2Ie0Ggu+Z3Uyx7XN9BGB0Vdgrpqc4a4kflPJP4a6nqCNR8qToQs3mrKlcpjc7TQXWnfT19LFNG8YIc0Z+a7CV7G5I1t/M1dGSNePS79OqzisWvEdd4U8QxVVtkfLZKl3rgcchvcBbJabjT3W3wV1G8PhmYHNI9/RVDxio46rgaske0F0Gl7Cem4B+ir/8AD3dn1VkrbfI4kU0uYwTyadz9Vb8o1tCRCypUISIFXlzg0Ek7JSU3cTJl+nUxvIdz3QDnH+q7G3IHoEzqHteHa9gRyXqom8yQiIZOd14bEAcuOo9z0WpMQxigqxiKORrIAMBx3eP2TuGnZENsud+Z3NdtKCQASTyV1MYx4ryiprp9XqDMRsHc/wClTvA3CMNl4dMs0YNdOzzHuxu3qAPoq/M+O/cd0kGR5ZmdI9vvbv8AstYcAG6cYHLC6de4zDWnk8ymjcTlxaM/FKU3t5xTuaebXuH1XYuCBHFeeRXlz8LmX4KB9BVzQEaHnHYp9FcopP67NLvzNUM1+RsiWZkETpZXBrGAlxKl5XUB42X6Oj4QdRRziR9a8NA6gDfP0UF/DnGWNulQ4EMyGZx15rO/ES/G/X5xhJMMXojA6rVPDSimsPDkQ1Ojln+8eAe/L6LHjtxdxrolYRs4D4oULR1v8k2eqaHlzi0bIU8V1PpClXKd7ms9I3O2e3vWVeJnh2W5wxv4z+y5VBDxoY4gY3wV0AIjcInBwxseuUyrKmmoYTLWTsiY0bvkOFYjqGhjQGjAQqFdfFK0UznRW2OWvnBwGxj0n/yVOvHGvEl0DtVRFaqU+yzd+P8AJbnNqWyNcu9+tdnh8y41sMDemp25VEu/ii2Vro7FQulB2+0Telo+HdZVV3Whikc9vm11Seckjs7paCy8RcTygQwvbCTzxpY1ayRNtO7Bfvs3FdPcJw1rQ8h5HLB5lb+2Zk0TJY3amPAc09wVhl78ObnaaCOWF4qX4y9jBu34d124K8RZbK0Wy9Ne6Bhwx+PVH7im/o1yB4ZNVNzs14+oyh8o6c1Xqe/UlbUfaKCrgljkHqbrwcp8JpZdxJFEPjqW8ZPi8oByoqWugodT566J7erScH9FD3bxAtdG0tpQaiX8oQWyaaOnhdNM9rGNGS4lZN4g8dOrA6gtri2EHDnj2kwvvEldenE1U3lQdImdVHUdnNwlY90RZA0/q9Zy34i/E9u3AXDzrjXtrqxp+yxOzv7blsbJsgNbgDkAqnbop44WQwR+XE0YAAVgtdPLJURRuBJLguk4nMZvW1c2NDqeCnzj0ayff/pQukDS+pkDvYaAP1QuLosL5GRtLpHta0bkk8lU774jcO2fVGasVMw2EdONe/Y45LGr1dbpcyZb7eZfKzkRB4aG+5V6S90VLltvpvMf+YhP557qeX40m7eJN9ujiLTQx2+Ll5spy/4jlhUe8V8dRN51+us1dOPZLsj5BRDf+bvL9LNbWH2WbBWiw+HjZXNkuL3uzuWs5/Nbkn1E39qvC9VEpEFnotAOwIbklTdo8OuIr+BU1z/JhO/3jt/0atTsNgprawNobfHGcbu05JVhjtc0h1bsd3b0Wer+0kZ3bOBbVZCx0lKamXIy6XYD3gK0MqRG0Mia1rAOQCszbZO1uHFsrezufzXKWy0kmRJG6Fx56dx80nUWyq6akTM9QDmn9VR+MeDKG7F1RTYgqjuXAbO+K1F3DzmM/lnskYOWComptU7ZnefGBHj05HVal5qfMfO1bY7ra5i0Mft7UZzsmv2u6sOPOqB7slfQVXZonDWWjI6kJI7PSsOZaRrT3DMhTwn1Tyv2wBsF4rNmx1UufcSpa28G3+c6m05jz/cOFu0VLRxD0MiHwwvepoOGREn4YUnEXyZdYeCo3TYrqjNQ3cxkbhXqhsFNTtAawHHUqTkjY45lpRy5jcrjLTtdGRRPNPMOThz+RW5c9MuraNjR6WgfopCyUgdWh2NoxqTOiqzLFh4+8YdLwe6n7OWspKiZwxtgFTq3FkOKGL0PeRu6R2/cZ2QntM3RTxtcMENGULjrbH+O/CasqrxNXWl4fTS+rySfwHsPcvFg8JpxpfWNAPZbikVneF5U+1cD0dG0AtG3YKw09ppYAA1g2UghS92kkjmyGNg9LQvYGOQSoWVIkIyMHdekIOLoGE5A0nuF5dHJjGWyN/7xunCEEZLR0z/6kDoye264PtYdnyXteO3VTS5Ohjd7OP8AHZWdVMVl9slic8ys1ZO3p/CmlSBC0HDueMNGcK3mORv4ZA4dnjZN5oIn7T0+O72cludp4quWO7ZXCSJruezu6sctsik3gmAJ6P2UTJaKmmmkkcHva7pzA+C3OpUxAyk0lax7/wAEvpcehPQ/srfTx6LZBAdnTO5/VVy50gngMLmP1OIA08xvzGVaKeIsNHTve53kxB+p3Mkbbqd34OT8oXlxQubR8hCFlQhCEAhCEAhCEAhCEAhCEBhJhCEHh8Ub93NGe/VN5IXRMLopXNAGSD6s/NCFYGlLKyrkdrhYHMOzsbpYzqrKgnm3AHwwhCqOhKEIQf/Z"/>
          <p:cNvSpPr>
            <a:spLocks noChangeAspect="1" noChangeArrowheads="1"/>
          </p:cNvSpPr>
          <p:nvPr/>
        </p:nvSpPr>
        <p:spPr bwMode="auto">
          <a:xfrm>
            <a:off x="155575" y="-457200"/>
            <a:ext cx="1428750" cy="9620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7462" name="Picture 6" descr="http://qsystem.pl/wp-content/uploads/2010/04/analiza6.jpg"/>
          <p:cNvPicPr>
            <a:picLocks noChangeAspect="1" noChangeArrowheads="1"/>
          </p:cNvPicPr>
          <p:nvPr/>
        </p:nvPicPr>
        <p:blipFill>
          <a:blip r:embed="rId2" cstate="print"/>
          <a:srcRect/>
          <a:stretch>
            <a:fillRect/>
          </a:stretch>
        </p:blipFill>
        <p:spPr bwMode="auto">
          <a:xfrm>
            <a:off x="3923928" y="3861048"/>
            <a:ext cx="1691998" cy="1143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Innowacyjny model biznesu</a:t>
            </a:r>
          </a:p>
        </p:txBody>
      </p:sp>
      <p:pic>
        <p:nvPicPr>
          <p:cNvPr id="4" name="Symbol zastępczy zawartości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8689" y="1912799"/>
            <a:ext cx="2725039" cy="1782198"/>
          </a:xfrm>
        </p:spPr>
      </p:pic>
      <p:sp>
        <p:nvSpPr>
          <p:cNvPr id="7" name="pole tekstowe 6"/>
          <p:cNvSpPr txBox="1"/>
          <p:nvPr/>
        </p:nvSpPr>
        <p:spPr>
          <a:xfrm>
            <a:off x="3389320" y="4009504"/>
            <a:ext cx="1572866" cy="300082"/>
          </a:xfrm>
          <a:prstGeom prst="rect">
            <a:avLst/>
          </a:prstGeom>
          <a:noFill/>
        </p:spPr>
        <p:txBody>
          <a:bodyPr wrap="none" rtlCol="0">
            <a:spAutoFit/>
          </a:bodyPr>
          <a:lstStyle/>
          <a:p>
            <a:r>
              <a:rPr lang="pl-PL" sz="1350" dirty="0"/>
              <a:t>1 000 000 000 USD</a:t>
            </a:r>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694" y="4903023"/>
            <a:ext cx="1571625" cy="492919"/>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81" y="4460040"/>
            <a:ext cx="1785938" cy="407194"/>
          </a:xfrm>
          <a:prstGeom prst="rect">
            <a:avLst/>
          </a:prstGeom>
        </p:spPr>
      </p:pic>
      <p:pic>
        <p:nvPicPr>
          <p:cNvPr id="10" name="Obraz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6969" y="5103846"/>
            <a:ext cx="1428750" cy="364331"/>
          </a:xfrm>
          <a:prstGeom prst="rect">
            <a:avLst/>
          </a:prstGeom>
        </p:spPr>
      </p:pic>
      <p:pic>
        <p:nvPicPr>
          <p:cNvPr id="11" name="Obraz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594" y="3009379"/>
            <a:ext cx="1000125" cy="1000125"/>
          </a:xfrm>
          <a:prstGeom prst="rect">
            <a:avLst/>
          </a:prstGeom>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832" y="5150832"/>
            <a:ext cx="1428750" cy="300038"/>
          </a:xfrm>
          <a:prstGeom prst="rect">
            <a:avLst/>
          </a:prstGeom>
        </p:spPr>
      </p:pic>
      <p:pic>
        <p:nvPicPr>
          <p:cNvPr id="13" name="Obraz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6232" y="3509441"/>
            <a:ext cx="1000125" cy="1000125"/>
          </a:xfrm>
          <a:prstGeom prst="rect">
            <a:avLst/>
          </a:prstGeom>
        </p:spPr>
      </p:pic>
    </p:spTree>
    <p:extLst>
      <p:ext uri="{BB962C8B-B14F-4D97-AF65-F5344CB8AC3E}">
        <p14:creationId xmlns:p14="http://schemas.microsoft.com/office/powerpoint/2010/main" val="38580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F4AC13-BE0D-414F-A24B-7F92FDC1574A}"/>
              </a:ext>
            </a:extLst>
          </p:cNvPr>
          <p:cNvSpPr>
            <a:spLocks noGrp="1"/>
          </p:cNvSpPr>
          <p:nvPr>
            <p:ph type="title"/>
          </p:nvPr>
        </p:nvSpPr>
        <p:spPr/>
        <p:txBody>
          <a:bodyPr/>
          <a:lstStyle/>
          <a:p>
            <a:r>
              <a:rPr lang="pl-PL" dirty="0"/>
              <a:t>Lista jednorożców</a:t>
            </a:r>
          </a:p>
        </p:txBody>
      </p:sp>
      <p:sp>
        <p:nvSpPr>
          <p:cNvPr id="3" name="Symbol zastępczy zawartości 2">
            <a:extLst>
              <a:ext uri="{FF2B5EF4-FFF2-40B4-BE49-F238E27FC236}">
                <a16:creationId xmlns:a16="http://schemas.microsoft.com/office/drawing/2014/main" id="{0EDABBCB-E761-4EBC-9D67-2811FC520C92}"/>
              </a:ext>
            </a:extLst>
          </p:cNvPr>
          <p:cNvSpPr>
            <a:spLocks noGrp="1"/>
          </p:cNvSpPr>
          <p:nvPr>
            <p:ph idx="1"/>
          </p:nvPr>
        </p:nvSpPr>
        <p:spPr/>
        <p:txBody>
          <a:bodyPr/>
          <a:lstStyle/>
          <a:p>
            <a:r>
              <a:rPr lang="pl-PL" dirty="0" err="1"/>
              <a:t>Bytedance</a:t>
            </a:r>
            <a:r>
              <a:rPr lang="pl-PL" dirty="0"/>
              <a:t> – 75 mld USD</a:t>
            </a:r>
          </a:p>
          <a:p>
            <a:r>
              <a:rPr lang="pl-PL" dirty="0" err="1"/>
              <a:t>Didi</a:t>
            </a:r>
            <a:r>
              <a:rPr lang="pl-PL" dirty="0"/>
              <a:t> – 56 mld USD</a:t>
            </a:r>
          </a:p>
          <a:p>
            <a:r>
              <a:rPr lang="pl-PL" dirty="0" err="1"/>
              <a:t>WeWork</a:t>
            </a:r>
            <a:r>
              <a:rPr lang="pl-PL" dirty="0"/>
              <a:t> – 47 mld USD</a:t>
            </a:r>
          </a:p>
          <a:p>
            <a:r>
              <a:rPr lang="pl-PL" dirty="0"/>
              <a:t>JUUL </a:t>
            </a:r>
            <a:r>
              <a:rPr lang="pl-PL" dirty="0" err="1"/>
              <a:t>Labs</a:t>
            </a:r>
            <a:r>
              <a:rPr lang="pl-PL" dirty="0"/>
              <a:t> – 38 mld USD</a:t>
            </a:r>
          </a:p>
          <a:p>
            <a:r>
              <a:rPr lang="pl-PL" dirty="0"/>
              <a:t>Airbnb – 29,3 mld USD</a:t>
            </a:r>
          </a:p>
          <a:p>
            <a:r>
              <a:rPr lang="pl-PL" dirty="0" err="1"/>
              <a:t>Stripe</a:t>
            </a:r>
            <a:r>
              <a:rPr lang="pl-PL" dirty="0"/>
              <a:t> – 22,5 mld USD</a:t>
            </a:r>
          </a:p>
          <a:p>
            <a:r>
              <a:rPr lang="pl-PL" dirty="0" err="1"/>
              <a:t>SpaceX</a:t>
            </a:r>
            <a:r>
              <a:rPr lang="pl-PL" dirty="0"/>
              <a:t> – 18,5 mld USD</a:t>
            </a:r>
          </a:p>
          <a:p>
            <a:endParaRPr lang="pl-PL" dirty="0"/>
          </a:p>
        </p:txBody>
      </p:sp>
      <p:pic>
        <p:nvPicPr>
          <p:cNvPr id="2050" name="Picture 2" descr="Znalezione obrazy dla zapytania unicorn">
            <a:extLst>
              <a:ext uri="{FF2B5EF4-FFF2-40B4-BE49-F238E27FC236}">
                <a16:creationId xmlns:a16="http://schemas.microsoft.com/office/drawing/2014/main" id="{C9C3D5C6-E1E8-442E-8D4C-BB0312644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808" y="2828424"/>
            <a:ext cx="2836936" cy="283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12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F6961D-0029-4E03-9403-385428DB34C3}"/>
              </a:ext>
            </a:extLst>
          </p:cNvPr>
          <p:cNvSpPr>
            <a:spLocks noGrp="1"/>
          </p:cNvSpPr>
          <p:nvPr>
            <p:ph type="title"/>
          </p:nvPr>
        </p:nvSpPr>
        <p:spPr/>
        <p:txBody>
          <a:bodyPr/>
          <a:lstStyle/>
          <a:p>
            <a:r>
              <a:rPr lang="pl-PL" dirty="0"/>
              <a:t>Największe firmy na świecie wg </a:t>
            </a:r>
            <a:r>
              <a:rPr lang="pl-PL" u="sng" dirty="0"/>
              <a:t>wartości </a:t>
            </a:r>
            <a:r>
              <a:rPr lang="pl-PL" dirty="0"/>
              <a:t>   (mld USD)</a:t>
            </a:r>
          </a:p>
        </p:txBody>
      </p:sp>
      <p:sp>
        <p:nvSpPr>
          <p:cNvPr id="3" name="Symbol zastępczy zawartości 2">
            <a:extLst>
              <a:ext uri="{FF2B5EF4-FFF2-40B4-BE49-F238E27FC236}">
                <a16:creationId xmlns:a16="http://schemas.microsoft.com/office/drawing/2014/main" id="{DADE015F-8EEC-41DA-B1DC-15E1F9C5CF3E}"/>
              </a:ext>
            </a:extLst>
          </p:cNvPr>
          <p:cNvSpPr>
            <a:spLocks noGrp="1"/>
          </p:cNvSpPr>
          <p:nvPr>
            <p:ph idx="1"/>
          </p:nvPr>
        </p:nvSpPr>
        <p:spPr/>
        <p:txBody>
          <a:bodyPr>
            <a:normAutofit/>
          </a:bodyPr>
          <a:lstStyle/>
          <a:p>
            <a:pPr marL="385763" indent="-385763">
              <a:buFont typeface="+mj-lt"/>
              <a:buAutoNum type="arabicPeriod"/>
            </a:pPr>
            <a:r>
              <a:rPr lang="pl-PL" dirty="0"/>
              <a:t>Apple 			($ 926,9)</a:t>
            </a:r>
          </a:p>
          <a:p>
            <a:pPr marL="385763" indent="-385763">
              <a:buFont typeface="+mj-lt"/>
              <a:buAutoNum type="arabicPeriod"/>
            </a:pPr>
            <a:r>
              <a:rPr lang="pl-PL" dirty="0"/>
              <a:t>Amazon.com		($ 777,8)</a:t>
            </a:r>
          </a:p>
          <a:p>
            <a:pPr marL="385763" indent="-385763">
              <a:buFont typeface="+mj-lt"/>
              <a:buAutoNum type="arabicPeriod"/>
            </a:pPr>
            <a:r>
              <a:rPr lang="pl-PL" dirty="0" err="1"/>
              <a:t>Alphabet</a:t>
            </a:r>
            <a:r>
              <a:rPr lang="pl-PL" dirty="0"/>
              <a:t>	 		($ 766,4)</a:t>
            </a:r>
          </a:p>
          <a:p>
            <a:pPr marL="385763" indent="-385763">
              <a:buFont typeface="+mj-lt"/>
              <a:buAutoNum type="arabicPeriod"/>
            </a:pPr>
            <a:r>
              <a:rPr lang="pl-PL" dirty="0"/>
              <a:t>Microsoft	 		($ 750,6)</a:t>
            </a:r>
          </a:p>
          <a:p>
            <a:pPr marL="385763" indent="-385763">
              <a:buFont typeface="+mj-lt"/>
              <a:buAutoNum type="arabicPeriod"/>
            </a:pPr>
            <a:r>
              <a:rPr lang="pl-PL" dirty="0"/>
              <a:t>Facebook	 		($ 541,5)</a:t>
            </a:r>
          </a:p>
          <a:p>
            <a:pPr marL="385763" indent="-385763">
              <a:buFont typeface="+mj-lt"/>
              <a:buAutoNum type="arabicPeriod"/>
            </a:pPr>
            <a:r>
              <a:rPr lang="pl-PL" dirty="0" err="1"/>
              <a:t>Alibaba</a:t>
            </a:r>
            <a:r>
              <a:rPr lang="pl-PL" dirty="0"/>
              <a:t>	 		($ 499,4)</a:t>
            </a:r>
          </a:p>
          <a:p>
            <a:pPr marL="385763" indent="-385763">
              <a:buFont typeface="+mj-lt"/>
              <a:buAutoNum type="arabicPeriod"/>
            </a:pPr>
            <a:r>
              <a:rPr lang="pl-PL" dirty="0" err="1"/>
              <a:t>Berkshire</a:t>
            </a:r>
            <a:r>
              <a:rPr lang="pl-PL" dirty="0"/>
              <a:t> Hathaway	($ 491,9)</a:t>
            </a:r>
          </a:p>
          <a:p>
            <a:pPr marL="385763" indent="-385763">
              <a:buFont typeface="+mj-lt"/>
              <a:buAutoNum type="arabicPeriod"/>
            </a:pPr>
            <a:r>
              <a:rPr lang="pl-PL" dirty="0" err="1"/>
              <a:t>Tencent</a:t>
            </a:r>
            <a:r>
              <a:rPr lang="pl-PL" dirty="0"/>
              <a:t> Holdings	($ 491,3)</a:t>
            </a:r>
          </a:p>
          <a:p>
            <a:pPr marL="385763" indent="-385763">
              <a:buFont typeface="+mj-lt"/>
              <a:buAutoNum type="arabicPeriod"/>
            </a:pPr>
            <a:r>
              <a:rPr lang="pl-PL" dirty="0" err="1"/>
              <a:t>JPMorgan</a:t>
            </a:r>
            <a:r>
              <a:rPr lang="pl-PL" dirty="0"/>
              <a:t> Chase	 	($ 387,7)</a:t>
            </a:r>
          </a:p>
          <a:p>
            <a:pPr marL="385763" indent="-385763">
              <a:buFont typeface="+mj-lt"/>
              <a:buAutoNum type="arabicPeriod"/>
            </a:pPr>
            <a:r>
              <a:rPr lang="pl-PL" dirty="0" err="1"/>
              <a:t>ExxonMobil</a:t>
            </a:r>
            <a:r>
              <a:rPr lang="pl-PL" dirty="0"/>
              <a:t>		($ 344,1)</a:t>
            </a:r>
          </a:p>
        </p:txBody>
      </p:sp>
      <p:sp>
        <p:nvSpPr>
          <p:cNvPr id="4" name="pole tekstowe 3">
            <a:extLst>
              <a:ext uri="{FF2B5EF4-FFF2-40B4-BE49-F238E27FC236}">
                <a16:creationId xmlns:a16="http://schemas.microsoft.com/office/drawing/2014/main" id="{78ECB933-3875-4580-A1CC-52515C9DFF02}"/>
              </a:ext>
            </a:extLst>
          </p:cNvPr>
          <p:cNvSpPr txBox="1"/>
          <p:nvPr/>
        </p:nvSpPr>
        <p:spPr>
          <a:xfrm>
            <a:off x="811925" y="5602671"/>
            <a:ext cx="1105111" cy="300082"/>
          </a:xfrm>
          <a:prstGeom prst="rect">
            <a:avLst/>
          </a:prstGeom>
          <a:noFill/>
        </p:spPr>
        <p:txBody>
          <a:bodyPr wrap="none" rtlCol="0">
            <a:spAutoFit/>
          </a:bodyPr>
          <a:lstStyle/>
          <a:p>
            <a:r>
              <a:rPr lang="pl-PL" sz="1350" dirty="0" err="1"/>
              <a:t>Statista</a:t>
            </a:r>
            <a:r>
              <a:rPr lang="pl-PL" sz="1350" dirty="0"/>
              <a:t>, 2018</a:t>
            </a:r>
          </a:p>
        </p:txBody>
      </p:sp>
      <p:grpSp>
        <p:nvGrpSpPr>
          <p:cNvPr id="5" name="Grupa 4">
            <a:extLst>
              <a:ext uri="{FF2B5EF4-FFF2-40B4-BE49-F238E27FC236}">
                <a16:creationId xmlns:a16="http://schemas.microsoft.com/office/drawing/2014/main" id="{7C390EEF-AF9C-48A4-8045-9FBBD4DA143E}"/>
              </a:ext>
            </a:extLst>
          </p:cNvPr>
          <p:cNvGrpSpPr/>
          <p:nvPr/>
        </p:nvGrpSpPr>
        <p:grpSpPr>
          <a:xfrm>
            <a:off x="5935718" y="2226469"/>
            <a:ext cx="2398329" cy="2231003"/>
            <a:chOff x="8156028" y="3053011"/>
            <a:chExt cx="3197772" cy="2974671"/>
          </a:xfrm>
        </p:grpSpPr>
        <p:pic>
          <p:nvPicPr>
            <p:cNvPr id="1026" name="Picture 2" descr="Znalezione obrazy dla zapytania polska">
              <a:extLst>
                <a:ext uri="{FF2B5EF4-FFF2-40B4-BE49-F238E27FC236}">
                  <a16:creationId xmlns:a16="http://schemas.microsoft.com/office/drawing/2014/main" id="{33908A47-9295-46D0-BF90-7EEA3B5148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6028" y="3053011"/>
              <a:ext cx="3197772" cy="297467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26F18638-0A56-4431-A335-6866568073F1}"/>
                </a:ext>
              </a:extLst>
            </p:cNvPr>
            <p:cNvSpPr txBox="1"/>
            <p:nvPr/>
          </p:nvSpPr>
          <p:spPr>
            <a:xfrm>
              <a:off x="8250335" y="3673878"/>
              <a:ext cx="2841804" cy="492443"/>
            </a:xfrm>
            <a:prstGeom prst="rect">
              <a:avLst/>
            </a:prstGeom>
            <a:noFill/>
          </p:spPr>
          <p:txBody>
            <a:bodyPr wrap="none" rtlCol="0">
              <a:spAutoFit/>
            </a:bodyPr>
            <a:lstStyle/>
            <a:p>
              <a:r>
                <a:rPr lang="pl-PL" dirty="0">
                  <a:solidFill>
                    <a:schemeClr val="bg1"/>
                  </a:solidFill>
                </a:rPr>
                <a:t>$ 524,5 – PKB Polski</a:t>
              </a:r>
            </a:p>
          </p:txBody>
        </p:sp>
      </p:grpSp>
    </p:spTree>
    <p:extLst>
      <p:ext uri="{BB962C8B-B14F-4D97-AF65-F5344CB8AC3E}">
        <p14:creationId xmlns:p14="http://schemas.microsoft.com/office/powerpoint/2010/main" val="24736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Elementy modelu biznesowego:</a:t>
            </a:r>
          </a:p>
        </p:txBody>
      </p:sp>
      <p:sp>
        <p:nvSpPr>
          <p:cNvPr id="7" name="Symbol zastępczy tekstu 6"/>
          <p:cNvSpPr>
            <a:spLocks noGrp="1"/>
          </p:cNvSpPr>
          <p:nvPr>
            <p:ph type="body" idx="1"/>
          </p:nvPr>
        </p:nvSpPr>
        <p:spPr/>
        <p:txBody>
          <a:bodyPr/>
          <a:lstStyle/>
          <a:p>
            <a:endParaRPr lang="pl-PL" dirty="0"/>
          </a:p>
        </p:txBody>
      </p:sp>
      <p:sp>
        <p:nvSpPr>
          <p:cNvPr id="8" name="Symbol zastępczy tekstu 7"/>
          <p:cNvSpPr>
            <a:spLocks noGrp="1"/>
          </p:cNvSpPr>
          <p:nvPr>
            <p:ph type="body" sz="half" idx="3"/>
          </p:nvPr>
        </p:nvSpPr>
        <p:spPr/>
        <p:txBody>
          <a:bodyPr/>
          <a:lstStyle/>
          <a:p>
            <a:endParaRPr lang="pl-PL"/>
          </a:p>
        </p:txBody>
      </p:sp>
      <p:sp>
        <p:nvSpPr>
          <p:cNvPr id="3" name="Symbol zastępczy zawartości 2"/>
          <p:cNvSpPr>
            <a:spLocks noGrp="1"/>
          </p:cNvSpPr>
          <p:nvPr>
            <p:ph sz="quarter" idx="2"/>
          </p:nvPr>
        </p:nvSpPr>
        <p:spPr/>
        <p:txBody>
          <a:bodyPr>
            <a:normAutofit lnSpcReduction="10000"/>
          </a:bodyPr>
          <a:lstStyle/>
          <a:p>
            <a:pPr marL="385763" indent="-385763">
              <a:buFont typeface="+mj-lt"/>
              <a:buAutoNum type="arabicPeriod"/>
            </a:pPr>
            <a:r>
              <a:rPr lang="pl-PL" dirty="0"/>
              <a:t>Segmenty klientów</a:t>
            </a:r>
          </a:p>
          <a:p>
            <a:pPr marL="385763" indent="-385763">
              <a:buFont typeface="+mj-lt"/>
              <a:buAutoNum type="arabicPeriod"/>
            </a:pPr>
            <a:r>
              <a:rPr lang="pl-PL" dirty="0"/>
              <a:t>Propozycja wartości</a:t>
            </a:r>
          </a:p>
          <a:p>
            <a:pPr marL="385763" indent="-385763">
              <a:buFont typeface="+mj-lt"/>
              <a:buAutoNum type="arabicPeriod"/>
            </a:pPr>
            <a:r>
              <a:rPr lang="pl-PL" dirty="0"/>
              <a:t>Kanały</a:t>
            </a:r>
          </a:p>
          <a:p>
            <a:pPr marL="385763" indent="-385763">
              <a:buFont typeface="+mj-lt"/>
              <a:buAutoNum type="arabicPeriod"/>
            </a:pPr>
            <a:r>
              <a:rPr lang="pl-PL" dirty="0"/>
              <a:t>Relacji z klientami</a:t>
            </a:r>
          </a:p>
          <a:p>
            <a:pPr marL="385763" indent="-385763">
              <a:buFont typeface="+mj-lt"/>
              <a:buAutoNum type="arabicPeriod"/>
            </a:pPr>
            <a:r>
              <a:rPr lang="pl-PL" dirty="0"/>
              <a:t>Strumienie przychodów</a:t>
            </a:r>
          </a:p>
          <a:p>
            <a:pPr marL="385763" indent="-385763">
              <a:buFont typeface="+mj-lt"/>
              <a:buAutoNum type="arabicPeriod"/>
            </a:pPr>
            <a:r>
              <a:rPr lang="pl-PL" dirty="0"/>
              <a:t>Kluczowe zasoby</a:t>
            </a:r>
          </a:p>
          <a:p>
            <a:pPr marL="385763" indent="-385763">
              <a:buFont typeface="+mj-lt"/>
              <a:buAutoNum type="arabicPeriod"/>
            </a:pPr>
            <a:r>
              <a:rPr lang="pl-PL" dirty="0"/>
              <a:t>Kluczowe działania</a:t>
            </a:r>
          </a:p>
          <a:p>
            <a:pPr marL="385763" indent="-385763">
              <a:buFont typeface="+mj-lt"/>
              <a:buAutoNum type="arabicPeriod"/>
            </a:pPr>
            <a:r>
              <a:rPr lang="pl-PL" dirty="0"/>
              <a:t>Kluczowi partnerzy</a:t>
            </a:r>
          </a:p>
          <a:p>
            <a:pPr marL="385763" indent="-385763">
              <a:buFont typeface="+mj-lt"/>
              <a:buAutoNum type="arabicPeriod"/>
            </a:pPr>
            <a:r>
              <a:rPr lang="pl-PL" dirty="0"/>
              <a:t>Struktura kosztów</a:t>
            </a:r>
          </a:p>
        </p:txBody>
      </p:sp>
      <p:sp>
        <p:nvSpPr>
          <p:cNvPr id="9" name="Symbol zastępczy zawartości 8"/>
          <p:cNvSpPr>
            <a:spLocks noGrp="1"/>
          </p:cNvSpPr>
          <p:nvPr>
            <p:ph sz="quarter" idx="4"/>
          </p:nvPr>
        </p:nvSpPr>
        <p:spPr/>
        <p:txBody>
          <a:bodyPr/>
          <a:lstStyle/>
          <a:p>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560" y="2510898"/>
            <a:ext cx="3835440" cy="2191680"/>
          </a:xfrm>
          <a:prstGeom prst="rect">
            <a:avLst/>
          </a:prstGeom>
        </p:spPr>
      </p:pic>
    </p:spTree>
    <p:extLst>
      <p:ext uri="{BB962C8B-B14F-4D97-AF65-F5344CB8AC3E}">
        <p14:creationId xmlns:p14="http://schemas.microsoft.com/office/powerpoint/2010/main" val="2086026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C3DC2576-3DBF-43D0-9A60-E3BA6A034FF0}"/>
              </a:ext>
            </a:extLst>
          </p:cNvPr>
          <p:cNvSpPr>
            <a:spLocks noGrp="1" noChangeArrowheads="1"/>
          </p:cNvSpPr>
          <p:nvPr>
            <p:ph type="title"/>
          </p:nvPr>
        </p:nvSpPr>
        <p:spPr>
          <a:xfrm>
            <a:off x="683568" y="4293096"/>
            <a:ext cx="8229600" cy="1139825"/>
          </a:xfrm>
        </p:spPr>
        <p:txBody>
          <a:bodyPr/>
          <a:lstStyle/>
          <a:p>
            <a:pPr eaLnBrk="1" hangingPunct="1">
              <a:defRPr/>
            </a:pPr>
            <a:r>
              <a:rPr lang="pl-PL" sz="2800" b="1" dirty="0"/>
              <a:t>Przedsiębiorczość jest cechą danej osoby czy organizacji, ale nie jest cechą osobowości. </a:t>
            </a:r>
            <a:br>
              <a:rPr lang="pl-PL" sz="2800" b="1" dirty="0"/>
            </a:br>
            <a:r>
              <a:rPr lang="pl-PL" sz="2800" b="1" dirty="0"/>
              <a:t>Każdy, kto potrafi sprostać podejmowaniu decyzji, może nauczyć się działać przedsiębiorczo.</a:t>
            </a:r>
            <a:br>
              <a:rPr lang="pl-PL" sz="2800" b="1" dirty="0"/>
            </a:br>
            <a:r>
              <a:rPr lang="pl-PL" sz="2800" b="1" dirty="0"/>
              <a:t>Przedsiębiorczość jest to sposób zachowania.</a:t>
            </a:r>
            <a:br>
              <a:rPr lang="pl-PL" sz="2800" b="1" dirty="0"/>
            </a:br>
            <a:r>
              <a:rPr lang="pl-PL" sz="2800" b="1" dirty="0"/>
              <a:t>Jej podstawami są koncepcja i teoria a nie intuicja.</a:t>
            </a:r>
          </a:p>
        </p:txBody>
      </p:sp>
      <p:pic>
        <p:nvPicPr>
          <p:cNvPr id="4" name="Obraz 3">
            <a:extLst>
              <a:ext uri="{FF2B5EF4-FFF2-40B4-BE49-F238E27FC236}">
                <a16:creationId xmlns:a16="http://schemas.microsoft.com/office/drawing/2014/main" id="{62BCAE81-ED06-469A-ABF1-3C758BA07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5085184"/>
            <a:ext cx="1960380" cy="1526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CD22498A-C530-4AC9-86BA-E8E4B76C59E0}"/>
              </a:ext>
            </a:extLst>
          </p:cNvPr>
          <p:cNvSpPr>
            <a:spLocks noGrp="1" noChangeArrowheads="1"/>
          </p:cNvSpPr>
          <p:nvPr>
            <p:ph type="title"/>
          </p:nvPr>
        </p:nvSpPr>
        <p:spPr>
          <a:xfrm>
            <a:off x="611560" y="4725144"/>
            <a:ext cx="8229600" cy="1139825"/>
          </a:xfrm>
        </p:spPr>
        <p:txBody>
          <a:bodyPr/>
          <a:lstStyle/>
          <a:p>
            <a:pPr eaLnBrk="1" hangingPunct="1">
              <a:defRPr/>
            </a:pPr>
            <a:r>
              <a:rPr lang="pl-PL" sz="3600" b="1" dirty="0"/>
              <a:t>Przedsiębiorczość bazuje na teorii ekonomii i społeczeństwa, która traktuje zmiany jako zjawiska normalne, a nawet pożądane. </a:t>
            </a:r>
            <a:br>
              <a:rPr lang="pl-PL" sz="3600" b="1" dirty="0"/>
            </a:br>
            <a:r>
              <a:rPr lang="pl-PL" sz="3600" b="1" dirty="0"/>
              <a:t>Osoba przedsiębiorcza zawsze poszukuje zmiany, reaguje na nią i wykorzystuje jako okazje.</a:t>
            </a:r>
          </a:p>
        </p:txBody>
      </p:sp>
      <p:pic>
        <p:nvPicPr>
          <p:cNvPr id="4" name="Picture 2">
            <a:extLst>
              <a:ext uri="{FF2B5EF4-FFF2-40B4-BE49-F238E27FC236}">
                <a16:creationId xmlns:a16="http://schemas.microsoft.com/office/drawing/2014/main" id="{F5DD77E9-1038-477C-9736-387537028CFB}"/>
              </a:ext>
            </a:extLst>
          </p:cNvPr>
          <p:cNvPicPr>
            <a:picLocks noChangeAspect="1" noChangeArrowheads="1"/>
          </p:cNvPicPr>
          <p:nvPr/>
        </p:nvPicPr>
        <p:blipFill>
          <a:blip r:embed="rId2" cstate="print"/>
          <a:srcRect/>
          <a:stretch>
            <a:fillRect/>
          </a:stretch>
        </p:blipFill>
        <p:spPr bwMode="auto">
          <a:xfrm>
            <a:off x="7596336" y="2724251"/>
            <a:ext cx="1055762" cy="14094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in)">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pl-PL" sz="4300" b="1" dirty="0">
                <a:solidFill>
                  <a:schemeClr val="tx1">
                    <a:lumMod val="95000"/>
                    <a:lumOff val="5000"/>
                  </a:schemeClr>
                </a:solidFill>
                <a:latin typeface="Arial" pitchFamily="34" charset="0"/>
                <a:cs typeface="Arial" pitchFamily="34" charset="0"/>
              </a:rPr>
              <a:t>Przedsiębiorczość</a:t>
            </a:r>
          </a:p>
        </p:txBody>
      </p:sp>
      <p:sp>
        <p:nvSpPr>
          <p:cNvPr id="16387" name="Rectangle 3"/>
          <p:cNvSpPr>
            <a:spLocks noGrp="1" noChangeArrowheads="1"/>
          </p:cNvSpPr>
          <p:nvPr>
            <p:ph sz="quarter" idx="1"/>
          </p:nvPr>
        </p:nvSpPr>
        <p:spPr>
          <a:xfrm>
            <a:off x="468313" y="1989146"/>
            <a:ext cx="8229600" cy="4530725"/>
          </a:xfrm>
        </p:spPr>
        <p:txBody>
          <a:bodyPr/>
          <a:lstStyle/>
          <a:p>
            <a:pPr algn="ctr" eaLnBrk="1" hangingPunct="1">
              <a:buFont typeface="Wingdings" pitchFamily="2" charset="2"/>
              <a:buNone/>
              <a:defRPr/>
            </a:pPr>
            <a:r>
              <a:rPr lang="pl-PL" sz="3200" dirty="0">
                <a:latin typeface="Arial" pitchFamily="34" charset="0"/>
                <a:cs typeface="Arial" pitchFamily="34" charset="0"/>
              </a:rPr>
              <a:t>Kluczem do zachowań przedsiębiorczych jest posiadanie:</a:t>
            </a:r>
          </a:p>
          <a:p>
            <a:pPr eaLnBrk="1" hangingPunct="1">
              <a:buFontTx/>
              <a:buChar char="-"/>
              <a:defRPr/>
            </a:pPr>
            <a:r>
              <a:rPr lang="pl-PL" b="1" dirty="0">
                <a:latin typeface="Arial" pitchFamily="34" charset="0"/>
                <a:cs typeface="Arial" pitchFamily="34" charset="0"/>
              </a:rPr>
              <a:t>wizji,</a:t>
            </a:r>
          </a:p>
          <a:p>
            <a:pPr eaLnBrk="1" hangingPunct="1">
              <a:buFontTx/>
              <a:buChar char="-"/>
              <a:defRPr/>
            </a:pPr>
            <a:r>
              <a:rPr lang="pl-PL" b="1" dirty="0">
                <a:latin typeface="Arial" pitchFamily="34" charset="0"/>
                <a:cs typeface="Arial" pitchFamily="34" charset="0"/>
              </a:rPr>
              <a:t>wiedzy,</a:t>
            </a:r>
          </a:p>
          <a:p>
            <a:pPr eaLnBrk="1" hangingPunct="1">
              <a:buFontTx/>
              <a:buChar char="-"/>
              <a:defRPr/>
            </a:pPr>
            <a:r>
              <a:rPr lang="pl-PL" b="1" dirty="0">
                <a:latin typeface="Arial" pitchFamily="34" charset="0"/>
                <a:cs typeface="Arial" pitchFamily="34" charset="0"/>
              </a:rPr>
              <a:t>chęci do działania.</a:t>
            </a:r>
          </a:p>
        </p:txBody>
      </p:sp>
      <p:pic>
        <p:nvPicPr>
          <p:cNvPr id="18434" name="Picture 2" descr="http://www.saf.com.pl/uploads/images/misja.jpg"/>
          <p:cNvPicPr>
            <a:picLocks noChangeAspect="1" noChangeArrowheads="1"/>
          </p:cNvPicPr>
          <p:nvPr/>
        </p:nvPicPr>
        <p:blipFill>
          <a:blip r:embed="rId2"/>
          <a:srcRect/>
          <a:stretch>
            <a:fillRect/>
          </a:stretch>
        </p:blipFill>
        <p:spPr bwMode="auto">
          <a:xfrm>
            <a:off x="714348" y="4643446"/>
            <a:ext cx="2071702" cy="1466134"/>
          </a:xfrm>
          <a:prstGeom prst="rect">
            <a:avLst/>
          </a:prstGeom>
          <a:noFill/>
        </p:spPr>
      </p:pic>
      <p:sp>
        <p:nvSpPr>
          <p:cNvPr id="18436" name="AutoShape 4" descr="data:image/jpeg;base64,/9j/4AAQSkZJRgABAQAAAQABAAD/2wCEAAkGBxQSEhQUExQVFRUWFBcbFhYYGBgVFxgXFRkYFhoYGB0YHCgkGBolHRUUITEjJykrLi4uFx8zODMsNygtLisBCgoKDg0OGxAQGywkHyYsLDQtLSwsMCwsLTQsLCw0LCwvLCwsLCwsLCwsLCwsLywsLCwsLCwsNSwsLCwsLDAsLP/AABEIAOEA4QMBIgACEQEDEQH/xAAcAAACAgMBAQAAAAAAAAAAAAAABQQGAQMHAgj/xABLEAACAAMFBQUCCQoFAgcBAAABAgADEQQFEiExBkFRYXETIjKBkUKhFCNSU2JyscHRBxUWM0OCkqKy8CRjk+HxVHQ1c7PC0tPiF//EABoBAAMBAQEBAAAAAAAAAAAAAAACAwQBBQb/xAAwEQACAQMCAwcFAAIDAQAAAAAAAQIDESESMQRBURMiMmGB0fBxkaGxwULhI1LxFP/aAAwDAQACEQMRAD8A4bG2zT2lurqaFTUfgeI3UjVBAAwvKzrRZ0sUludNezcaoeW8cQeRhfE667WELI+cqYKOBqODr9JTmPMb41W+xmU5U0OhVhoynNWXiCIZ5yhVjBGggghRgggggAIIIIAGFsGKRIfh2ks/unGPdM90QUcggjUGo8oY2XvWWcvzby3HRqy295SFkNLkxY80Wj8oq/4ske0gb1Z6e4CKvFo21OJbJMOrWdK+SSyfexirw9bxs5T8KCCCCJDhDG5xhE2Z83Kah+lM+LH9ZPlC+kM2GCyDjOmk/uSRQfzOf4YaPUWXQVwQRtkyqxxK51uxqhzsvdyzZuKZ+plDHNJ0ouYXzI01oG4RmRc7MK0hpfcg2WzLZl8bnHPP9KeVB6H5UXjRa7z2RKVRPCK/fV4taJzzW9o5Dgo0H976xBjJEYiDbbuyqVkEEEEcOhBBBAAQRt+DP8hvQxmALmmCLLtHs0ZWKbJBMoeJTm8rrxTg3keJrUNODg7M5GSkroIb3efhEv4O36xamQeJOZlE8G1HPrCiMqaGoyIjidgauDKQaHIjURiHVvX4TLNoX9YlBaFG/cJwHA6NwOe+EsElYE7hBBBHDoQQQQANdnhieZL+dkzFHUL2i/zIIVRLum09lPlPuWYpPQEV91YL2svZT5sv5ExgOgJp7qQ/+Iv+Q8v047BYnOqhk/mdR7pQisRZmOO6l/yp7Dy7p+2cYrMNV3T8l7C0+a82EZWMRlYkihLkyawxv6RhMuX81KVT9ZvjH97+6DZ5cc+UvFwT0XvN7lMF+Xo1omzJzmrTHLE0A16cqRrSWgzNvUJHEMLpUFhWF8w5xIsBYsqqKsxAUDUkmgHrEINKRaSvE7LsZYJDK0yacIQVHNtw/vlFL2uALM2pJj3ed9CQFs6tXAAZhG9yK+n3U4RWbxvIvG2pJRurmaKbyKpuseIyxjEee9zWgggiRYLFMnzFlylLuxoFH95AaknIRw6aZaFiAASSaADMknQAbzF7um4JVhXt7XhM0UIlnvJKOoxj9pN4JoN/LdIkWe6peNmEy0sCMa+zuKya6cDNPMDfWlXtesy0Pic5CuFR4VB4c+J1MaFFUsyy+nT6+xK7nhbF3/8A6P8ATtPqkEc6gg/+qp1/AdjE6Bs9tP2jdlaT2c8d1ZrCgfdgnA6NuxHI7+Jg7U7KFS0yQpFKmZJ3rxaXxTiNRzGnmXaZF4gJNpJtIFFceF+A/wDz6H2YmXPe82zOtmtgbCv6qaKkoBpQ+3L5ar5UiyamlGeVyfT6k3eLut+hRllkxkyTHXW2KWe3aSwAWzIWmB6+0tMgTw0ML742LMtSaQsuG0uzZ1Vr5sc5u22tImB1odQynwspyZW4giJF83eEKzJVTJmissnUfKlt9JTlzyMa7xsuBiIYbPzFIaRN/UzKZ/NzB4Zg+w8R0iShnQx3LGpCGkYixW642lFlYZr6HgRxBGcJbTKpCzpOJ2NRSI8EEESKBDvapcU2XN+es8pz9bDgb+ZGhJFm7HtbHZW+bmTpR88M5f6nitNak0Tm7NM9XSuK7rUm9XVvJgCf/RitNLIjqGy1wlpM9QK4kHuDD/3xVL7uns65RpqUbxj5L+sjCpaTKvBHuYKGPEYXg1Du4Dgl2qd8iTgX6884AR+72kJy8ObUOzu+Su+fOeYfqSh2S1/eM2ElIpJuyQkUrthFi2blCRLmWxx4KpJB9qYwoT0ANPMn2YSWGxtNmLLXxMaCug4k8ABUnkIa7U2tcS2eV+qkDCObe0x51r5luMdprSnN8tvr/rc5PPdQmmzizFialiSTxJzJjxWMRmkTyUMQQQ+2Y2Ze1sWr2clTR5pFc9cCD23pu3amkEYuTsjjaSuyFclyzbW+CUBkKu7GiIvynO4e87gYuFsvCz3ZLMmzjHOYDtHIozb+/TwS94lg1ORY8Y1+bSS7NL+C2EBVU9564u9piLe3M56LovKkMxJJJqSaknMkmL3VLEcy69Pp7k7Oe+xttdqeaxeYxZjqT9g4DkI0wQRnKhBBBAARbLkv8TAJNrGNMsMz21OmZ1PXXjUZRU42SXoYpSm4SuJOOpH0VsRNWQACQ8vUHXX++hh/ta0udLJSlaZcCeHIxwTZ3a57P3fEm9fw4GLLNv6Yy9tZT2qe3JNa9Kag+/hi0jcownLVf0MrbirFJ2nymsCKEEgg5EGIt2TADnF2ttikXpJ7SU2GaoAqfEh3JOA1Tg4/ERz+1WeZIcy5ilHXUH3EEZEHcRkYlVWiWrdPZlId6NuZ0YW1bXZlkKo7eUpKH2pqDMy/rAZgciI53eDgmCVeLqVZWKspBVhqCMwRDraGzraZPw+QAKsFtcpf2U5tJgG6VMoSODVHCEqVVKNkdhBxeSrQQQRlNBmLbsr3rLak3oZM5R9VjKf3TF9IRXVdM2e1EQnnuHU7o6fsXsj2bN2hHxkp0IHBh+IEauHg73IVpYsONgL/AOwLDCDiQ68s/wAYo+1dr7RmoNSdIu8u7klnCq0YqwBOoqpjx8CnOx7OSxFTRsOFT0JoI1SilHVzIRbcrHFZtlevgb0jSZDD2T6R3R7rnoKzMEoHQs1Qf4A0brBYR2iM82QUDAkgs2mdKFBGRcPOWUn9jS6iS3OTbZy8NoSzjSzSZUo8MYXFMP8AG7x5u25DM3R0i+LqxM8yZKlviYkuormTWtaAnrDLZm7JBYUFBvGuUWjRabuiTnhWKDKuk2SU86nxjApL5A6t7v5ae1FGny6GO4flCRM8A7gFFjjFupjPWOV0nFWCk2mz1YLAXNAIejZZ8NaGGewtlVmFY7lZrhlCTjYDIaH74W0YpXOtts4DdWxwJ7W0ns5C564WmU4E+FOLHoKnSLtNtX2q9hZwJUhRhAUYarvAGqqd9e82/WkWv8pc4sSK0UaLuy0r/eUcsm6wVmoK0Oe7+cjtNOT7x4gggjGaAgibdl1TrQSJUstTU6KvNmOS+ZhgbLZbP+tf4TMH7OUcMofWmat+6N2sMot5FcksCKCHX58T/o7N6P8A/OCO6V1C76CWCCCEGM1iTd94TJDh5bUO8ahhwYbxEWCOptZRxpMvN22xbQ4nWdhItag4l1SaN4I9sHfv418QdOkm80Mmapk2mWD3dWTfiln9pJOpFcq1B3nlyMQQQSCDUEZEEbxFru2/Un4UtLGXNU1lWhThZTzPsn3HfQ96NlKspYlz+z9n5medNrK/890IL4uqbZphlzVodQRmrLuZTvB/2NCCIkbNX0bLNxFe0lOpSfKOkyU3iXkd4O4gGOhsyWlBZbcAHJpKnLRVmNTJkOkubpVDk27dFT/QOes8o9OyGYneyy9NzcVOnTOJ1aDg9UdvyvJ/MjwqKSs9/wB/QiXzsuyT0Wz4p0mcvaWeZTxSzubg6nusNxG6oiwXTsbKlANaDjb5A8I6nfFouS1yZUsWJclY/FzDngmnKp+ixoDTrEqw3CR3rXUPVsNnrSoHtzGU1VK7sicvMp0XN2iEqiiu8aLBZXmL8RLCy1NMWSIPM5V5axY7nHwch3YMRwDYfeufujTfW2EuWiy5bKgVQBhFBWmZCjJRCY2W1TuzZ37OS+ZmChYr9EVqSd27OPVpcKoR/wCT7czFOq2+6WG9LfKdWmy5YZ6lQc9SKnLoYVWCR269nNxIRo4ByHAA79PvBjfNlogAkqRhrQsasxORLniRXkKxEtyuyYpZIceyTQHiDwPA/wDI3U6UVDSsEHN6rmlrTIsrmUyTZoYgVn0wgclCgNnnmDG8Teym1s8vvYQCVooWudRUhVOmetKwtsd8AKyTMTMG74ILAE+yQctI93jJZcM6QpwKPjJfya7xy+zppTsYLdeV9xXUky2yLVOeW2MlgcsmqwJ4HjCSzXm6u0pxiYHKgqWqKgjfmPTPhCpL7Ap4lO4Z1ryiVbb4Ksj0Uq4oxKqSDrQ1GhzNOsC4fS3hZOdrdbm/aSyPKliYy/Ftk4PeCE6V5HTr5Rzi+tmy5x2YFiT+rGbVPyeMdgum0ymUr2YowIcVOEodciaAU9IqV6zJV21EgO7TS2F30VB7K8BQjmd5pkfF4qg1LOEb6NRNY3FdzIl1qrWhg1obNZQIITz3sN7aDQVOcOn2/LLmfKKHtBZu3rPSvaU744gbx04RV/hLRmlXjtbBVUnvcs20t9dsTFUc5w1uu459pBZFpLHimucEteNWOvQVMTv8FZeNtnDqlnU/1TfcDEZ3nnZDxtHG7Fd03JOtJPZISo8Tnuy1+sxyHGmsMTJsVl8bfDJo9lCUs6nm3imeVBEC9r+n2igdqIPDKQYJajgFGULIneK2/PsPZvcaXpf06eAjEJKHhlSxglj90a6amphXBBCtt7jJJbBBBBHDoQQQQAEEEEABBBHuTKLMFAqSaCAC2bGWiZOrImKJkjD3sWeADSnEV3btQRHUpUoMiy2IZGQAMWOeEb2bUjc3i4g5mKzcNymVLSRLFZjkYubHnwA+8xf0uKXLkrLbM1BBORJObMa+FchQfjHo8LJt6ZbfMea/XIy1YpZQmue75VlBm4sU7EcIKVKjca1oOo16CEe195soqhxFqdpM4k54RyH2kxKve+kVijIeyphy8QHH6XT0pCm87qmWnsklFTZ6VLhtFJAJNTUtuAA1yNI9iFOFKL04ZjcpSavsLbskBFW02gBlJJkymz7Qg+Nh82DoD4iOHiszJaJlHnzOzxDEEzxAHStCKdK+mkSb1NnxqcBBUDsw4oqKgAAVeQG+tIRbQXz2k12GhP3Rfh4PF/V/whWqXG4tyylw4mc7t5PQDdGPzxJMlmJbtK5LTdCW5JDuTMGoFATopO8/hG57qlg1mzieSgL9tfsi8uzTtzIpyPNttTPLWYi98zAme8EMQeopTzhldV4TEJlvlj14MOERJk6z4cOEtTTvMCDx7pAr5RvsoCzVlliylVYYsyK1yqOmscc42aawczizN1pudxMXD4KHDxFdRXl9hjM+52mS3TQkChNaKQwNft6x0u47DLeWASDSEW16BRRcgOG+PPp8c5z7P8muXDqMdZWrttCy17NKso8TtljI+4bhp11Ld+xtKBJktXXUggV6q4GJG559Ipt6Wp+1AqaFENPKn3Q8uyf3Qa7wPM1/Axqq0IyhdkqdRplcvHZiZJnHAQJNMSzXIUBT7LfSGhpXcdDFevZbHZDjSV8JmNWhfKQp5IM36E0jqV43Ulql4H11VqmqNQgEDQjPMH3Rym+LGcEyWwo6E5c1NDHz/E0uylhep6lKWtZYhve/J9pPxrkqPCg7qLyCjIQtggjA227s0pJYQQQQRw6EEEEABBBBABZX2HtRFZXZTxxlTUb7SIV2u4bTKrjkTVpvwNT1ApEBGINQSCN4yMM7JtJa5XgtE0cixYejVEUvB9V+RO8KzGIsw21nsKTkkTx/mSlJ/lpGfz3Ypn62whfpSpjL/LkINEHtL7r2uGqS3RWItn5PruxzjNYZSxl9Y6fefKNPwa7JnhnWiQeDoJgH8ArTzjoWyOzqS7Mol2iW+Nq1PcJGgyNeEMqT3w/X4zmtFp2QsBDduwyOKgO5Bkz+Z7vm0SNoL1LoZiZ/G4FHJQHb1JHpDW9ESXLcLkAFlryVB95OfSKRMtvZ93Ohao3iumfuj2OCoKykZK03lCe+ZUy22mXIQATJhzIGSKBVmPIAE89N8Xm75FnlyzLl9yVJOBG3lgKu5PtFi2Z30MJti7N2hts5SMeISse5JebOR17v8Iiv3/fZlllk0wDUNmGpvPDyi9SLqTcY8iDnoir8yRfN4ycQlDQkAgVIzyxDgRrFUkSGmOJa5sTrwpqeg1j18OLgPhC0Og5Q/sFgJlT5kpe8UWtNwyLU4Vyi93COPyZd5ZNVvM1FCICstRkRQhjvZyN5hViZ64iMo1rapgJozRss0ws3ezJMNFuOCU+psl2VJmStgfgagHz/ANo3zphkz0U6iWuudczXqNYadqgejJjKMKLxBFcyNI1WhFebKZqLhL1WuitTCPc0LGbbTHwrotl1bSEKGyVAtTnpTWEl7bRdqVrkDT0hXLPYTDKcYpbe9GjVbruKhkrXCMSN8qWdD1Gh5iOxpU4zvbfYZ1JuNjF8qxnYloUZRgI3hRmDzrXLmIl3TMLSHzoVZW55GmXPOIV0MWVkOftLyZc8uoqPOGN2yqG0KN4NPMVHvjUvDp6CJ5uOZlubAroK0cY+IH/NIrG2csfCyVFFmIjdcS4SfMgxYrulBQ0oZsUNeQINPM/3uiJtRdjTJkt0AIVShzA8JJFAddTpHmcdS1RsjbQnpeTjtospDMOBMR2SkdLt2yk0q0zsmwk60OsVK8Lhng5SZh6KY8WfDtK6N8a3Ur8EMvzDafmJv8Bg/MFp+YmfwmM+iXQrrj1FsEM/0ftPzEz+Ewfo9afmH9INEujDXHqLIIZ/o/afmZnpBBol0DVHqLIIIIUYIIIIAPUsVIHOO2XTYgfg8itK9mhPCtAT7445dMrHOlrxdR6mOwWuaVIINCCCDwIzEPEVnQL8IlihUN3SM+OleZyin26YktGLUrQxZXvKXarOs0jM1DAGmGYPEOhyI5ERWJt0rNYAkgFgNa5E03nKPouCkuzuebX3sOrLdXwS6xLGU2cBMmnficA4f3RRfI8YpNqu+VLAM4kltFGvnF/2ot9WIOQG7pFbNgS0LMtBFezXCinQzG9o9BT1ivCpxp3lzefUjXtKdlyKxNskoqRLRyaGmYND0AhxcXadjPTNGKHLl3QNOhiHMS0HIsVHBcvsj3IE2UwapbjvNDqDxH4RunRTjYyKVmIrNN7Kb3hlmGHI5RPmylkr24PaJWi0yox0Djd1HCJF+WNWONdGAPrC0Sz8FnjdVKdQ4P2ViVaHd1I7CzlZm+XeIoX7MOx1Y5AmJUq1Spnxc2WqV0ZVCsp41p7jEKqCzIoBxg5ndT8YkWlQ0tGIzYEE/SWlD5g+6JKnHoc1PkSbRZGMpkY1eScjxQ5gjlGbPbVZApzp4SciKihHT8BGywXihwhjRsBUncQKkV6GvrEOxWdWV2ZsC4hQnTOv4QyWGpHfobrlspBrvBPujfOtqWbtKspmsQcFc0B4jjwEKLVeMwusuRULXN9Gc8qHuoOesO7FdCT6rOIY0rlqpO8HUcYe7acv2PGKVkTtm1IZ2OZZtfvhZf8AfZExJa0oFDE6mr1IGendIPnDW5ZSSEwTWJVMRZgdABrXkBHP51o7SczjRmJHIbh5Cgjz+PraNt2bOHhqG1u2qmBTL7RsINaVyrFQvG+5xOU2YOjEffC63WomY/1jERnrHjT4htWRtjRXMlm97R8/N/1G/GD87T/n5v8AqP8AjEKCM+uXUvpXQm/naf8APTf9RvxjH52n/PTf9RvxiHBBql1DSuhL/Ok/56b/ABt+MZiHBHNT6hZBBBBHDoQQRvlWcmOpN7HG7DDZNK2uT9ce4x0y8X1jnezkgy7TKY6Bx9sX68TmesVUGlkXUmyNYL+mWVmKUZWFHRs1YfcczQxcrTd6NJacsxmkFAwUeJsQxYQeQ1yruihTbvOsw4ANR7Xocl8yPOJt237KQpK7QIi1wBsZQFsyzEDxE76UHIR6PBzlTfedl5mWvFS2V2X2/LmE4IysxJRTStASVBrXnCwP8ElGTN8LNiDIC2FtO8PaHSJ1yXuk6SR2stjLbCGlkOFSgwB8OntAHgKbo2Wu72dcdVdB1z90ehSqYUZO6+bMyTjm8VkVyZ2PwqJo4oQfdqI0TnZGGKUyDnT7oR37Y0nT1MqWZdSARrvGYiQ0qXK9nFMHoD98boRd8r59yErWwzfek5TUZVivPaiEwKKZkk8Scq+mXmYYNZXasx6gc/aPARi72wFjQUpXFQEinUaRWpaNPqQ3kLLLZGbIA0hzeCy0SXLeYFIqxBDE0IAGgPAxrk3y4srTDQzBhCkKBUswXKgpvO6EEy7HNZk5yXOdK8ePGMKlOcrW2K6IpXbG6izVr2rHkEIr0rSNFtkT7U+CUAsuXmBXLP2id5y8vthy5HAQ/ue7pgxMT2dEOb5VB3Z+vlF50+7l/PQWMrPCFt2WNlqtQT7TDIUG6vCHtks7rMxqGVjkFNAHFKEZmvoMo1CS3cSTofE+hNOPAb+cM5ttGFwvdKqw7Qnv0pUsPkjLr0hpyajhDRV3diDa6dN7Hs0VyWY9rlQoqkELQZtU5lh8mkVKU2GWz8FPrpEa67ZMlmqMRU1IOYJ4kHU89YdXlbbPNUS5/wAWziuNdK7qnM+oPUR81WqKvLVez6Pb0fv9z14RdJWtdeRRGNYxDu8NmpqDFLpOlkVDJmacaCteoqOcJIxThKDtJGiMlJYCCNqSSY9GysN0c0s7qRogj0y0jzCnQggggAIII9yZLOwVFLMdFUEk9ANYAMSxnFu2bu4TCBxiFZdm8Ax2mYJSj2QQX6E+FTyzb6MObv2klSe7Z0wj5ZrU+ZzPuH0Y2UKenxY/f2M1WV/Dktl77FmQiPNIQMKilK/gP7yjXOvBTLDygK6M2dajXPI892ukV+9tqWmqAzlqDKp06cI0bI2guZwPgoCeWdK/bFZTtG3MSMbyNVvnlvEa/YOg3QmntFgvexFCeEVq05GMm5pNt33pNs79pJmNLelKjeOBByYciIcLtteUx1VLS+JiFVVVACzGgBGGhzO+Kszw/uMCzSWtbjvGqSF4k1DP9qj987hFacW3a9lzEm0le2S83/tdLs8zDiYuoXOSqVJAzZsVAATu15Uiu/p9Nm2iXiSSiGYgLFAWwlgCWOQ0r7IijzZzMSzGpJqTxJjWY0z4qo3h2S+ZZKNCKWcneLzshYuzK4o1CEwkdBXwjlCqSkt6y2V5aUI1Vq8zpQ+sVfZ/b4qiyrTj7oCpPTN8I0Wav7RRx15GLrZrfZ5yK5azkMKqxbs60ND3XpvB3RsXFqcfmDHOg4sVzQAqSyodRWjA0Wo0J4Ch+3hEe0XAqDE05ToThxN4s6DLdD02yzzKypU2S8xQWwqQ4C5Anu60JBp1iqzdoLIgOKe0wVJMpZcxWLcy6gCL0uJgldu39IuhNuyVyVZQM+yV2GYxnI1OhUDT+9InXVci1q71PAHF6mKfbNv5zECVKlSpY9gjHi+scvdSGd37bI36yW6n6JDD0ahHqYI8dTm2th5cLOK6l2vu63lS1wjCHWtQRip13RUr9tIs9ldSfjJowqN4Q+Jj5VA68obStppU2njoCM2oKeQOkVzaK7JjuWerVzB4jdSJ1KzdNxTu3zHhBKabRT7POJYAUGepiJek1mmEtUbhXgImWyzYTnGq1UdDvKgEHeVORB6GPEq09J6UJXNN3XpNkGstyBXNdVPUHLz1h9LvGzWvK0S+ymH9qmhOWuv8wP1hFVjfYzRhC0qjXd3XRnZwTzzOj3JsUWoQRMU6MOHTP3EiHF57E4UrTdHr8nt6KgGdOW6L/fN9SXl0YhctY1yebRWDOljJ8433YezYiE0X3bK6JhJeWO1TWqZmnQZnyrFCjNxEdMi9GV0EEEEZypY5Gziy1x2qaEHyFILb8i2YB5DEeQjM7aFJQKWWWEByLHVtda5t+8afREV+0T2c4nYseJNfLkI1xXtNPgVvPn8+hPRfxG602l5hxOxY893IcByEeFmER4gid2PZG0zzFv8AyePnO40U+Vc/tilxZNhbVgnkfLQj0z+6OqTbONItl6XgiABxlT04e6kJ5ljkzxWW4B4GIO0loxs0V9a7q15RVK5wsFn2WmPNCnKXq7jOijWnM6DmREPaS8O1m0UYZcsYZa6AAZV9w8h1hzMdbHIEl3dZ0yjTWWhKcEJO4Culcy3KItt7vdnpiFKiagFaHQkaHqKdItJ6Fp58/b5/CaWp6vt7lagidNsanwOp5Gqn0MRJkorrCXHseIeX8tLPYl/ymP8AEQ33wjMPNqcvgyfJssr1I/2ikdn85k5eJfOQvue8Gs06XOXMo1afKXRlPIqSPOHO3V3LLnCdLzlWhQ6HmQCfUEHqTwitRcbj/wAZYJtlOc2R8ZJ4lCfCOjMR0m8oIZ7oTw9RTo9ITHmJdhl54juhG7D2uNbFacJVOGvUxfrBeMtpHZTKZ+B/k8ukcpScSSd5MSmvFqUroI0U6iSyQnBt4GO0srBMKkEHnw4jlCImiM3yu6vqCT7h6xaLHMW1yxJnHDNGUmYdW4yzxOX9kUNTvFXVyrrgK5YeFPt674jxMlvHYpRT2e5Fj0jUjzBGI0Dm7r3aXoYYWjaZ2FKxVozWLKvJIk6SGtnv2dKbFLcjPMaqeoOXnrDj862S2ZWmX2M0/tU0Jy8Wv8wb6wiowRztpc8roN2aLV+jFm/6+V6S/wD7ozFUgg1w/wCv5YaZdQgggiQ4QQQQAEPdmJNC806ItB1bL7KwkRakAamLjaLN2EhJPtHN+p3eX4w0UcYmtc3UnfDTZmSqK1qmDuSzSXX2pu6n1ag9SOBhZZ7C9onLJTUnM7lAzZjyAqYk7T29WZZEnKTIGFfpMPEx4mpPmTxjVTjZamSm791GqdPxze0ahqatziXPn4VCNUoB8W48Sg+zzXhvGkKJEtqRJl2ogYSAy/JO7pwiTeR0RZz0OoYeh9P9o0k10y5Zxtnuu5SPONDNDI4eW3w+20P+Jw/IlovpX8YSSJeJlX5TAepAhrte1bZP+sB6KsUXhfp/RH4l6/wTwx2fvQ2a0S5uoU0dflS2GFx6E050hdBHE7DNXLHtrdQlWnEmcucMaEaGtCadaq370QVTDLY8osd1D4Zd5lHObZiCnEyzXCPIl080hO6CgUjKlT90FZXaktn8YtN2VnyEKtT/AJpEuzhUXtGz+Sp3njzpEifYEVS1GNKnDXL7Kwnnzy5qfIbgOURnPoUSCbaGZsROY0plSnDhFmVheMqhoLXLXI5DtlG4/SH++laVSNlnnMjKyEqymoI1BEJCdsPZ7hKN9tzy6EEgggg0IORBG4xikXGZYxb07ZFC2hR8ag0cfLXn/wAcKrp1yECtIq+He62EVZFegiRaZOExHiDVnYqncIIII4dCCCCAAggggAIII9KKwATbhIFolYtMa/bD++ZvxhxGlK6wistgLaRa7usizCZ1pTuyACzbnI8KsPa0z5DnGinSkyMqiRFmP8CsxOlptI85cnUdC2R814GKrFleWLfMmzCziZkQpI8NaUGWWo9YU2uziWxCjTe2oPTT3Q8prZBFcyRd7hpdDqDTy1EYtUnKoiJZJmeusMQ24xN7jieY0a4n2myHdEU2duEMmjjJFyJW0yBxnS/6xGb9mYrTOP8AmsPQ0+6JmytmPwuRUaPX+FS33RGtNnxTJjcXY+rEw90oi273oL1WsSJcmJSyAIFGcT1XGLDsahScrDQgq44o2vpkeoEWG9tk2DsQMmz/AL5fdSI+xiKCK747FKly3kcwI1OSjFRsZ7Xdz5/vaxGWKERTrVJwsRu3dI6ht6VBNI5rMnA91tNx3jpGauluWpPkQ49JrGZkuh48DxjyDGdFi67IzQjKwNCP79Iv+0kizvIEyT4qfGjgeI5Rxyw28pDmz7UPLYMM+KnRhvBjfCpGyuzJKDvgVXzTEaQpix7RWJWQWmz5yXPeXfKfep4Cp943ERXIyVvEXpeEIIIIkUCCCCAAggggAI3WYZxpj3Kahho7nHsdI2Ou5ZropNMRAr1h1t7Y5clewlsGRcyR7THj/fDhFauS3fA7MJ75TJtRJU6hN7+e7l9aFF5X4XGsehdJbmO12QLBauxtCn2SaMOKnIj0h9tDZQpJYY1rTGMnXkTv8x5xTZ8yprFzsVr+ESAwPxiKFccVGQNN43RibuzUlZFbeyZ1luG5Hut+B8jDJbKzJmCCN8eDZZRJxqy/VNPcQY8LIMpw0pyaHQ7xwI3iGvcCGbQyGhjcltBiVeMpZneAoTqIgrYzBgB9stMBtKngsw+ktvxhWJkNNmJJVpzfJs0ynU4R98L5gSX4zQ/JGbem7zjr8K9f4KvEzWEJjaFVNczw/HhEKbeLN3ZYwDj7R893lGJhwLTfHLWGGtkvko+sXK6dusLKGainuseAOVfI0PlHKsUBmGNMallki6d9i27ezWScytocx60I8jX3RSnOcXq1j4fdyzNZ1n7rcSFGv70sDqZRiiGI8S7u62Y9FWQYt0YggjKWCM1jEEADW4L4Nnc1GOU4pNlnRl037xU/ZvjZtDdAlYZsk47PNzltw+g3Aih14HeDCaHez17rLxSZwxWeZ411wn5a8xQacBvAikWmtMvTy/0I1Z3Qkghnf10GzOBXFLcYpcwaMuu7fmPUcYWQjTTsxk7q6CCCCOHQggggAIIIIALdtzrZf+1l/wBCxV3ggjTV8T+ciMNkajFh2I/Xn6jfZBBEFuVexJvDxGNcqCCKHCQI8NBBAA42f0n/APbt/UsUy16nqYIIbkheZiw+KPdv1gggfiO8iJAYxBDil2/Jv4LX0k/1PFEgghavgj6/sIeJ+hgxiCCM5U9toI8QQRwAggggAtN5f+FWb/zW/qnRVoIIrV3X0X6Ehz+rCCCCJ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18438" name="Picture 6" descr="http://www.knowledgejump.com/knowledge/iStock_000003541361Small.jpg"/>
          <p:cNvPicPr>
            <a:picLocks noChangeArrowheads="1"/>
          </p:cNvPicPr>
          <p:nvPr/>
        </p:nvPicPr>
        <p:blipFill>
          <a:blip r:embed="rId3" cstate="print"/>
          <a:srcRect/>
          <a:stretch>
            <a:fillRect/>
          </a:stretch>
        </p:blipFill>
        <p:spPr bwMode="auto">
          <a:xfrm>
            <a:off x="3571868" y="4643446"/>
            <a:ext cx="2071702" cy="1428759"/>
          </a:xfrm>
          <a:prstGeom prst="rect">
            <a:avLst/>
          </a:prstGeom>
          <a:noFill/>
        </p:spPr>
      </p:pic>
      <p:pic>
        <p:nvPicPr>
          <p:cNvPr id="18440" name="Picture 8" descr="http://jimrohn.pl/wp-content/uploads/2012/05/dzialanie-kontra-iluzja.jpg"/>
          <p:cNvPicPr>
            <a:picLocks noChangeArrowheads="1"/>
          </p:cNvPicPr>
          <p:nvPr/>
        </p:nvPicPr>
        <p:blipFill>
          <a:blip r:embed="rId4"/>
          <a:srcRect/>
          <a:stretch>
            <a:fillRect/>
          </a:stretch>
        </p:blipFill>
        <p:spPr bwMode="auto">
          <a:xfrm>
            <a:off x="6429388" y="4643446"/>
            <a:ext cx="2071702" cy="1428760"/>
          </a:xfrm>
          <a:prstGeom prst="rect">
            <a:avLst/>
          </a:prstGeom>
          <a:noFill/>
        </p:spPr>
      </p:pic>
    </p:spTree>
    <p:extLst>
      <p:ext uri="{BB962C8B-B14F-4D97-AF65-F5344CB8AC3E}">
        <p14:creationId xmlns:p14="http://schemas.microsoft.com/office/powerpoint/2010/main" val="372041983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601A0E6-CE61-4628-BE8C-A1AF31861422}"/>
              </a:ext>
            </a:extLst>
          </p:cNvPr>
          <p:cNvSpPr>
            <a:spLocks noGrp="1" noChangeArrowheads="1"/>
          </p:cNvSpPr>
          <p:nvPr>
            <p:ph type="title"/>
          </p:nvPr>
        </p:nvSpPr>
        <p:spPr>
          <a:xfrm>
            <a:off x="838200" y="0"/>
            <a:ext cx="7772400" cy="1143000"/>
          </a:xfrm>
        </p:spPr>
        <p:txBody>
          <a:bodyPr/>
          <a:lstStyle/>
          <a:p>
            <a:pPr eaLnBrk="1" hangingPunct="1">
              <a:defRPr/>
            </a:pPr>
            <a:r>
              <a:rPr lang="pl-PL" sz="3600" b="1"/>
              <a:t>Cechy ludzi przedsiębiorczych</a:t>
            </a:r>
            <a:endParaRPr lang="pl-PL" b="1"/>
          </a:p>
        </p:txBody>
      </p:sp>
      <p:sp>
        <p:nvSpPr>
          <p:cNvPr id="31747" name="Rectangle 3">
            <a:extLst>
              <a:ext uri="{FF2B5EF4-FFF2-40B4-BE49-F238E27FC236}">
                <a16:creationId xmlns:a16="http://schemas.microsoft.com/office/drawing/2014/main" id="{C56D441F-DB8C-4E70-B61C-90C70B17487A}"/>
              </a:ext>
            </a:extLst>
          </p:cNvPr>
          <p:cNvSpPr>
            <a:spLocks noGrp="1" noChangeArrowheads="1"/>
          </p:cNvSpPr>
          <p:nvPr>
            <p:ph type="body" idx="1"/>
          </p:nvPr>
        </p:nvSpPr>
        <p:spPr>
          <a:xfrm>
            <a:off x="838200" y="1118862"/>
            <a:ext cx="7772400" cy="4114800"/>
          </a:xfrm>
        </p:spPr>
        <p:txBody>
          <a:bodyPr/>
          <a:lstStyle/>
          <a:p>
            <a:pPr eaLnBrk="1" hangingPunct="1">
              <a:defRPr/>
            </a:pPr>
            <a:r>
              <a:rPr lang="pl-PL" sz="2400" b="1" dirty="0"/>
              <a:t>Duża potrzeba osiągnięć.</a:t>
            </a:r>
          </a:p>
          <a:p>
            <a:pPr eaLnBrk="1" hangingPunct="1">
              <a:defRPr/>
            </a:pPr>
            <a:r>
              <a:rPr lang="pl-PL" sz="2400" b="1" dirty="0"/>
              <a:t>Umiejętność podejmowania decyzji.</a:t>
            </a:r>
          </a:p>
          <a:p>
            <a:pPr eaLnBrk="1" hangingPunct="1">
              <a:defRPr/>
            </a:pPr>
            <a:r>
              <a:rPr lang="pl-PL" sz="2400" b="1" dirty="0"/>
              <a:t>Umiejętność podejmowania ryzyka w granicach rozsądku.</a:t>
            </a:r>
          </a:p>
          <a:p>
            <a:pPr eaLnBrk="1" hangingPunct="1">
              <a:defRPr/>
            </a:pPr>
            <a:r>
              <a:rPr lang="pl-PL" sz="2400" b="1" dirty="0"/>
              <a:t>Tolerowanie niepewności.</a:t>
            </a:r>
          </a:p>
          <a:p>
            <a:pPr eaLnBrk="1" hangingPunct="1">
              <a:defRPr/>
            </a:pPr>
            <a:r>
              <a:rPr lang="pl-PL" sz="2400" b="1" dirty="0"/>
              <a:t>Dążenie do tego, by zrobić więcej w krótszym czasie.</a:t>
            </a:r>
          </a:p>
          <a:p>
            <a:pPr eaLnBrk="1" hangingPunct="1">
              <a:defRPr/>
            </a:pPr>
            <a:r>
              <a:rPr lang="pl-PL" sz="2400" b="1" dirty="0"/>
              <a:t>Branie na siebie odpowiedzialności.</a:t>
            </a:r>
          </a:p>
          <a:p>
            <a:pPr eaLnBrk="1" hangingPunct="1">
              <a:defRPr/>
            </a:pPr>
            <a:r>
              <a:rPr lang="pl-PL" sz="2400" b="1" dirty="0"/>
              <a:t>Kojarzenie informacji z różnych dziedzin.</a:t>
            </a:r>
          </a:p>
          <a:p>
            <a:pPr eaLnBrk="1" hangingPunct="1">
              <a:defRPr/>
            </a:pPr>
            <a:r>
              <a:rPr lang="pl-PL" sz="2400" b="1" dirty="0"/>
              <a:t>Zdolność wpływania na ludzi – magnetyzowanie własną osobą.</a:t>
            </a:r>
          </a:p>
        </p:txBody>
      </p:sp>
      <p:pic>
        <p:nvPicPr>
          <p:cNvPr id="5" name="Obraz 4">
            <a:extLst>
              <a:ext uri="{FF2B5EF4-FFF2-40B4-BE49-F238E27FC236}">
                <a16:creationId xmlns:a16="http://schemas.microsoft.com/office/drawing/2014/main" id="{68DE9972-83F7-47F5-B2C7-8C588EAE6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96" y="5438886"/>
            <a:ext cx="1872208" cy="1389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heckerboard(dow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ox(in)">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ox(in)">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ox(in)">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box(in)">
                                      <p:cBhvr>
                                        <p:cTn id="27" dur="500"/>
                                        <p:tgtEl>
                                          <p:spTgt spid="317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box(in)">
                                      <p:cBhvr>
                                        <p:cTn id="32" dur="500"/>
                                        <p:tgtEl>
                                          <p:spTgt spid="317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box(in)">
                                      <p:cBhvr>
                                        <p:cTn id="37" dur="500"/>
                                        <p:tgtEl>
                                          <p:spTgt spid="317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box(in)">
                                      <p:cBhvr>
                                        <p:cTn id="42" dur="500"/>
                                        <p:tgtEl>
                                          <p:spTgt spid="317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1747">
                                            <p:txEl>
                                              <p:pRg st="7" end="7"/>
                                            </p:txEl>
                                          </p:spTgt>
                                        </p:tgtEl>
                                        <p:attrNameLst>
                                          <p:attrName>style.visibility</p:attrName>
                                        </p:attrNameLst>
                                      </p:cBhvr>
                                      <p:to>
                                        <p:strVal val="visible"/>
                                      </p:to>
                                    </p:set>
                                    <p:animEffect transition="in" filter="box(in)">
                                      <p:cBhvr>
                                        <p:cTn id="47"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46CE909-9F4D-4750-BFA9-33C93FF3FCA7}"/>
              </a:ext>
            </a:extLst>
          </p:cNvPr>
          <p:cNvSpPr>
            <a:spLocks noGrp="1" noChangeArrowheads="1"/>
          </p:cNvSpPr>
          <p:nvPr>
            <p:ph type="title"/>
          </p:nvPr>
        </p:nvSpPr>
        <p:spPr>
          <a:xfrm>
            <a:off x="468313" y="2565400"/>
            <a:ext cx="8229600" cy="1139825"/>
          </a:xfrm>
        </p:spPr>
        <p:txBody>
          <a:bodyPr/>
          <a:lstStyle/>
          <a:p>
            <a:pPr eaLnBrk="1" hangingPunct="1">
              <a:defRPr/>
            </a:pPr>
            <a:r>
              <a:rPr lang="pl-PL" sz="4000" b="1"/>
              <a:t>Kluczem do kształtowania zachowań przedsiębiorczych jest akceptacja własnej osoby</a:t>
            </a:r>
            <a:r>
              <a:rPr lang="pl-PL" sz="4000"/>
              <a:t>. </a:t>
            </a:r>
          </a:p>
        </p:txBody>
      </p:sp>
      <p:pic>
        <p:nvPicPr>
          <p:cNvPr id="4" name="Obraz 3">
            <a:extLst>
              <a:ext uri="{FF2B5EF4-FFF2-40B4-BE49-F238E27FC236}">
                <a16:creationId xmlns:a16="http://schemas.microsoft.com/office/drawing/2014/main" id="{5131F3A1-B729-4A50-9458-37359172C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844" y="4221088"/>
            <a:ext cx="2808312" cy="2106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czątek">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1334</TotalTime>
  <Words>1757</Words>
  <Application>Microsoft Office PowerPoint</Application>
  <PresentationFormat>Pokaz na ekranie (4:3)</PresentationFormat>
  <Paragraphs>261</Paragraphs>
  <Slides>49</Slides>
  <Notes>3</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49</vt:i4>
      </vt:variant>
    </vt:vector>
  </HeadingPairs>
  <TitlesOfParts>
    <vt:vector size="59" baseType="lpstr">
      <vt:lpstr>Arial</vt:lpstr>
      <vt:lpstr>Bookman Old Style</vt:lpstr>
      <vt:lpstr>Calibri</vt:lpstr>
      <vt:lpstr>Czcionka tekstu podstawowego</vt:lpstr>
      <vt:lpstr>Gill Sans MT</vt:lpstr>
      <vt:lpstr>Times New Roman</vt:lpstr>
      <vt:lpstr>Wingdings</vt:lpstr>
      <vt:lpstr>Wingdings 3</vt:lpstr>
      <vt:lpstr>Motyw pakietu Office</vt:lpstr>
      <vt:lpstr>Początek</vt:lpstr>
      <vt:lpstr>ROLA NACZYCIELI W KSZTAŁTOWANIU POSTAW PRZEDSIĘBIORCZYCH</vt:lpstr>
      <vt:lpstr>Przedsiębiorczość</vt:lpstr>
      <vt:lpstr>Człowiek przedsiębiorczy</vt:lpstr>
      <vt:lpstr>Człowiek przedsiębiorczy tworzy coś nowego, coś odmiennego, zmieniającego lub przekształcającego wartość.</vt:lpstr>
      <vt:lpstr>Przedsiębiorczość jest cechą danej osoby czy organizacji, ale nie jest cechą osobowości.  Każdy, kto potrafi sprostać podejmowaniu decyzji, może nauczyć się działać przedsiębiorczo. Przedsiębiorczość jest to sposób zachowania. Jej podstawami są koncepcja i teoria a nie intuicja.</vt:lpstr>
      <vt:lpstr>Przedsiębiorczość bazuje na teorii ekonomii i społeczeństwa, która traktuje zmiany jako zjawiska normalne, a nawet pożądane.  Osoba przedsiębiorcza zawsze poszukuje zmiany, reaguje na nią i wykorzystuje jako okazje.</vt:lpstr>
      <vt:lpstr>Przedsiębiorczość</vt:lpstr>
      <vt:lpstr>Cechy ludzi przedsiębiorczych</vt:lpstr>
      <vt:lpstr>Kluczem do kształtowania zachowań przedsiębiorczych jest akceptacja własnej osoby. </vt:lpstr>
      <vt:lpstr>Wskazówki do rozwoju zachowań przedsiębiorczych</vt:lpstr>
      <vt:lpstr>Kompetencje przedsiębiorcze</vt:lpstr>
      <vt:lpstr>W jaki sposób rozwijać kompetencje przedsiębiorcze uczniów?</vt:lpstr>
      <vt:lpstr>Adaptacyjność</vt:lpstr>
      <vt:lpstr>Aktywność i inicjatywność </vt:lpstr>
      <vt:lpstr>Autonomiczność i samodzielność</vt:lpstr>
      <vt:lpstr>Decyzyjność</vt:lpstr>
      <vt:lpstr>Determinacja</vt:lpstr>
      <vt:lpstr>Komunikatywność</vt:lpstr>
      <vt:lpstr>Kreatywność i inicjatywność</vt:lpstr>
      <vt:lpstr>Krytyczne myślenie</vt:lpstr>
      <vt:lpstr>Ocena i podejmowanie ryzyka</vt:lpstr>
      <vt:lpstr>Odpowiedzialność</vt:lpstr>
      <vt:lpstr>Otwartość</vt:lpstr>
      <vt:lpstr>Planowanie i działanie</vt:lpstr>
      <vt:lpstr>Rozwiązywanie problemów</vt:lpstr>
      <vt:lpstr>Wiara w siebie</vt:lpstr>
      <vt:lpstr>Współpraca</vt:lpstr>
      <vt:lpstr>Jakie cechy powinien posiadać przedsiębiorca?</vt:lpstr>
      <vt:lpstr>Inspiracje</vt:lpstr>
      <vt:lpstr>Najbardziej podziwiane firmy świata (Fortune)</vt:lpstr>
      <vt:lpstr>Prezentacja programu PowerPoint</vt:lpstr>
      <vt:lpstr>Prezentacja programu PowerPoint</vt:lpstr>
      <vt:lpstr>  – innowacyjność produktów</vt:lpstr>
      <vt:lpstr>Apple - Innowacyjność modelu biznesowego</vt:lpstr>
      <vt:lpstr>Źródła przewag konkurencyjnych Apple</vt:lpstr>
      <vt:lpstr>Apple - przywództwo</vt:lpstr>
      <vt:lpstr>Prezentacja programu PowerPoint</vt:lpstr>
      <vt:lpstr>Google – innowacyjność produktów</vt:lpstr>
      <vt:lpstr>innowacyjność modelu biznesowego</vt:lpstr>
      <vt:lpstr>Prezentacja programu PowerPoint</vt:lpstr>
      <vt:lpstr>Google – kultura nastawiona na innowacje </vt:lpstr>
      <vt:lpstr>Prezentacja programu PowerPoint</vt:lpstr>
      <vt:lpstr>Prezentacja programu PowerPoint</vt:lpstr>
      <vt:lpstr>Amazon.com</vt:lpstr>
      <vt:lpstr>Na co zwracać uwagę?</vt:lpstr>
      <vt:lpstr>Innowacyjny model biznesu</vt:lpstr>
      <vt:lpstr>Lista jednorożców</vt:lpstr>
      <vt:lpstr>Największe firmy na świecie wg wartości    (mld USD)</vt:lpstr>
      <vt:lpstr>Elementy modelu biznesowego: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Wspieranie postaw przedsiębiorczych młodzieży polskiej ze wschodu</dc:title>
  <dc:creator>bartek majewski</dc:creator>
  <cp:lastModifiedBy>Bartosz Majewski</cp:lastModifiedBy>
  <cp:revision>43</cp:revision>
  <dcterms:modified xsi:type="dcterms:W3CDTF">2019-05-21T13:10:41Z</dcterms:modified>
</cp:coreProperties>
</file>