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8" r:id="rId3"/>
    <p:sldId id="265" r:id="rId4"/>
    <p:sldId id="266" r:id="rId5"/>
    <p:sldId id="267" r:id="rId6"/>
    <p:sldId id="268" r:id="rId7"/>
    <p:sldId id="269" r:id="rId8"/>
    <p:sldId id="270" r:id="rId9"/>
    <p:sldId id="271"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Lst>
  <p:sldSz cx="9144000" cy="6858000" type="screen4x3"/>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o4qqhojznxUijck4Q1av0gozd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4870" cy="502676"/>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9" y="0"/>
            <a:ext cx="2984870" cy="502676"/>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6040"/>
            <a:ext cx="2984870" cy="502675"/>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46" name="Google Shape;246;p11: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7" name="Google Shape;257;p12: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9" name="Google Shape;269;p13: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0" name="Google Shape;280;p14: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91" name="Google Shape;291;p15: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6: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0" name="Google Shape;300;p16: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c70c3cda63_0_24: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c70c3cda63_0_24: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8" name="Google Shape;308;gc70c3cda63_0_24: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7: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14" name="Google Shape;314;p17: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pl-PL"/>
              <a:t>Cele projektu, to wzbudzenie w waszych małych finansistach postaw, które z całą pewnością okażą się niezbędne w całym ich życiu “od przedszkola do Opola”</a:t>
            </a:r>
            <a:endParaRPr/>
          </a:p>
          <a:p>
            <a:pPr marL="0" lvl="0" indent="0" algn="l" rtl="0">
              <a:spcBef>
                <a:spcPts val="0"/>
              </a:spcBef>
              <a:spcAft>
                <a:spcPts val="0"/>
              </a:spcAft>
              <a:buNone/>
            </a:pPr>
            <a:r>
              <a:rPr lang="pl-PL"/>
              <a:t>Te cele szczegółowe to chcemy aby po ukończeniu projektu dzieci wiedziały, umiały, potrafiły.</a:t>
            </a:r>
            <a:endParaRPr/>
          </a:p>
          <a:p>
            <a:pPr marL="0" lvl="0" indent="0" algn="l" rtl="0">
              <a:spcBef>
                <a:spcPts val="0"/>
              </a:spcBef>
              <a:spcAft>
                <a:spcPts val="0"/>
              </a:spcAft>
              <a:buNone/>
            </a:pPr>
            <a:r>
              <a:rPr lang="pl-PL"/>
              <a:t>Skoro tu jesteście, to znaczy, że nie macie wątpliwości, że edukacja finansowa powinna zacząć się tak wcześnie jak to możliwe. Włączenie zagadnień związanych z finansami do programów szkolnych jest dużo bardziej skuteczne niż edukacja dorosłych. Sami przekonaliśmy się o tym podczas naszej wieloletniej pracy. Pierwsze programy i naszą działalność skupiliśmy na osobach nadmiernie zasłużonych, zagrożonych wykluczeniem społecznym. Z czasem okazało się, że musimy zacząć tę edukację u znacznie młodszych obywateli. Była to młodzież szkół zawodowych. Badania jakie przeprowadziliśmy w tej grupie pokazały, że trzeba zacząć znacznie wcześniej. Stąd nasze projekty kierowane do uczniów nauczania początkowego. Pierwotnie Moje p.p. a teraz MDD.2. Poprzez zabawę, rozmowy, zadania i inne innowacyjne formy nauczania  będziecie przekazywać wiedzę. Slajd… wiedza finansowa zdobyta na tym etapie życia w znacznym stopniu ogranicza ryzyko wykluczenia społecznego, </a:t>
            </a:r>
            <a:endParaRPr/>
          </a:p>
        </p:txBody>
      </p:sp>
      <p:sp>
        <p:nvSpPr>
          <p:cNvPr id="321" name="Google Shape;321;p18: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c33389d8d4_1_11: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pl-PL"/>
              <a:t>Rozumienie mechanizmów i narzędzi oraz nabywanie kompetencji w tym zakresie jest szczególnie istotne. Nie jesteśmy w stanie wyznaczyć granicy, kiedy z małego dziecka nasze dziecko wchodzi w wiek nastoletni a w dzisiejszych czasach cyfryzacji te umiejętności okazują się niezbędne. Od 13 roku życia mogą posiadać  konta, korzystają z części produktów i usług finansowych a za kilka lat zaczną podejmować ważne decyzje finansow. Ta wiedza i umiejętności są dla nich niezbędne.    najlepszą formą do nauki jest zabawa. wyjścia do sklepu, zabawy w sklep, robienie zakupów, prowadzenie budżetu. +</a:t>
            </a:r>
            <a:endParaRPr/>
          </a:p>
          <a:p>
            <a:pPr marL="0" lvl="0" indent="0" algn="l" rtl="0">
              <a:spcBef>
                <a:spcPts val="0"/>
              </a:spcBef>
              <a:spcAft>
                <a:spcPts val="0"/>
              </a:spcAft>
              <a:buNone/>
            </a:pPr>
            <a:r>
              <a:rPr lang="pl-PL"/>
              <a:t>+</a:t>
            </a:r>
            <a:endParaRPr/>
          </a:p>
        </p:txBody>
      </p:sp>
      <p:sp>
        <p:nvSpPr>
          <p:cNvPr id="332" name="Google Shape;332;gc33389d8d4_1_11: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70c3cda63_2_0: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70c3cda63_2_0: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0" name="Google Shape;110;gc70c3cda63_2_0: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9: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pl-PL"/>
              <a:t>MK jest jedną z najważniejszych umiejętności jakich powinniśmy uczyć dzieci. Żyjemy w zglobalizowanym świecie, w erze internetu, natłoku informacji. Czy jesteśmy odpowiednio przygotowani aby fakty od opinii, oprzeć się manipulacji, wyrażać swoje poglądy i argumentować je. </a:t>
            </a:r>
            <a:br>
              <a:rPr lang="pl-PL"/>
            </a:br>
            <a:r>
              <a:rPr lang="pl-PL"/>
              <a:t>Nie mamy czasem pojęcia jak dużo dzieci wiedzą. Są bacznymi obserwatorami świata zewnętrznego. Bardzo dobrym pomysłem na rozpoczęcie jakiegoś tematu jest postawienie pytania, problemu. Dzieci bardzo lubią dzielić się wiedzą tylko zapewne rzadko się z nimi w domach rozmawia na tematy finansowe. Większość rodziców uważa, że dzieci w tym wieku są zbyt małe żeby zrozumieć tak trudne zagadnienia jak giełda, kredyt czy podatki. </a:t>
            </a:r>
            <a:endParaRPr/>
          </a:p>
        </p:txBody>
      </p:sp>
      <p:sp>
        <p:nvSpPr>
          <p:cNvPr id="341" name="Google Shape;341;p19: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33389d8d4_1_16: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pl-PL"/>
              <a:t>Mamy nadzieję, że oprócz tego, że będziecie mentorami dla waszych uczniów sami zdobędziecie ciekawe doświadczenia i rozwiniecie swoje kompetencje zawodowe. </a:t>
            </a:r>
            <a:endParaRPr/>
          </a:p>
        </p:txBody>
      </p:sp>
      <p:sp>
        <p:nvSpPr>
          <p:cNvPr id="356" name="Google Shape;356;gc33389d8d4_1_16: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c70c3cda63_0_12: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67" name="Google Shape;367;gc70c3cda63_0_12: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c61018029c_0_6: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c61018029c_0_6: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74" name="Google Shape;374;gc61018029c_0_6: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4676783a6_1_0: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4676783a6_1_0: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82" name="Google Shape;382;gc4676783a6_1_0: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c4676783a6_1_6: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c4676783a6_1_6: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90" name="Google Shape;390;gc4676783a6_1_6: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c4676783a6_1_19: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c4676783a6_1_19: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98" name="Google Shape;398;gc4676783a6_1_19: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c4676783a6_1_13: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c4676783a6_1_13: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06" name="Google Shape;406;gc4676783a6_1_13: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c4676783a6_1_25: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c4676783a6_1_25: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14" name="Google Shape;414;gc4676783a6_1_25: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c4676783a6_1_31: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c4676783a6_1_31: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22" name="Google Shape;422;gc4676783a6_1_31: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70" name="Google Shape;170;p3: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c737c0535f_1_0: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c737c0535f_1_0: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30" name="Google Shape;430;gc737c0535f_1_0: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c4676783a6_1_37: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c4676783a6_1_37: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38" name="Google Shape;438;gc4676783a6_1_37: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c70c3cda63_0_18: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c70c3cda63_0_18: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46" name="Google Shape;446;gc70c3cda63_0_18: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c737c0535f_1_12:notes"/>
          <p:cNvSpPr>
            <a:spLocks noGrp="1" noRot="1" noChangeAspect="1"/>
          </p:cNvSpPr>
          <p:nvPr>
            <p:ph type="sldImg" idx="2"/>
          </p:nvPr>
        </p:nvSpPr>
        <p:spPr>
          <a:xfrm>
            <a:off x="1189038" y="1252538"/>
            <a:ext cx="45102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c737c0535f_1_12: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53" name="Google Shape;453;gc737c0535f_1_12:notes"/>
          <p:cNvSpPr txBox="1">
            <a:spLocks noGrp="1"/>
          </p:cNvSpPr>
          <p:nvPr>
            <p:ph type="sldNum" idx="12"/>
          </p:nvPr>
        </p:nvSpPr>
        <p:spPr>
          <a:xfrm>
            <a:off x="3901699" y="9516040"/>
            <a:ext cx="2985000" cy="502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pl-PL"/>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42c587895_0_0:notes"/>
          <p:cNvSpPr txBox="1">
            <a:spLocks noGrp="1"/>
          </p:cNvSpPr>
          <p:nvPr>
            <p:ph type="body" idx="1"/>
          </p:nvPr>
        </p:nvSpPr>
        <p:spPr>
          <a:xfrm>
            <a:off x="688817" y="4821505"/>
            <a:ext cx="5510400" cy="39450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85" name="Google Shape;185;gc42c587895_0_0: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92" name="Google Shape;192;p5: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99" name="Google Shape;199;p6: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17" name="Google Shape;217;p8: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28" name="Google Shape;228;p9: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5"/>
        <p:cNvGrpSpPr/>
        <p:nvPr/>
      </p:nvGrpSpPr>
      <p:grpSpPr>
        <a:xfrm>
          <a:off x="0" y="0"/>
          <a:ext cx="0" cy="0"/>
          <a:chOff x="0" y="0"/>
          <a:chExt cx="0" cy="0"/>
        </a:xfrm>
      </p:grpSpPr>
      <p:pic>
        <p:nvPicPr>
          <p:cNvPr id="16" name="Google Shape;16;p22" descr="Obraz1.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 name="Google Shape;17;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86"/>
        <p:cNvGrpSpPr/>
        <p:nvPr/>
      </p:nvGrpSpPr>
      <p:grpSpPr>
        <a:xfrm>
          <a:off x="0" y="0"/>
          <a:ext cx="0" cy="0"/>
          <a:chOff x="0" y="0"/>
          <a:chExt cx="0" cy="0"/>
        </a:xfrm>
      </p:grpSpPr>
      <p:sp>
        <p:nvSpPr>
          <p:cNvPr id="87" name="Google Shape;87;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22"/>
        <p:cNvGrpSpPr/>
        <p:nvPr/>
      </p:nvGrpSpPr>
      <p:grpSpPr>
        <a:xfrm>
          <a:off x="0" y="0"/>
          <a:ext cx="0" cy="0"/>
          <a:chOff x="0" y="0"/>
          <a:chExt cx="0" cy="0"/>
        </a:xfrm>
      </p:grpSpPr>
      <p:pic>
        <p:nvPicPr>
          <p:cNvPr id="23" name="Google Shape;23;p23" descr="Obraz2.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 name="Google Shape;2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28"/>
        <p:cNvGrpSpPr/>
        <p:nvPr/>
      </p:nvGrpSpPr>
      <p:grpSpPr>
        <a:xfrm>
          <a:off x="0" y="0"/>
          <a:ext cx="0" cy="0"/>
          <a:chOff x="0" y="0"/>
          <a:chExt cx="0" cy="0"/>
        </a:xfrm>
      </p:grpSpPr>
      <p:pic>
        <p:nvPicPr>
          <p:cNvPr id="29" name="Google Shape;29;p24" descr="Obraz2.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0" name="Google Shape;3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8" name="Google Shape;3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41"/>
        <p:cNvGrpSpPr/>
        <p:nvPr/>
      </p:nvGrpSpPr>
      <p:grpSpPr>
        <a:xfrm>
          <a:off x="0" y="0"/>
          <a:ext cx="0" cy="0"/>
          <a:chOff x="0" y="0"/>
          <a:chExt cx="0" cy="0"/>
        </a:xfrm>
      </p:grpSpPr>
      <p:pic>
        <p:nvPicPr>
          <p:cNvPr id="42" name="Google Shape;42;p26" descr="Obraz2.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3" name="Google Shape;4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49"/>
        <p:cNvGrpSpPr/>
        <p:nvPr/>
      </p:nvGrpSpPr>
      <p:grpSpPr>
        <a:xfrm>
          <a:off x="0" y="0"/>
          <a:ext cx="0" cy="0"/>
          <a:chOff x="0" y="0"/>
          <a:chExt cx="0" cy="0"/>
        </a:xfrm>
      </p:grpSpPr>
      <p:pic>
        <p:nvPicPr>
          <p:cNvPr id="50" name="Google Shape;50;p27" descr="Obraz2.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59"/>
        <p:cNvGrpSpPr/>
        <p:nvPr/>
      </p:nvGrpSpPr>
      <p:grpSpPr>
        <a:xfrm>
          <a:off x="0" y="0"/>
          <a:ext cx="0" cy="0"/>
          <a:chOff x="0" y="0"/>
          <a:chExt cx="0" cy="0"/>
        </a:xfrm>
      </p:grpSpPr>
      <p:pic>
        <p:nvPicPr>
          <p:cNvPr id="60" name="Google Shape;60;p28" descr="Obraz2.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1" name="Google Shape;6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64"/>
        <p:cNvGrpSpPr/>
        <p:nvPr/>
      </p:nvGrpSpPr>
      <p:grpSpPr>
        <a:xfrm>
          <a:off x="0" y="0"/>
          <a:ext cx="0" cy="0"/>
          <a:chOff x="0" y="0"/>
          <a:chExt cx="0" cy="0"/>
        </a:xfrm>
      </p:grpSpPr>
      <p:pic>
        <p:nvPicPr>
          <p:cNvPr id="65" name="Google Shape;65;p29" descr="Obraz2.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6" name="Google Shape;66;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72"/>
        <p:cNvGrpSpPr/>
        <p:nvPr/>
      </p:nvGrpSpPr>
      <p:grpSpPr>
        <a:xfrm>
          <a:off x="0" y="0"/>
          <a:ext cx="0" cy="0"/>
          <a:chOff x="0" y="0"/>
          <a:chExt cx="0" cy="0"/>
        </a:xfrm>
      </p:grpSpPr>
      <p:pic>
        <p:nvPicPr>
          <p:cNvPr id="73" name="Google Shape;73;p30" descr="Obraz2.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4" name="Google Shape;74;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7" name="Google Shape;7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mailto:mnastrabasz@skef.pl" TargetMode="External"/><Relationship Id="rId4" Type="http://schemas.openxmlformats.org/officeDocument/2006/relationships/hyperlink" Target="mailto:ekruk@skef.p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115200" y="2116650"/>
            <a:ext cx="9028800" cy="3045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91139"/>
              <a:buFont typeface="Calibri"/>
              <a:buNone/>
            </a:pPr>
            <a:r>
              <a:rPr lang="pl-PL" sz="3511" b="1">
                <a:solidFill>
                  <a:srgbClr val="1155CC"/>
                </a:solidFill>
              </a:rPr>
              <a:t>Projekt edukacyjny</a:t>
            </a:r>
            <a:br>
              <a:rPr lang="pl-PL" sz="3511" b="1">
                <a:solidFill>
                  <a:srgbClr val="1155CC"/>
                </a:solidFill>
              </a:rPr>
            </a:br>
            <a:r>
              <a:rPr lang="pl-PL" sz="3511" b="1">
                <a:solidFill>
                  <a:srgbClr val="1155CC"/>
                </a:solidFill>
              </a:rPr>
              <a:t> „Myślę, decyduję, działam </a:t>
            </a:r>
            <a:endParaRPr sz="3511" b="1">
              <a:solidFill>
                <a:srgbClr val="1155CC"/>
              </a:solidFill>
            </a:endParaRPr>
          </a:p>
          <a:p>
            <a:pPr marL="0" lvl="0" indent="0" algn="ctr" rtl="0">
              <a:spcBef>
                <a:spcPts val="0"/>
              </a:spcBef>
              <a:spcAft>
                <a:spcPts val="0"/>
              </a:spcAft>
              <a:buClr>
                <a:schemeClr val="dk1"/>
              </a:buClr>
              <a:buSzPct val="91139"/>
              <a:buFont typeface="Calibri"/>
              <a:buNone/>
            </a:pPr>
            <a:r>
              <a:rPr lang="pl-PL" sz="3511" b="1">
                <a:solidFill>
                  <a:srgbClr val="1155CC"/>
                </a:solidFill>
              </a:rPr>
              <a:t>– finanse dla najmłodszych.2 edycja”</a:t>
            </a:r>
            <a:endParaRPr sz="3511" b="1">
              <a:solidFill>
                <a:srgbClr val="1155CC"/>
              </a:solidFill>
            </a:endParaRPr>
          </a:p>
          <a:p>
            <a:pPr marL="0" lvl="0" indent="0" algn="ctr" rtl="0">
              <a:spcBef>
                <a:spcPts val="0"/>
              </a:spcBef>
              <a:spcAft>
                <a:spcPts val="0"/>
              </a:spcAft>
              <a:buClr>
                <a:schemeClr val="dk1"/>
              </a:buClr>
              <a:buSzPct val="76595"/>
              <a:buFont typeface="Calibri"/>
              <a:buNone/>
            </a:pPr>
            <a:endParaRPr sz="4177" b="1" i="1">
              <a:solidFill>
                <a:srgbClr val="1155CC"/>
              </a:solidFill>
            </a:endParaRPr>
          </a:p>
          <a:p>
            <a:pPr marL="0" lvl="0" indent="0" algn="ctr" rtl="0">
              <a:spcBef>
                <a:spcPts val="0"/>
              </a:spcBef>
              <a:spcAft>
                <a:spcPts val="0"/>
              </a:spcAft>
              <a:buClr>
                <a:schemeClr val="dk1"/>
              </a:buClr>
              <a:buSzPct val="76595"/>
              <a:buFont typeface="Calibri"/>
              <a:buNone/>
            </a:pPr>
            <a:r>
              <a:rPr lang="pl-PL" sz="4177" b="1" i="1">
                <a:solidFill>
                  <a:srgbClr val="1155CC"/>
                </a:solidFill>
              </a:rPr>
              <a:t>Warsztaty metodyczne 18.03.2021 r. </a:t>
            </a:r>
            <a:br>
              <a:rPr lang="pl-PL" b="1"/>
            </a:br>
            <a:endParaRPr b="1"/>
          </a:p>
        </p:txBody>
      </p:sp>
      <p:pic>
        <p:nvPicPr>
          <p:cNvPr id="98" name="Google Shape;98;p1"/>
          <p:cNvPicPr preferRelativeResize="0"/>
          <p:nvPr/>
        </p:nvPicPr>
        <p:blipFill rotWithShape="1">
          <a:blip r:embed="rId3">
            <a:alphaModFix/>
          </a:blip>
          <a:srcRect/>
          <a:stretch/>
        </p:blipFill>
        <p:spPr>
          <a:xfrm>
            <a:off x="2599638" y="4743607"/>
            <a:ext cx="3779529" cy="1341123"/>
          </a:xfrm>
          <a:prstGeom prst="rect">
            <a:avLst/>
          </a:prstGeom>
          <a:noFill/>
          <a:ln>
            <a:noFill/>
          </a:ln>
        </p:spPr>
      </p:pic>
      <p:sp>
        <p:nvSpPr>
          <p:cNvPr id="99" name="Google Shape;99;p1"/>
          <p:cNvSpPr txBox="1"/>
          <p:nvPr/>
        </p:nvSpPr>
        <p:spPr>
          <a:xfrm>
            <a:off x="384961" y="6226307"/>
            <a:ext cx="82089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0" i="1" u="none" strike="noStrike" cap="none">
                <a:solidFill>
                  <a:schemeClr val="dk1"/>
                </a:solidFill>
                <a:latin typeface="Calibri"/>
                <a:ea typeface="Calibri"/>
                <a:cs typeface="Calibri"/>
                <a:sym typeface="Calibri"/>
              </a:rPr>
              <a:t>Projekt realizowany z Narodowym Bankiem Polskim w ramach programu edukacji ekonomicznej.</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4400"/>
              <a:buFont typeface="Calibri"/>
              <a:buNone/>
            </a:pPr>
            <a:r>
              <a:rPr lang="pl-PL" b="1">
                <a:solidFill>
                  <a:srgbClr val="1155CC"/>
                </a:solidFill>
              </a:rPr>
              <a:t>Edukacja finansowa najmłodszych</a:t>
            </a:r>
            <a:endParaRPr>
              <a:solidFill>
                <a:srgbClr val="1155CC"/>
              </a:solidFill>
            </a:endParaRPr>
          </a:p>
        </p:txBody>
      </p:sp>
      <p:sp>
        <p:nvSpPr>
          <p:cNvPr id="249" name="Google Shape;249;p11" descr="Znalezione obrazy dla zapytania dzieci i finanse obrazy"/>
          <p:cNvSpPr/>
          <p:nvPr/>
        </p:nvSpPr>
        <p:spPr>
          <a:xfrm>
            <a:off x="155575" y="-547688"/>
            <a:ext cx="1352550" cy="11430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11" descr="Znalezione obrazy dla zapytania dzieci i finanse obrazy"/>
          <p:cNvSpPr/>
          <p:nvPr/>
        </p:nvSpPr>
        <p:spPr>
          <a:xfrm>
            <a:off x="155575" y="-547688"/>
            <a:ext cx="1352550" cy="11430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1"/>
          <p:cNvSpPr txBox="1"/>
          <p:nvPr/>
        </p:nvSpPr>
        <p:spPr>
          <a:xfrm>
            <a:off x="457200" y="1703925"/>
            <a:ext cx="8678400" cy="33975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None/>
            </a:pPr>
            <a:r>
              <a:rPr lang="pl-PL" sz="2100" i="1">
                <a:solidFill>
                  <a:srgbClr val="1155CC"/>
                </a:solidFill>
                <a:latin typeface="Calibri"/>
                <a:ea typeface="Calibri"/>
                <a:cs typeface="Calibri"/>
                <a:sym typeface="Calibri"/>
              </a:rPr>
              <a:t>Efektywne, odpowiedzialne i bezpieczne funkcjonowanie w społeczeństwie</a:t>
            </a:r>
            <a:endParaRPr sz="2100" i="1">
              <a:solidFill>
                <a:srgbClr val="1155CC"/>
              </a:solidFill>
              <a:latin typeface="Calibri"/>
              <a:ea typeface="Calibri"/>
              <a:cs typeface="Calibri"/>
              <a:sym typeface="Calibri"/>
            </a:endParaRPr>
          </a:p>
          <a:p>
            <a:pPr marL="342900" lvl="0" indent="-342900" algn="l" rtl="0">
              <a:spcBef>
                <a:spcPts val="0"/>
              </a:spcBef>
              <a:spcAft>
                <a:spcPts val="0"/>
              </a:spcAft>
              <a:buClr>
                <a:schemeClr val="dk1"/>
              </a:buClr>
              <a:buSzPts val="3200"/>
              <a:buFont typeface="Arial"/>
              <a:buNone/>
            </a:pPr>
            <a:r>
              <a:rPr lang="pl-PL" sz="2100" i="1">
                <a:solidFill>
                  <a:srgbClr val="1155CC"/>
                </a:solidFill>
                <a:latin typeface="Calibri"/>
                <a:ea typeface="Calibri"/>
                <a:cs typeface="Calibri"/>
                <a:sym typeface="Calibri"/>
              </a:rPr>
              <a:t>wymaga:</a:t>
            </a:r>
            <a:endParaRPr sz="2100" i="1">
              <a:solidFill>
                <a:srgbClr val="1155CC"/>
              </a:solidFill>
              <a:latin typeface="Calibri"/>
              <a:ea typeface="Calibri"/>
              <a:cs typeface="Calibri"/>
              <a:sym typeface="Calibri"/>
            </a:endParaRPr>
          </a:p>
          <a:p>
            <a:pPr marL="342900" lvl="0" indent="-154940" algn="l" rtl="0">
              <a:spcBef>
                <a:spcPts val="592"/>
              </a:spcBef>
              <a:spcAft>
                <a:spcPts val="0"/>
              </a:spcAft>
              <a:buClr>
                <a:schemeClr val="dk1"/>
              </a:buClr>
              <a:buSzPts val="3200"/>
              <a:buFont typeface="Arial"/>
              <a:buNone/>
            </a:pPr>
            <a:r>
              <a:rPr lang="pl-PL"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marL="457200" lvl="0" indent="0" algn="l" rtl="0">
              <a:spcBef>
                <a:spcPts val="592"/>
              </a:spcBef>
              <a:spcAft>
                <a:spcPts val="0"/>
              </a:spcAft>
              <a:buNone/>
            </a:pPr>
            <a:r>
              <a:rPr lang="pl-PL" sz="2100">
                <a:solidFill>
                  <a:schemeClr val="dk1"/>
                </a:solidFill>
                <a:latin typeface="Calibri"/>
                <a:ea typeface="Calibri"/>
                <a:cs typeface="Calibri"/>
                <a:sym typeface="Calibri"/>
              </a:rPr>
              <a:t>Dobrej orientacji w zagadnieniach finansowych związanych z zarabianiem pieniędzy, gospodarowaniem pieniędzmi, oszczędzaniem i inwestowaniem.</a:t>
            </a:r>
            <a:endParaRPr sz="2100">
              <a:solidFill>
                <a:schemeClr val="dk1"/>
              </a:solidFill>
              <a:latin typeface="Calibri"/>
              <a:ea typeface="Calibri"/>
              <a:cs typeface="Calibri"/>
              <a:sym typeface="Calibri"/>
            </a:endParaRPr>
          </a:p>
          <a:p>
            <a:pPr marL="342900" lvl="0" indent="-342900" algn="l" rtl="0">
              <a:spcBef>
                <a:spcPts val="592"/>
              </a:spcBef>
              <a:spcAft>
                <a:spcPts val="0"/>
              </a:spcAft>
              <a:buClr>
                <a:schemeClr val="dk1"/>
              </a:buClr>
              <a:buSzPts val="3200"/>
              <a:buFont typeface="Arial"/>
              <a:buNone/>
            </a:pPr>
            <a:endParaRPr sz="2100">
              <a:solidFill>
                <a:schemeClr val="dk1"/>
              </a:solidFill>
              <a:latin typeface="Calibri"/>
              <a:ea typeface="Calibri"/>
              <a:cs typeface="Calibri"/>
              <a:sym typeface="Calibri"/>
            </a:endParaRPr>
          </a:p>
          <a:p>
            <a:pPr marL="0" lvl="0" indent="457200" algn="l" rtl="0">
              <a:spcBef>
                <a:spcPts val="592"/>
              </a:spcBef>
              <a:spcAft>
                <a:spcPts val="0"/>
              </a:spcAft>
              <a:buNone/>
            </a:pPr>
            <a:r>
              <a:rPr lang="pl-PL" sz="2100">
                <a:solidFill>
                  <a:schemeClr val="dk1"/>
                </a:solidFill>
                <a:latin typeface="Calibri"/>
                <a:ea typeface="Calibri"/>
                <a:cs typeface="Calibri"/>
                <a:sym typeface="Calibri"/>
              </a:rPr>
              <a:t>Rozumienia zasad działania różnych instytucji finansowych.</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252" name="Google Shape;252;p11"/>
          <p:cNvPicPr preferRelativeResize="0"/>
          <p:nvPr/>
        </p:nvPicPr>
        <p:blipFill>
          <a:blip r:embed="rId3">
            <a:alphaModFix/>
          </a:blip>
          <a:stretch>
            <a:fillRect/>
          </a:stretch>
        </p:blipFill>
        <p:spPr>
          <a:xfrm>
            <a:off x="6024475" y="4882100"/>
            <a:ext cx="2662313" cy="1774875"/>
          </a:xfrm>
          <a:prstGeom prst="rect">
            <a:avLst/>
          </a:prstGeom>
          <a:noFill/>
          <a:ln>
            <a:noFill/>
          </a:ln>
        </p:spPr>
      </p:pic>
      <p:pic>
        <p:nvPicPr>
          <p:cNvPr id="253" name="Google Shape;253;p11"/>
          <p:cNvPicPr preferRelativeResize="0"/>
          <p:nvPr/>
        </p:nvPicPr>
        <p:blipFill>
          <a:blip r:embed="rId4">
            <a:alphaModFix/>
          </a:blip>
          <a:stretch>
            <a:fillRect/>
          </a:stretch>
        </p:blipFill>
        <p:spPr>
          <a:xfrm>
            <a:off x="457188" y="3071778"/>
            <a:ext cx="354338" cy="427022"/>
          </a:xfrm>
          <a:prstGeom prst="rect">
            <a:avLst/>
          </a:prstGeom>
          <a:noFill/>
          <a:ln>
            <a:noFill/>
          </a:ln>
        </p:spPr>
      </p:pic>
      <p:pic>
        <p:nvPicPr>
          <p:cNvPr id="254" name="Google Shape;254;p11"/>
          <p:cNvPicPr preferRelativeResize="0"/>
          <p:nvPr/>
        </p:nvPicPr>
        <p:blipFill>
          <a:blip r:embed="rId4">
            <a:alphaModFix/>
          </a:blip>
          <a:stretch>
            <a:fillRect/>
          </a:stretch>
        </p:blipFill>
        <p:spPr>
          <a:xfrm>
            <a:off x="457188" y="4271928"/>
            <a:ext cx="354338" cy="4270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2"/>
          <p:cNvSpPr txBox="1">
            <a:spLocks noGrp="1"/>
          </p:cNvSpPr>
          <p:nvPr>
            <p:ph type="title"/>
          </p:nvPr>
        </p:nvSpPr>
        <p:spPr>
          <a:xfrm>
            <a:off x="0" y="419625"/>
            <a:ext cx="86973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1"/>
              </a:buClr>
              <a:buSzPts val="4400"/>
              <a:buFont typeface="Calibri"/>
              <a:buNone/>
            </a:pPr>
            <a:r>
              <a:rPr lang="pl-PL" b="1">
                <a:solidFill>
                  <a:srgbClr val="1155CC"/>
                </a:solidFill>
              </a:rPr>
              <a:t>Doświadczenia dzieci – zróżnicowana wiedza osobista</a:t>
            </a:r>
            <a:endParaRPr>
              <a:solidFill>
                <a:srgbClr val="1155CC"/>
              </a:solidFill>
            </a:endParaRPr>
          </a:p>
        </p:txBody>
      </p:sp>
      <p:pic>
        <p:nvPicPr>
          <p:cNvPr id="260" name="Google Shape;260;p12" descr="Ch&amp;lstrok;opiec z Skarbonka i banknotów na bia&amp;lstrok;ym tle Zdj&amp;eogon;cie Seryjne - 17693549"/>
          <p:cNvPicPr preferRelativeResize="0"/>
          <p:nvPr/>
        </p:nvPicPr>
        <p:blipFill rotWithShape="1">
          <a:blip r:embed="rId3">
            <a:alphaModFix/>
          </a:blip>
          <a:srcRect/>
          <a:stretch/>
        </p:blipFill>
        <p:spPr>
          <a:xfrm>
            <a:off x="6400073" y="2021862"/>
            <a:ext cx="2196751" cy="2196752"/>
          </a:xfrm>
          <a:prstGeom prst="rect">
            <a:avLst/>
          </a:prstGeom>
          <a:noFill/>
          <a:ln>
            <a:noFill/>
          </a:ln>
        </p:spPr>
      </p:pic>
      <p:sp>
        <p:nvSpPr>
          <p:cNvPr id="261" name="Google Shape;261;p12"/>
          <p:cNvSpPr txBox="1"/>
          <p:nvPr/>
        </p:nvSpPr>
        <p:spPr>
          <a:xfrm>
            <a:off x="321725" y="2082100"/>
            <a:ext cx="7440000" cy="3926100"/>
          </a:xfrm>
          <a:prstGeom prst="rect">
            <a:avLst/>
          </a:prstGeom>
          <a:noFill/>
          <a:ln>
            <a:noFill/>
          </a:ln>
        </p:spPr>
        <p:txBody>
          <a:bodyPr spcFirstLastPara="1" wrap="square" lIns="91425" tIns="91425" rIns="91425" bIns="91425" anchor="t" anchorCtr="0">
            <a:spAutoFit/>
          </a:bodyPr>
          <a:lstStyle/>
          <a:p>
            <a:pPr marL="457200" lvl="0" indent="457200" algn="l" rtl="0">
              <a:spcBef>
                <a:spcPts val="496"/>
              </a:spcBef>
              <a:spcAft>
                <a:spcPts val="0"/>
              </a:spcAft>
              <a:buClr>
                <a:schemeClr val="dk1"/>
              </a:buClr>
              <a:buSzPts val="1100"/>
              <a:buFont typeface="Arial"/>
              <a:buNone/>
            </a:pPr>
            <a:r>
              <a:rPr lang="pl-PL" sz="2100">
                <a:solidFill>
                  <a:schemeClr val="dk1"/>
                </a:solidFill>
                <a:latin typeface="Calibri"/>
                <a:ea typeface="Calibri"/>
                <a:cs typeface="Calibri"/>
                <a:sym typeface="Calibri"/>
              </a:rPr>
              <a:t>Uczestnictwo w rodzinnych zakupach.</a:t>
            </a:r>
            <a:endParaRPr sz="2100">
              <a:solidFill>
                <a:schemeClr val="dk1"/>
              </a:solidFill>
              <a:latin typeface="Calibri"/>
              <a:ea typeface="Calibri"/>
              <a:cs typeface="Calibri"/>
              <a:sym typeface="Calibri"/>
            </a:endParaRPr>
          </a:p>
          <a:p>
            <a:pPr marL="342900" lvl="0" indent="-342900" algn="l" rtl="0">
              <a:spcBef>
                <a:spcPts val="496"/>
              </a:spcBef>
              <a:spcAft>
                <a:spcPts val="0"/>
              </a:spcAft>
              <a:buClr>
                <a:schemeClr val="dk1"/>
              </a:buClr>
              <a:buSzPts val="3200"/>
              <a:buFont typeface="Arial"/>
              <a:buNone/>
            </a:pPr>
            <a:endParaRPr sz="2100">
              <a:solidFill>
                <a:schemeClr val="dk1"/>
              </a:solidFill>
              <a:latin typeface="Calibri"/>
              <a:ea typeface="Calibri"/>
              <a:cs typeface="Calibri"/>
              <a:sym typeface="Calibri"/>
            </a:endParaRPr>
          </a:p>
          <a:p>
            <a:pPr marL="457200" lvl="0" indent="457200" algn="l" rtl="0">
              <a:spcBef>
                <a:spcPts val="496"/>
              </a:spcBef>
              <a:spcAft>
                <a:spcPts val="0"/>
              </a:spcAft>
              <a:buClr>
                <a:schemeClr val="dk1"/>
              </a:buClr>
              <a:buSzPts val="1100"/>
              <a:buFont typeface="Arial"/>
              <a:buNone/>
            </a:pPr>
            <a:r>
              <a:rPr lang="pl-PL" sz="2100">
                <a:solidFill>
                  <a:schemeClr val="dk1"/>
                </a:solidFill>
                <a:latin typeface="Calibri"/>
                <a:ea typeface="Calibri"/>
                <a:cs typeface="Calibri"/>
                <a:sym typeface="Calibri"/>
              </a:rPr>
              <a:t>Porównywanie cen produktów.</a:t>
            </a:r>
            <a:endParaRPr sz="2100">
              <a:solidFill>
                <a:schemeClr val="dk1"/>
              </a:solidFill>
              <a:latin typeface="Calibri"/>
              <a:ea typeface="Calibri"/>
              <a:cs typeface="Calibri"/>
              <a:sym typeface="Calibri"/>
            </a:endParaRPr>
          </a:p>
          <a:p>
            <a:pPr marL="0" lvl="0" indent="0" algn="l" rtl="0">
              <a:spcBef>
                <a:spcPts val="496"/>
              </a:spcBef>
              <a:spcAft>
                <a:spcPts val="0"/>
              </a:spcAft>
              <a:buNone/>
            </a:pPr>
            <a:endParaRPr sz="2100">
              <a:solidFill>
                <a:schemeClr val="dk1"/>
              </a:solidFill>
              <a:latin typeface="Calibri"/>
              <a:ea typeface="Calibri"/>
              <a:cs typeface="Calibri"/>
              <a:sym typeface="Calibri"/>
            </a:endParaRPr>
          </a:p>
          <a:p>
            <a:pPr marL="914400" lvl="0" indent="0" algn="l" rtl="0">
              <a:spcBef>
                <a:spcPts val="496"/>
              </a:spcBef>
              <a:spcAft>
                <a:spcPts val="0"/>
              </a:spcAft>
              <a:buClr>
                <a:schemeClr val="dk1"/>
              </a:buClr>
              <a:buSzPts val="1100"/>
              <a:buFont typeface="Arial"/>
              <a:buNone/>
            </a:pPr>
            <a:r>
              <a:rPr lang="pl-PL" sz="2100">
                <a:solidFill>
                  <a:schemeClr val="dk1"/>
                </a:solidFill>
                <a:latin typeface="Calibri"/>
                <a:ea typeface="Calibri"/>
                <a:cs typeface="Calibri"/>
                <a:sym typeface="Calibri"/>
              </a:rPr>
              <a:t>Oszczędzanie pieniędzy na określony cel. </a:t>
            </a:r>
            <a:endParaRPr sz="2100">
              <a:solidFill>
                <a:schemeClr val="dk1"/>
              </a:solidFill>
              <a:latin typeface="Calibri"/>
              <a:ea typeface="Calibri"/>
              <a:cs typeface="Calibri"/>
              <a:sym typeface="Calibri"/>
            </a:endParaRPr>
          </a:p>
          <a:p>
            <a:pPr marL="342900" lvl="0" indent="-342900" algn="l" rtl="0">
              <a:spcBef>
                <a:spcPts val="496"/>
              </a:spcBef>
              <a:spcAft>
                <a:spcPts val="0"/>
              </a:spcAft>
              <a:buClr>
                <a:schemeClr val="dk1"/>
              </a:buClr>
              <a:buSzPts val="3200"/>
              <a:buFont typeface="Arial"/>
              <a:buNone/>
            </a:pPr>
            <a:endParaRPr sz="2100">
              <a:solidFill>
                <a:schemeClr val="dk1"/>
              </a:solidFill>
              <a:latin typeface="Calibri"/>
              <a:ea typeface="Calibri"/>
              <a:cs typeface="Calibri"/>
              <a:sym typeface="Calibri"/>
            </a:endParaRPr>
          </a:p>
          <a:p>
            <a:pPr marL="800100" lvl="0" indent="114300" algn="l" rtl="0">
              <a:spcBef>
                <a:spcPts val="496"/>
              </a:spcBef>
              <a:spcAft>
                <a:spcPts val="0"/>
              </a:spcAft>
              <a:buClr>
                <a:schemeClr val="dk1"/>
              </a:buClr>
              <a:buSzPts val="1100"/>
              <a:buFont typeface="Arial"/>
              <a:buNone/>
            </a:pPr>
            <a:r>
              <a:rPr lang="pl-PL" sz="2100">
                <a:solidFill>
                  <a:schemeClr val="dk1"/>
                </a:solidFill>
                <a:latin typeface="Calibri"/>
                <a:ea typeface="Calibri"/>
                <a:cs typeface="Calibri"/>
                <a:sym typeface="Calibri"/>
              </a:rPr>
              <a:t>Korzystanie przez dorosłych z różnych form płatności.</a:t>
            </a:r>
            <a:endParaRPr sz="2100">
              <a:solidFill>
                <a:schemeClr val="dk1"/>
              </a:solidFill>
              <a:latin typeface="Calibri"/>
              <a:ea typeface="Calibri"/>
              <a:cs typeface="Calibri"/>
              <a:sym typeface="Calibri"/>
            </a:endParaRPr>
          </a:p>
          <a:p>
            <a:pPr marL="342900" lvl="0" indent="-342900" algn="l" rtl="0">
              <a:spcBef>
                <a:spcPts val="496"/>
              </a:spcBef>
              <a:spcAft>
                <a:spcPts val="0"/>
              </a:spcAft>
              <a:buClr>
                <a:schemeClr val="dk1"/>
              </a:buClr>
              <a:buSzPts val="3200"/>
              <a:buFont typeface="Arial"/>
              <a:buNone/>
            </a:pPr>
            <a:endParaRPr sz="2100">
              <a:solidFill>
                <a:schemeClr val="dk1"/>
              </a:solidFill>
              <a:latin typeface="Calibri"/>
              <a:ea typeface="Calibri"/>
              <a:cs typeface="Calibri"/>
              <a:sym typeface="Calibri"/>
            </a:endParaRPr>
          </a:p>
          <a:p>
            <a:pPr marL="457200" lvl="0" indent="457200" algn="l" rtl="0">
              <a:spcBef>
                <a:spcPts val="496"/>
              </a:spcBef>
              <a:spcAft>
                <a:spcPts val="0"/>
              </a:spcAft>
              <a:buClr>
                <a:schemeClr val="dk1"/>
              </a:buClr>
              <a:buSzPts val="1100"/>
              <a:buFont typeface="Arial"/>
              <a:buNone/>
            </a:pPr>
            <a:r>
              <a:rPr lang="pl-PL" sz="2100">
                <a:solidFill>
                  <a:schemeClr val="dk1"/>
                </a:solidFill>
                <a:latin typeface="Calibri"/>
                <a:ea typeface="Calibri"/>
                <a:cs typeface="Calibri"/>
                <a:sym typeface="Calibri"/>
              </a:rPr>
              <a:t>Brak pieniędzy w rodzinie i ograniczenia z tym związane.</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262" name="Google Shape;262;p12"/>
          <p:cNvPicPr preferRelativeResize="0"/>
          <p:nvPr/>
        </p:nvPicPr>
        <p:blipFill>
          <a:blip r:embed="rId4">
            <a:alphaModFix/>
          </a:blip>
          <a:stretch>
            <a:fillRect/>
          </a:stretch>
        </p:blipFill>
        <p:spPr>
          <a:xfrm>
            <a:off x="713288" y="2906728"/>
            <a:ext cx="354338" cy="427022"/>
          </a:xfrm>
          <a:prstGeom prst="rect">
            <a:avLst/>
          </a:prstGeom>
          <a:noFill/>
          <a:ln>
            <a:noFill/>
          </a:ln>
        </p:spPr>
      </p:pic>
      <p:pic>
        <p:nvPicPr>
          <p:cNvPr id="263" name="Google Shape;263;p12"/>
          <p:cNvPicPr preferRelativeResize="0"/>
          <p:nvPr/>
        </p:nvPicPr>
        <p:blipFill>
          <a:blip r:embed="rId4">
            <a:alphaModFix/>
          </a:blip>
          <a:stretch>
            <a:fillRect/>
          </a:stretch>
        </p:blipFill>
        <p:spPr>
          <a:xfrm>
            <a:off x="713288" y="4444878"/>
            <a:ext cx="354338" cy="427022"/>
          </a:xfrm>
          <a:prstGeom prst="rect">
            <a:avLst/>
          </a:prstGeom>
          <a:noFill/>
          <a:ln>
            <a:noFill/>
          </a:ln>
        </p:spPr>
      </p:pic>
      <p:pic>
        <p:nvPicPr>
          <p:cNvPr id="264" name="Google Shape;264;p12"/>
          <p:cNvPicPr preferRelativeResize="0"/>
          <p:nvPr/>
        </p:nvPicPr>
        <p:blipFill>
          <a:blip r:embed="rId4">
            <a:alphaModFix/>
          </a:blip>
          <a:stretch>
            <a:fillRect/>
          </a:stretch>
        </p:blipFill>
        <p:spPr>
          <a:xfrm>
            <a:off x="713288" y="3675803"/>
            <a:ext cx="354338" cy="427022"/>
          </a:xfrm>
          <a:prstGeom prst="rect">
            <a:avLst/>
          </a:prstGeom>
          <a:noFill/>
          <a:ln>
            <a:noFill/>
          </a:ln>
        </p:spPr>
      </p:pic>
      <p:pic>
        <p:nvPicPr>
          <p:cNvPr id="265" name="Google Shape;265;p12"/>
          <p:cNvPicPr preferRelativeResize="0"/>
          <p:nvPr/>
        </p:nvPicPr>
        <p:blipFill>
          <a:blip r:embed="rId4">
            <a:alphaModFix/>
          </a:blip>
          <a:stretch>
            <a:fillRect/>
          </a:stretch>
        </p:blipFill>
        <p:spPr>
          <a:xfrm>
            <a:off x="713288" y="2169315"/>
            <a:ext cx="354338" cy="427022"/>
          </a:xfrm>
          <a:prstGeom prst="rect">
            <a:avLst/>
          </a:prstGeom>
          <a:noFill/>
          <a:ln>
            <a:noFill/>
          </a:ln>
        </p:spPr>
      </p:pic>
      <p:pic>
        <p:nvPicPr>
          <p:cNvPr id="266" name="Google Shape;266;p12"/>
          <p:cNvPicPr preferRelativeResize="0"/>
          <p:nvPr/>
        </p:nvPicPr>
        <p:blipFill>
          <a:blip r:embed="rId4">
            <a:alphaModFix/>
          </a:blip>
          <a:stretch>
            <a:fillRect/>
          </a:stretch>
        </p:blipFill>
        <p:spPr>
          <a:xfrm>
            <a:off x="713288" y="5153353"/>
            <a:ext cx="354338" cy="4270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4400"/>
              <a:buFont typeface="Calibri"/>
              <a:buNone/>
            </a:pPr>
            <a:r>
              <a:rPr lang="pl-PL" b="1">
                <a:solidFill>
                  <a:srgbClr val="1155CC"/>
                </a:solidFill>
              </a:rPr>
              <a:t>Dzieci a gospodarka rynkowa</a:t>
            </a:r>
            <a:endParaRPr>
              <a:solidFill>
                <a:srgbClr val="1155CC"/>
              </a:solidFill>
            </a:endParaRPr>
          </a:p>
        </p:txBody>
      </p:sp>
      <p:sp>
        <p:nvSpPr>
          <p:cNvPr id="272" name="Google Shape;272;p13"/>
          <p:cNvSpPr txBox="1"/>
          <p:nvPr/>
        </p:nvSpPr>
        <p:spPr>
          <a:xfrm>
            <a:off x="897600" y="1481650"/>
            <a:ext cx="7789200" cy="488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2100" i="1">
                <a:solidFill>
                  <a:srgbClr val="1155CC"/>
                </a:solidFill>
                <a:latin typeface="Calibri"/>
                <a:ea typeface="Calibri"/>
                <a:cs typeface="Calibri"/>
                <a:sym typeface="Calibri"/>
              </a:rPr>
              <a:t>Dzieci uczestniczą na co dzień w aktywnościach:</a:t>
            </a:r>
            <a:endParaRPr sz="2100" i="1">
              <a:solidFill>
                <a:srgbClr val="1155CC"/>
              </a:solidFill>
              <a:latin typeface="Calibri"/>
              <a:ea typeface="Calibri"/>
              <a:cs typeface="Calibri"/>
              <a:sym typeface="Calibri"/>
            </a:endParaRPr>
          </a:p>
          <a:p>
            <a:pPr marL="342900" lvl="0" indent="-342900" algn="l" rtl="0">
              <a:spcBef>
                <a:spcPts val="0"/>
              </a:spcBef>
              <a:spcAft>
                <a:spcPts val="0"/>
              </a:spcAft>
              <a:buClr>
                <a:schemeClr val="dk1"/>
              </a:buClr>
              <a:buSzPts val="3200"/>
              <a:buFont typeface="Arial"/>
              <a:buNone/>
            </a:pPr>
            <a:endParaRPr sz="2100">
              <a:solidFill>
                <a:schemeClr val="dk1"/>
              </a:solidFill>
              <a:latin typeface="Calibri"/>
              <a:ea typeface="Calibri"/>
              <a:cs typeface="Calibri"/>
              <a:sym typeface="Calibri"/>
            </a:endParaRPr>
          </a:p>
          <a:p>
            <a:pPr marL="342900" lvl="0" indent="0" algn="l" rtl="0">
              <a:spcBef>
                <a:spcPts val="640"/>
              </a:spcBef>
              <a:spcAft>
                <a:spcPts val="0"/>
              </a:spcAft>
              <a:buNone/>
            </a:pPr>
            <a:r>
              <a:rPr lang="pl-PL" sz="2100">
                <a:solidFill>
                  <a:schemeClr val="dk1"/>
                </a:solidFill>
                <a:latin typeface="Calibri"/>
                <a:ea typeface="Calibri"/>
                <a:cs typeface="Calibri"/>
                <a:sym typeface="Calibri"/>
              </a:rPr>
              <a:t>są konsumentami, </a:t>
            </a:r>
            <a:endParaRPr sz="2100">
              <a:solidFill>
                <a:schemeClr val="dk1"/>
              </a:solidFill>
              <a:latin typeface="Calibri"/>
              <a:ea typeface="Calibri"/>
              <a:cs typeface="Calibri"/>
              <a:sym typeface="Calibri"/>
            </a:endParaRPr>
          </a:p>
          <a:p>
            <a:pPr marL="342900" lvl="0" indent="0" algn="l" rtl="0">
              <a:spcBef>
                <a:spcPts val="640"/>
              </a:spcBef>
              <a:spcAft>
                <a:spcPts val="0"/>
              </a:spcAft>
              <a:buNone/>
            </a:pPr>
            <a:endParaRPr sz="2100">
              <a:solidFill>
                <a:schemeClr val="dk1"/>
              </a:solidFill>
              <a:latin typeface="Calibri"/>
              <a:ea typeface="Calibri"/>
              <a:cs typeface="Calibri"/>
              <a:sym typeface="Calibri"/>
            </a:endParaRPr>
          </a:p>
          <a:p>
            <a:pPr marL="342900" lvl="0" indent="0" algn="l" rtl="0">
              <a:spcBef>
                <a:spcPts val="640"/>
              </a:spcBef>
              <a:spcAft>
                <a:spcPts val="0"/>
              </a:spcAft>
              <a:buNone/>
            </a:pPr>
            <a:r>
              <a:rPr lang="pl-PL" sz="2100">
                <a:solidFill>
                  <a:schemeClr val="dk1"/>
                </a:solidFill>
                <a:latin typeface="Calibri"/>
                <a:ea typeface="Calibri"/>
                <a:cs typeface="Calibri"/>
                <a:sym typeface="Calibri"/>
              </a:rPr>
              <a:t>podlegają wpływom reklamowym, </a:t>
            </a:r>
            <a:endParaRPr sz="2100">
              <a:solidFill>
                <a:schemeClr val="dk1"/>
              </a:solidFill>
              <a:latin typeface="Calibri"/>
              <a:ea typeface="Calibri"/>
              <a:cs typeface="Calibri"/>
              <a:sym typeface="Calibri"/>
            </a:endParaRPr>
          </a:p>
          <a:p>
            <a:pPr marL="342900" lvl="0" indent="0" algn="l" rtl="0">
              <a:spcBef>
                <a:spcPts val="640"/>
              </a:spcBef>
              <a:spcAft>
                <a:spcPts val="0"/>
              </a:spcAft>
              <a:buNone/>
            </a:pPr>
            <a:endParaRPr sz="2100">
              <a:solidFill>
                <a:schemeClr val="dk1"/>
              </a:solidFill>
              <a:latin typeface="Calibri"/>
              <a:ea typeface="Calibri"/>
              <a:cs typeface="Calibri"/>
              <a:sym typeface="Calibri"/>
            </a:endParaRPr>
          </a:p>
          <a:p>
            <a:pPr marL="342900" lvl="0" indent="0" algn="l" rtl="0">
              <a:spcBef>
                <a:spcPts val="640"/>
              </a:spcBef>
              <a:spcAft>
                <a:spcPts val="0"/>
              </a:spcAft>
              <a:buNone/>
            </a:pPr>
            <a:r>
              <a:rPr lang="pl-PL" sz="2100">
                <a:solidFill>
                  <a:schemeClr val="dk1"/>
                </a:solidFill>
                <a:latin typeface="Calibri"/>
                <a:ea typeface="Calibri"/>
                <a:cs typeface="Calibri"/>
                <a:sym typeface="Calibri"/>
              </a:rPr>
              <a:t>są pożądanym i atrakcyjnym klientem,</a:t>
            </a:r>
            <a:endParaRPr sz="2100">
              <a:solidFill>
                <a:schemeClr val="dk1"/>
              </a:solidFill>
              <a:latin typeface="Calibri"/>
              <a:ea typeface="Calibri"/>
              <a:cs typeface="Calibri"/>
              <a:sym typeface="Calibri"/>
            </a:endParaRPr>
          </a:p>
          <a:p>
            <a:pPr marL="342900" lvl="0" indent="0" algn="l" rtl="0">
              <a:spcBef>
                <a:spcPts val="640"/>
              </a:spcBef>
              <a:spcAft>
                <a:spcPts val="0"/>
              </a:spcAft>
              <a:buNone/>
            </a:pPr>
            <a:endParaRPr sz="2100">
              <a:solidFill>
                <a:schemeClr val="dk1"/>
              </a:solidFill>
              <a:latin typeface="Calibri"/>
              <a:ea typeface="Calibri"/>
              <a:cs typeface="Calibri"/>
              <a:sym typeface="Calibri"/>
            </a:endParaRPr>
          </a:p>
          <a:p>
            <a:pPr marL="342900" lvl="0" indent="0" algn="l" rtl="0">
              <a:spcBef>
                <a:spcPts val="640"/>
              </a:spcBef>
              <a:spcAft>
                <a:spcPts val="0"/>
              </a:spcAft>
              <a:buNone/>
            </a:pPr>
            <a:r>
              <a:rPr lang="pl-PL" sz="2100">
                <a:solidFill>
                  <a:schemeClr val="dk1"/>
                </a:solidFill>
                <a:latin typeface="Calibri"/>
                <a:ea typeface="Calibri"/>
                <a:cs typeface="Calibri"/>
                <a:sym typeface="Calibri"/>
              </a:rPr>
              <a:t>mają ogromny wpływ na rodziców i ich zakupy</a:t>
            </a:r>
            <a:endParaRPr sz="2100">
              <a:solidFill>
                <a:schemeClr val="dk1"/>
              </a:solidFill>
              <a:latin typeface="Calibri"/>
              <a:ea typeface="Calibri"/>
              <a:cs typeface="Calibri"/>
              <a:sym typeface="Calibri"/>
            </a:endParaRPr>
          </a:p>
          <a:p>
            <a:pPr marL="342900" lvl="0" indent="0" algn="l" rtl="0">
              <a:spcBef>
                <a:spcPts val="640"/>
              </a:spcBef>
              <a:spcAft>
                <a:spcPts val="0"/>
              </a:spcAft>
              <a:buNone/>
            </a:pPr>
            <a:endParaRPr sz="2100">
              <a:solidFill>
                <a:schemeClr val="dk1"/>
              </a:solidFill>
              <a:latin typeface="Calibri"/>
              <a:ea typeface="Calibri"/>
              <a:cs typeface="Calibri"/>
              <a:sym typeface="Calibri"/>
            </a:endParaRPr>
          </a:p>
          <a:p>
            <a:pPr marL="342900" lvl="0" indent="0" algn="l" rtl="0">
              <a:spcBef>
                <a:spcPts val="640"/>
              </a:spcBef>
              <a:spcAft>
                <a:spcPts val="0"/>
              </a:spcAft>
              <a:buNone/>
            </a:pPr>
            <a:r>
              <a:rPr lang="pl-PL" sz="2100">
                <a:solidFill>
                  <a:schemeClr val="dk1"/>
                </a:solidFill>
                <a:latin typeface="Calibri"/>
                <a:ea typeface="Calibri"/>
                <a:cs typeface="Calibri"/>
                <a:sym typeface="Calibri"/>
              </a:rPr>
              <a:t>są szczególnie podatni na manipulację.</a:t>
            </a:r>
            <a:endParaRPr sz="2100">
              <a:solidFill>
                <a:schemeClr val="dk1"/>
              </a:solidFill>
              <a:latin typeface="Calibri"/>
              <a:ea typeface="Calibri"/>
              <a:cs typeface="Calibri"/>
              <a:sym typeface="Calibri"/>
            </a:endParaRPr>
          </a:p>
          <a:p>
            <a:pPr marL="342900" lvl="0" indent="-139700" algn="l" rtl="0">
              <a:spcBef>
                <a:spcPts val="640"/>
              </a:spcBef>
              <a:spcAft>
                <a:spcPts val="0"/>
              </a:spcAft>
              <a:buClr>
                <a:schemeClr val="dk1"/>
              </a:buClr>
              <a:buSzPts val="3200"/>
              <a:buFont typeface="Arial"/>
              <a:buNone/>
            </a:pPr>
            <a:endParaRPr sz="2100">
              <a:solidFill>
                <a:schemeClr val="dk1"/>
              </a:solidFill>
              <a:latin typeface="Calibri"/>
              <a:ea typeface="Calibri"/>
              <a:cs typeface="Calibri"/>
              <a:sym typeface="Calibri"/>
            </a:endParaRPr>
          </a:p>
        </p:txBody>
      </p:sp>
      <p:pic>
        <p:nvPicPr>
          <p:cNvPr id="273" name="Google Shape;273;p13"/>
          <p:cNvPicPr preferRelativeResize="0"/>
          <p:nvPr/>
        </p:nvPicPr>
        <p:blipFill>
          <a:blip r:embed="rId3">
            <a:alphaModFix/>
          </a:blip>
          <a:stretch>
            <a:fillRect/>
          </a:stretch>
        </p:blipFill>
        <p:spPr>
          <a:xfrm>
            <a:off x="738838" y="3091265"/>
            <a:ext cx="354338" cy="427022"/>
          </a:xfrm>
          <a:prstGeom prst="rect">
            <a:avLst/>
          </a:prstGeom>
          <a:noFill/>
          <a:ln>
            <a:noFill/>
          </a:ln>
        </p:spPr>
      </p:pic>
      <p:pic>
        <p:nvPicPr>
          <p:cNvPr id="274" name="Google Shape;274;p13"/>
          <p:cNvPicPr preferRelativeResize="0"/>
          <p:nvPr/>
        </p:nvPicPr>
        <p:blipFill>
          <a:blip r:embed="rId3">
            <a:alphaModFix/>
          </a:blip>
          <a:stretch>
            <a:fillRect/>
          </a:stretch>
        </p:blipFill>
        <p:spPr>
          <a:xfrm>
            <a:off x="738838" y="3922728"/>
            <a:ext cx="354338" cy="427022"/>
          </a:xfrm>
          <a:prstGeom prst="rect">
            <a:avLst/>
          </a:prstGeom>
          <a:noFill/>
          <a:ln>
            <a:noFill/>
          </a:ln>
        </p:spPr>
      </p:pic>
      <p:pic>
        <p:nvPicPr>
          <p:cNvPr id="275" name="Google Shape;275;p13"/>
          <p:cNvPicPr preferRelativeResize="0"/>
          <p:nvPr/>
        </p:nvPicPr>
        <p:blipFill>
          <a:blip r:embed="rId3">
            <a:alphaModFix/>
          </a:blip>
          <a:stretch>
            <a:fillRect/>
          </a:stretch>
        </p:blipFill>
        <p:spPr>
          <a:xfrm>
            <a:off x="738838" y="4657178"/>
            <a:ext cx="354338" cy="427022"/>
          </a:xfrm>
          <a:prstGeom prst="rect">
            <a:avLst/>
          </a:prstGeom>
          <a:noFill/>
          <a:ln>
            <a:noFill/>
          </a:ln>
        </p:spPr>
      </p:pic>
      <p:pic>
        <p:nvPicPr>
          <p:cNvPr id="276" name="Google Shape;276;p13"/>
          <p:cNvPicPr preferRelativeResize="0"/>
          <p:nvPr/>
        </p:nvPicPr>
        <p:blipFill>
          <a:blip r:embed="rId3">
            <a:alphaModFix/>
          </a:blip>
          <a:stretch>
            <a:fillRect/>
          </a:stretch>
        </p:blipFill>
        <p:spPr>
          <a:xfrm>
            <a:off x="738838" y="5391628"/>
            <a:ext cx="354338" cy="427022"/>
          </a:xfrm>
          <a:prstGeom prst="rect">
            <a:avLst/>
          </a:prstGeom>
          <a:noFill/>
          <a:ln>
            <a:noFill/>
          </a:ln>
        </p:spPr>
      </p:pic>
      <p:pic>
        <p:nvPicPr>
          <p:cNvPr id="277" name="Google Shape;277;p13"/>
          <p:cNvPicPr preferRelativeResize="0"/>
          <p:nvPr/>
        </p:nvPicPr>
        <p:blipFill>
          <a:blip r:embed="rId3">
            <a:alphaModFix/>
          </a:blip>
          <a:stretch>
            <a:fillRect/>
          </a:stretch>
        </p:blipFill>
        <p:spPr>
          <a:xfrm>
            <a:off x="738838" y="2259828"/>
            <a:ext cx="354338" cy="4270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a:spLocks noGrp="1"/>
          </p:cNvSpPr>
          <p:nvPr>
            <p:ph type="body" idx="1"/>
          </p:nvPr>
        </p:nvSpPr>
        <p:spPr>
          <a:xfrm>
            <a:off x="611560" y="1268760"/>
            <a:ext cx="8136904" cy="475252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endParaRPr/>
          </a:p>
          <a:p>
            <a:pPr marL="342900" lvl="0" indent="-170180" algn="l" rtl="0">
              <a:spcBef>
                <a:spcPts val="544"/>
              </a:spcBef>
              <a:spcAft>
                <a:spcPts val="0"/>
              </a:spcAft>
              <a:buClr>
                <a:schemeClr val="dk1"/>
              </a:buClr>
              <a:buSzPts val="3200"/>
              <a:buFont typeface="Noto Sans Symbols"/>
              <a:buNone/>
            </a:pPr>
            <a:endParaRPr/>
          </a:p>
          <a:p>
            <a:pPr marL="342900" lvl="0" indent="-342900" algn="l" rtl="0">
              <a:spcBef>
                <a:spcPts val="544"/>
              </a:spcBef>
              <a:spcAft>
                <a:spcPts val="0"/>
              </a:spcAft>
              <a:buClr>
                <a:schemeClr val="dk1"/>
              </a:buClr>
              <a:buSzPts val="3200"/>
              <a:buNone/>
            </a:pPr>
            <a:endParaRPr/>
          </a:p>
        </p:txBody>
      </p:sp>
      <p:sp>
        <p:nvSpPr>
          <p:cNvPr id="283" name="Google Shape;283;p14"/>
          <p:cNvSpPr txBox="1">
            <a:spLocks noGrp="1"/>
          </p:cNvSpPr>
          <p:nvPr>
            <p:ph type="title"/>
          </p:nvPr>
        </p:nvSpPr>
        <p:spPr>
          <a:xfrm>
            <a:off x="683568" y="332656"/>
            <a:ext cx="8013600" cy="927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4400"/>
              <a:buFont typeface="Calibri"/>
              <a:buNone/>
            </a:pPr>
            <a:r>
              <a:rPr lang="pl-PL" b="1">
                <a:solidFill>
                  <a:srgbClr val="1155CC"/>
                </a:solidFill>
              </a:rPr>
              <a:t>Edukacja finansowa</a:t>
            </a:r>
            <a:endParaRPr>
              <a:solidFill>
                <a:srgbClr val="1155CC"/>
              </a:solidFill>
            </a:endParaRPr>
          </a:p>
        </p:txBody>
      </p:sp>
      <p:sp>
        <p:nvSpPr>
          <p:cNvPr id="284" name="Google Shape;284;p14"/>
          <p:cNvSpPr txBox="1"/>
          <p:nvPr/>
        </p:nvSpPr>
        <p:spPr>
          <a:xfrm>
            <a:off x="734875" y="1513400"/>
            <a:ext cx="8013600" cy="4551900"/>
          </a:xfrm>
          <a:prstGeom prst="rect">
            <a:avLst/>
          </a:prstGeom>
          <a:noFill/>
          <a:ln>
            <a:noFill/>
          </a:ln>
        </p:spPr>
        <p:txBody>
          <a:bodyPr spcFirstLastPara="1" wrap="square" lIns="91425" tIns="91425" rIns="91425" bIns="91425" anchor="t" anchorCtr="0">
            <a:spAutoFit/>
          </a:bodyPr>
          <a:lstStyle/>
          <a:p>
            <a:pPr marL="342900" lvl="0" indent="0" algn="l" rtl="0">
              <a:spcBef>
                <a:spcPts val="544"/>
              </a:spcBef>
              <a:spcAft>
                <a:spcPts val="0"/>
              </a:spcAft>
              <a:buNone/>
            </a:pPr>
            <a:r>
              <a:rPr lang="pl-PL" sz="2100">
                <a:solidFill>
                  <a:schemeClr val="dk1"/>
                </a:solidFill>
                <a:latin typeface="Calibri"/>
                <a:ea typeface="Calibri"/>
                <a:cs typeface="Calibri"/>
                <a:sym typeface="Calibri"/>
              </a:rPr>
              <a:t>Ważna dla rozwoju społecznego dzieci                                                i kształtowania postaw obywatelskich.</a:t>
            </a:r>
            <a:endParaRPr sz="2100">
              <a:solidFill>
                <a:schemeClr val="dk1"/>
              </a:solidFill>
              <a:latin typeface="Calibri"/>
              <a:ea typeface="Calibri"/>
              <a:cs typeface="Calibri"/>
              <a:sym typeface="Calibri"/>
            </a:endParaRPr>
          </a:p>
          <a:p>
            <a:pPr marL="342900" lvl="0" indent="-342900" algn="l" rtl="0">
              <a:spcBef>
                <a:spcPts val="544"/>
              </a:spcBef>
              <a:spcAft>
                <a:spcPts val="0"/>
              </a:spcAft>
              <a:buClr>
                <a:schemeClr val="dk1"/>
              </a:buClr>
              <a:buSzPts val="3200"/>
              <a:buFont typeface="Arial"/>
              <a:buNone/>
            </a:pPr>
            <a:endParaRPr sz="2100">
              <a:solidFill>
                <a:schemeClr val="dk1"/>
              </a:solidFill>
              <a:latin typeface="Calibri"/>
              <a:ea typeface="Calibri"/>
              <a:cs typeface="Calibri"/>
              <a:sym typeface="Calibri"/>
            </a:endParaRPr>
          </a:p>
          <a:p>
            <a:pPr marL="342900" lvl="0" indent="0" algn="l" rtl="0">
              <a:spcBef>
                <a:spcPts val="544"/>
              </a:spcBef>
              <a:spcAft>
                <a:spcPts val="0"/>
              </a:spcAft>
              <a:buNone/>
            </a:pPr>
            <a:r>
              <a:rPr lang="pl-PL" sz="2100">
                <a:solidFill>
                  <a:schemeClr val="dk1"/>
                </a:solidFill>
                <a:latin typeface="Calibri"/>
                <a:ea typeface="Calibri"/>
                <a:cs typeface="Calibri"/>
                <a:sym typeface="Calibri"/>
              </a:rPr>
              <a:t>Wspiera budowanie krytycznego  i odpowiedzialnego stosunku do rzeczywistości społeczno-ekonomicznej.</a:t>
            </a:r>
            <a:endParaRPr sz="2100">
              <a:solidFill>
                <a:schemeClr val="dk1"/>
              </a:solidFill>
              <a:latin typeface="Calibri"/>
              <a:ea typeface="Calibri"/>
              <a:cs typeface="Calibri"/>
              <a:sym typeface="Calibri"/>
            </a:endParaRPr>
          </a:p>
          <a:p>
            <a:pPr marL="342900" lvl="0" indent="-342900" algn="l" rtl="0">
              <a:spcBef>
                <a:spcPts val="544"/>
              </a:spcBef>
              <a:spcAft>
                <a:spcPts val="0"/>
              </a:spcAft>
              <a:buClr>
                <a:schemeClr val="dk1"/>
              </a:buClr>
              <a:buSzPts val="3200"/>
              <a:buFont typeface="Arial"/>
              <a:buNone/>
            </a:pPr>
            <a:endParaRPr sz="2100">
              <a:solidFill>
                <a:schemeClr val="dk1"/>
              </a:solidFill>
              <a:latin typeface="Calibri"/>
              <a:ea typeface="Calibri"/>
              <a:cs typeface="Calibri"/>
              <a:sym typeface="Calibri"/>
            </a:endParaRPr>
          </a:p>
          <a:p>
            <a:pPr marL="342900" lvl="0" indent="0" algn="l" rtl="0">
              <a:spcBef>
                <a:spcPts val="544"/>
              </a:spcBef>
              <a:spcAft>
                <a:spcPts val="0"/>
              </a:spcAft>
              <a:buNone/>
            </a:pPr>
            <a:r>
              <a:rPr lang="pl-PL" sz="2100">
                <a:solidFill>
                  <a:schemeClr val="dk1"/>
                </a:solidFill>
                <a:latin typeface="Calibri"/>
                <a:ea typeface="Calibri"/>
                <a:cs typeface="Calibri"/>
                <a:sym typeface="Calibri"/>
              </a:rPr>
              <a:t>Wspiera rozwój umiejętności i zdolności matematycznych  w kontekście codziennych doświadczeń.</a:t>
            </a:r>
            <a:endParaRPr sz="2100">
              <a:solidFill>
                <a:schemeClr val="dk1"/>
              </a:solidFill>
              <a:latin typeface="Calibri"/>
              <a:ea typeface="Calibri"/>
              <a:cs typeface="Calibri"/>
              <a:sym typeface="Calibri"/>
            </a:endParaRPr>
          </a:p>
          <a:p>
            <a:pPr marL="342900" lvl="0" indent="-342900" algn="l" rtl="0">
              <a:spcBef>
                <a:spcPts val="544"/>
              </a:spcBef>
              <a:spcAft>
                <a:spcPts val="0"/>
              </a:spcAft>
              <a:buClr>
                <a:schemeClr val="dk1"/>
              </a:buClr>
              <a:buSzPts val="3200"/>
              <a:buFont typeface="Arial"/>
              <a:buNone/>
            </a:pPr>
            <a:endParaRPr sz="2100">
              <a:solidFill>
                <a:schemeClr val="dk1"/>
              </a:solidFill>
              <a:latin typeface="Calibri"/>
              <a:ea typeface="Calibri"/>
              <a:cs typeface="Calibri"/>
              <a:sym typeface="Calibri"/>
            </a:endParaRPr>
          </a:p>
          <a:p>
            <a:pPr marL="342900" lvl="0" indent="0" algn="l" rtl="0">
              <a:spcBef>
                <a:spcPts val="544"/>
              </a:spcBef>
              <a:spcAft>
                <a:spcPts val="0"/>
              </a:spcAft>
              <a:buNone/>
            </a:pPr>
            <a:r>
              <a:rPr lang="pl-PL" sz="2100">
                <a:solidFill>
                  <a:schemeClr val="dk1"/>
                </a:solidFill>
                <a:latin typeface="Calibri"/>
                <a:ea typeface="Calibri"/>
                <a:cs typeface="Calibri"/>
                <a:sym typeface="Calibri"/>
              </a:rPr>
              <a:t>Wspiera rozwój językowy dzieci.</a:t>
            </a:r>
            <a:endParaRPr sz="2100">
              <a:solidFill>
                <a:schemeClr val="dk1"/>
              </a:solidFill>
              <a:latin typeface="Calibri"/>
              <a:ea typeface="Calibri"/>
              <a:cs typeface="Calibri"/>
              <a:sym typeface="Calibri"/>
            </a:endParaRPr>
          </a:p>
          <a:p>
            <a:pPr marL="342900" lvl="0" indent="-170180" algn="l" rtl="0">
              <a:spcBef>
                <a:spcPts val="544"/>
              </a:spcBef>
              <a:spcAft>
                <a:spcPts val="0"/>
              </a:spcAft>
              <a:buClr>
                <a:schemeClr val="dk1"/>
              </a:buClr>
              <a:buSzPts val="3200"/>
              <a:buFont typeface="Noto Sans Symbols"/>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285" name="Google Shape;285;p14"/>
          <p:cNvPicPr preferRelativeResize="0"/>
          <p:nvPr/>
        </p:nvPicPr>
        <p:blipFill>
          <a:blip r:embed="rId3">
            <a:alphaModFix/>
          </a:blip>
          <a:stretch>
            <a:fillRect/>
          </a:stretch>
        </p:blipFill>
        <p:spPr>
          <a:xfrm>
            <a:off x="611538" y="2839928"/>
            <a:ext cx="354338" cy="427022"/>
          </a:xfrm>
          <a:prstGeom prst="rect">
            <a:avLst/>
          </a:prstGeom>
          <a:noFill/>
          <a:ln>
            <a:noFill/>
          </a:ln>
        </p:spPr>
      </p:pic>
      <p:pic>
        <p:nvPicPr>
          <p:cNvPr id="286" name="Google Shape;286;p14"/>
          <p:cNvPicPr preferRelativeResize="0"/>
          <p:nvPr/>
        </p:nvPicPr>
        <p:blipFill>
          <a:blip r:embed="rId3">
            <a:alphaModFix/>
          </a:blip>
          <a:stretch>
            <a:fillRect/>
          </a:stretch>
        </p:blipFill>
        <p:spPr>
          <a:xfrm>
            <a:off x="611538" y="3951690"/>
            <a:ext cx="354338" cy="427022"/>
          </a:xfrm>
          <a:prstGeom prst="rect">
            <a:avLst/>
          </a:prstGeom>
          <a:noFill/>
          <a:ln>
            <a:noFill/>
          </a:ln>
        </p:spPr>
      </p:pic>
      <p:pic>
        <p:nvPicPr>
          <p:cNvPr id="287" name="Google Shape;287;p14"/>
          <p:cNvPicPr preferRelativeResize="0"/>
          <p:nvPr/>
        </p:nvPicPr>
        <p:blipFill>
          <a:blip r:embed="rId3">
            <a:alphaModFix/>
          </a:blip>
          <a:stretch>
            <a:fillRect/>
          </a:stretch>
        </p:blipFill>
        <p:spPr>
          <a:xfrm>
            <a:off x="611538" y="4847215"/>
            <a:ext cx="354338" cy="427022"/>
          </a:xfrm>
          <a:prstGeom prst="rect">
            <a:avLst/>
          </a:prstGeom>
          <a:noFill/>
          <a:ln>
            <a:noFill/>
          </a:ln>
        </p:spPr>
      </p:pic>
      <p:pic>
        <p:nvPicPr>
          <p:cNvPr id="288" name="Google Shape;288;p14"/>
          <p:cNvPicPr preferRelativeResize="0"/>
          <p:nvPr/>
        </p:nvPicPr>
        <p:blipFill>
          <a:blip r:embed="rId3">
            <a:alphaModFix/>
          </a:blip>
          <a:stretch>
            <a:fillRect/>
          </a:stretch>
        </p:blipFill>
        <p:spPr>
          <a:xfrm>
            <a:off x="611538" y="1664640"/>
            <a:ext cx="354338" cy="4270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785044" y="169325"/>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4400"/>
              <a:buFont typeface="Calibri"/>
              <a:buNone/>
            </a:pPr>
            <a:r>
              <a:rPr lang="pl-PL" b="1">
                <a:solidFill>
                  <a:srgbClr val="1155CC"/>
                </a:solidFill>
              </a:rPr>
              <a:t>Kompetencje XXI wieku</a:t>
            </a:r>
            <a:endParaRPr>
              <a:solidFill>
                <a:srgbClr val="1155CC"/>
              </a:solidFill>
            </a:endParaRPr>
          </a:p>
        </p:txBody>
      </p:sp>
      <p:sp>
        <p:nvSpPr>
          <p:cNvPr id="294" name="Google Shape;294;p15"/>
          <p:cNvSpPr txBox="1"/>
          <p:nvPr/>
        </p:nvSpPr>
        <p:spPr>
          <a:xfrm>
            <a:off x="-129300" y="1042400"/>
            <a:ext cx="9326100" cy="1903500"/>
          </a:xfrm>
          <a:prstGeom prst="rect">
            <a:avLst/>
          </a:prstGeom>
          <a:noFill/>
          <a:ln>
            <a:noFill/>
          </a:ln>
        </p:spPr>
        <p:txBody>
          <a:bodyPr spcFirstLastPara="1" wrap="square" lIns="91425" tIns="91425" rIns="91425" bIns="91425" anchor="t" anchorCtr="0">
            <a:spAutoFit/>
          </a:bodyPr>
          <a:lstStyle/>
          <a:p>
            <a:pPr marL="342900" lvl="0" indent="0" algn="l" rtl="0">
              <a:spcBef>
                <a:spcPts val="0"/>
              </a:spcBef>
              <a:spcAft>
                <a:spcPts val="0"/>
              </a:spcAft>
              <a:buNone/>
            </a:pPr>
            <a:r>
              <a:rPr lang="pl-PL" sz="2100">
                <a:solidFill>
                  <a:schemeClr val="dk1"/>
                </a:solidFill>
                <a:latin typeface="Calibri"/>
                <a:ea typeface="Calibri"/>
                <a:cs typeface="Calibri"/>
                <a:sym typeface="Calibri"/>
              </a:rPr>
              <a:t>Zdobywanie i przetwarzanie informacji docierających z różnych źródeł, </a:t>
            </a:r>
            <a:endParaRPr sz="2100">
              <a:solidFill>
                <a:schemeClr val="dk1"/>
              </a:solidFill>
              <a:latin typeface="Calibri"/>
              <a:ea typeface="Calibri"/>
              <a:cs typeface="Calibri"/>
              <a:sym typeface="Calibri"/>
            </a:endParaRPr>
          </a:p>
          <a:p>
            <a:pPr marL="342900" lvl="0" indent="0" algn="l" rtl="0">
              <a:spcBef>
                <a:spcPts val="400"/>
              </a:spcBef>
              <a:spcAft>
                <a:spcPts val="0"/>
              </a:spcAft>
              <a:buNone/>
            </a:pPr>
            <a:r>
              <a:rPr lang="pl-PL" sz="2100">
                <a:solidFill>
                  <a:schemeClr val="dk1"/>
                </a:solidFill>
                <a:latin typeface="Calibri"/>
                <a:ea typeface="Calibri"/>
                <a:cs typeface="Calibri"/>
                <a:sym typeface="Calibri"/>
              </a:rPr>
              <a:t>krytyczne, twórcze myślenie, identyfikowanie i rozwiązywanie problemów,  </a:t>
            </a:r>
            <a:endParaRPr sz="2100">
              <a:solidFill>
                <a:schemeClr val="dk1"/>
              </a:solidFill>
              <a:latin typeface="Calibri"/>
              <a:ea typeface="Calibri"/>
              <a:cs typeface="Calibri"/>
              <a:sym typeface="Calibri"/>
            </a:endParaRPr>
          </a:p>
          <a:p>
            <a:pPr marL="342900" lvl="0" indent="0" algn="l" rtl="0">
              <a:spcBef>
                <a:spcPts val="400"/>
              </a:spcBef>
              <a:spcAft>
                <a:spcPts val="0"/>
              </a:spcAft>
              <a:buNone/>
            </a:pPr>
            <a:r>
              <a:rPr lang="pl-PL" sz="2100">
                <a:solidFill>
                  <a:schemeClr val="dk1"/>
                </a:solidFill>
                <a:latin typeface="Calibri"/>
                <a:ea typeface="Calibri"/>
                <a:cs typeface="Calibri"/>
                <a:sym typeface="Calibri"/>
              </a:rPr>
              <a:t>podejmowanie decyzji i poszukiwanie rozwiązań na podstawie różnych przesłanek, z wykorzystaniem nowoczesnych technologii, zadawanie ważnych pytań.</a:t>
            </a:r>
            <a:endParaRPr sz="2100">
              <a:latin typeface="Calibri"/>
              <a:ea typeface="Calibri"/>
              <a:cs typeface="Calibri"/>
              <a:sym typeface="Calibri"/>
            </a:endParaRPr>
          </a:p>
        </p:txBody>
      </p:sp>
      <p:sp>
        <p:nvSpPr>
          <p:cNvPr id="295" name="Google Shape;295;p15"/>
          <p:cNvSpPr txBox="1"/>
          <p:nvPr/>
        </p:nvSpPr>
        <p:spPr>
          <a:xfrm>
            <a:off x="376900" y="2787150"/>
            <a:ext cx="8686500" cy="1205700"/>
          </a:xfrm>
          <a:prstGeom prst="rect">
            <a:avLst/>
          </a:prstGeom>
          <a:noFill/>
          <a:ln>
            <a:noFill/>
          </a:ln>
        </p:spPr>
        <p:txBody>
          <a:bodyPr spcFirstLastPara="1" wrap="square" lIns="91425" tIns="91425" rIns="91425" bIns="91425" anchor="t" anchorCtr="0">
            <a:spAutoFit/>
          </a:bodyPr>
          <a:lstStyle/>
          <a:p>
            <a:pPr marL="0" lvl="0" indent="0" algn="l" rtl="0">
              <a:spcBef>
                <a:spcPts val="400"/>
              </a:spcBef>
              <a:spcAft>
                <a:spcPts val="0"/>
              </a:spcAft>
              <a:buNone/>
            </a:pPr>
            <a:endParaRPr sz="2100">
              <a:solidFill>
                <a:schemeClr val="dk1"/>
              </a:solidFill>
              <a:latin typeface="Calibri"/>
              <a:ea typeface="Calibri"/>
              <a:cs typeface="Calibri"/>
              <a:sym typeface="Calibri"/>
            </a:endParaRPr>
          </a:p>
          <a:p>
            <a:pPr marL="342900" lvl="0" indent="-215900" algn="l" rtl="0">
              <a:spcBef>
                <a:spcPts val="400"/>
              </a:spcBef>
              <a:spcAft>
                <a:spcPts val="0"/>
              </a:spcAft>
              <a:buClr>
                <a:schemeClr val="dk1"/>
              </a:buClr>
              <a:buSzPts val="3200"/>
              <a:buFont typeface="Arial"/>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sp>
        <p:nvSpPr>
          <p:cNvPr id="296" name="Google Shape;296;p15"/>
          <p:cNvSpPr txBox="1"/>
          <p:nvPr/>
        </p:nvSpPr>
        <p:spPr>
          <a:xfrm>
            <a:off x="2952900" y="5937200"/>
            <a:ext cx="6191100" cy="864900"/>
          </a:xfrm>
          <a:prstGeom prst="rect">
            <a:avLst/>
          </a:prstGeom>
          <a:noFill/>
          <a:ln>
            <a:noFill/>
          </a:ln>
        </p:spPr>
        <p:txBody>
          <a:bodyPr spcFirstLastPara="1" wrap="square" lIns="91425" tIns="91425" rIns="91425" bIns="91425" anchor="t" anchorCtr="0">
            <a:spAutoFit/>
          </a:bodyPr>
          <a:lstStyle/>
          <a:p>
            <a:pPr marL="342900" lvl="0" indent="0" algn="l" rtl="0">
              <a:spcBef>
                <a:spcPts val="262"/>
              </a:spcBef>
              <a:spcAft>
                <a:spcPts val="0"/>
              </a:spcAft>
              <a:buNone/>
            </a:pPr>
            <a:r>
              <a:rPr lang="pl-PL">
                <a:solidFill>
                  <a:schemeClr val="dk1"/>
                </a:solidFill>
                <a:latin typeface="Calibri"/>
                <a:ea typeface="Calibri"/>
                <a:cs typeface="Calibri"/>
                <a:sym typeface="Calibri"/>
              </a:rPr>
              <a:t>H.Dumont, D. Instance, F. Benavides (red.), Istota uczenia się. </a:t>
            </a:r>
            <a:endParaRPr>
              <a:solidFill>
                <a:schemeClr val="dk1"/>
              </a:solidFill>
              <a:latin typeface="Calibri"/>
              <a:ea typeface="Calibri"/>
              <a:cs typeface="Calibri"/>
              <a:sym typeface="Calibri"/>
            </a:endParaRPr>
          </a:p>
          <a:p>
            <a:pPr marL="342900" lvl="0" indent="0" algn="l" rtl="0">
              <a:spcBef>
                <a:spcPts val="262"/>
              </a:spcBef>
              <a:spcAft>
                <a:spcPts val="0"/>
              </a:spcAft>
              <a:buNone/>
            </a:pPr>
            <a:r>
              <a:rPr lang="pl-PL">
                <a:solidFill>
                  <a:schemeClr val="dk1"/>
                </a:solidFill>
                <a:latin typeface="Calibri"/>
                <a:ea typeface="Calibri"/>
                <a:cs typeface="Calibri"/>
                <a:sym typeface="Calibri"/>
              </a:rPr>
              <a:t>Wykorzystanie wyników badań w praktyce. Tłum. Z. Janowska, Warszawa 2013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97" name="Google Shape;297;p15"/>
          <p:cNvSpPr/>
          <p:nvPr/>
        </p:nvSpPr>
        <p:spPr>
          <a:xfrm>
            <a:off x="205200" y="2850650"/>
            <a:ext cx="8657100" cy="2991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spcBef>
                <a:spcPts val="400"/>
              </a:spcBef>
              <a:spcAft>
                <a:spcPts val="0"/>
              </a:spcAft>
              <a:buClr>
                <a:schemeClr val="dk1"/>
              </a:buClr>
              <a:buSzPts val="1100"/>
              <a:buFont typeface="Arial"/>
              <a:buNone/>
            </a:pPr>
            <a:r>
              <a:rPr lang="pl-PL" sz="2100" b="1" i="1">
                <a:solidFill>
                  <a:srgbClr val="1155CC"/>
                </a:solidFill>
                <a:latin typeface="Calibri"/>
                <a:ea typeface="Calibri"/>
                <a:cs typeface="Calibri"/>
                <a:sym typeface="Calibri"/>
              </a:rPr>
              <a:t>Szczególnie istotne umiejętności:</a:t>
            </a:r>
            <a:endParaRPr sz="2100" b="1" i="1">
              <a:solidFill>
                <a:srgbClr val="1155CC"/>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pl-PL" sz="2100">
                <a:solidFill>
                  <a:schemeClr val="dk1"/>
                </a:solidFill>
                <a:latin typeface="Calibri"/>
                <a:ea typeface="Calibri"/>
                <a:cs typeface="Calibri"/>
                <a:sym typeface="Calibri"/>
              </a:rPr>
              <a:t>praca w zespole, negocjowanie w grupie różnych rozwiązań, efektywne                      i sprawne komunikowanie się, wykorzystywanie zwrotnych informacji kształtujących naszą wiedzę i umiejętność. </a:t>
            </a:r>
            <a:endParaRPr sz="21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pl-PL" sz="2100">
                <a:solidFill>
                  <a:schemeClr val="dk1"/>
                </a:solidFill>
                <a:latin typeface="Calibri"/>
                <a:ea typeface="Calibri"/>
                <a:cs typeface="Calibri"/>
                <a:sym typeface="Calibri"/>
              </a:rPr>
              <a:t>proces uczenia się ma społeczny charakter , uczymy się z kimś i w określonym kontekście edukacyjnym, który powinien tworzyć ” innowacyjne środowisko uczenia się”.</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6"/>
          <p:cNvSpPr txBox="1">
            <a:spLocks noGrp="1"/>
          </p:cNvSpPr>
          <p:nvPr>
            <p:ph type="title"/>
          </p:nvPr>
        </p:nvSpPr>
        <p:spPr>
          <a:xfrm>
            <a:off x="285750" y="-232825"/>
            <a:ext cx="8741700" cy="2477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br>
              <a:rPr lang="pl-PL"/>
            </a:br>
            <a:r>
              <a:rPr lang="pl-PL" b="1">
                <a:solidFill>
                  <a:srgbClr val="1155CC"/>
                </a:solidFill>
              </a:rPr>
              <a:t>Wprowadzenie do projektu</a:t>
            </a:r>
            <a:br>
              <a:rPr lang="pl-PL" sz="4850"/>
            </a:br>
            <a:endParaRPr sz="4850"/>
          </a:p>
        </p:txBody>
      </p:sp>
      <p:sp>
        <p:nvSpPr>
          <p:cNvPr id="303" name="Google Shape;303;p16"/>
          <p:cNvSpPr txBox="1">
            <a:spLocks noGrp="1"/>
          </p:cNvSpPr>
          <p:nvPr>
            <p:ph type="body" idx="1"/>
          </p:nvPr>
        </p:nvSpPr>
        <p:spPr>
          <a:xfrm>
            <a:off x="541800" y="1462625"/>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endParaRPr sz="2800"/>
          </a:p>
          <a:p>
            <a:pPr marL="0" lvl="0" indent="0" algn="just" rtl="0">
              <a:spcBef>
                <a:spcPts val="560"/>
              </a:spcBef>
              <a:spcAft>
                <a:spcPts val="0"/>
              </a:spcAft>
              <a:buClr>
                <a:schemeClr val="dk1"/>
              </a:buClr>
              <a:buSzPts val="2800"/>
              <a:buNone/>
            </a:pPr>
            <a:endParaRPr sz="2800"/>
          </a:p>
        </p:txBody>
      </p:sp>
      <p:pic>
        <p:nvPicPr>
          <p:cNvPr id="304" name="Google Shape;304;p16"/>
          <p:cNvPicPr preferRelativeResize="0"/>
          <p:nvPr/>
        </p:nvPicPr>
        <p:blipFill>
          <a:blip r:embed="rId3">
            <a:alphaModFix/>
          </a:blip>
          <a:stretch>
            <a:fillRect/>
          </a:stretch>
        </p:blipFill>
        <p:spPr>
          <a:xfrm>
            <a:off x="2133600" y="1536700"/>
            <a:ext cx="4876800" cy="4876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c70c3cda63_0_24"/>
          <p:cNvSpPr txBox="1">
            <a:spLocks noGrp="1"/>
          </p:cNvSpPr>
          <p:nvPr>
            <p:ph type="title"/>
          </p:nvPr>
        </p:nvSpPr>
        <p:spPr>
          <a:xfrm>
            <a:off x="203200" y="531850"/>
            <a:ext cx="6951000" cy="2664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l-PL" sz="2100"/>
              <a:t>- Albert jest bardzo słabym uczniem. Jest powolny, niekoleżeński i zawsze nieobecny. Psuje resztę klasy. Byłoby w interesie nas wszystkich usunąć go jak najszybciej ze szkoły </a:t>
            </a:r>
            <a:endParaRPr sz="2100"/>
          </a:p>
          <a:p>
            <a:pPr marL="0" lvl="0" indent="0" algn="ctr" rtl="0">
              <a:spcBef>
                <a:spcPts val="0"/>
              </a:spcBef>
              <a:spcAft>
                <a:spcPts val="0"/>
              </a:spcAft>
              <a:buNone/>
            </a:pPr>
            <a:endParaRPr sz="2100"/>
          </a:p>
          <a:p>
            <a:pPr marL="0" lvl="0" indent="0" algn="ctr" rtl="0">
              <a:spcBef>
                <a:spcPts val="0"/>
              </a:spcBef>
              <a:spcAft>
                <a:spcPts val="0"/>
              </a:spcAft>
              <a:buNone/>
            </a:pPr>
            <a:r>
              <a:rPr lang="pl-PL" sz="2100"/>
              <a:t>– powiedział nauczyciel...</a:t>
            </a:r>
            <a:endParaRPr sz="2100"/>
          </a:p>
        </p:txBody>
      </p:sp>
      <p:pic>
        <p:nvPicPr>
          <p:cNvPr id="311" name="Google Shape;311;gc70c3cda63_0_24"/>
          <p:cNvPicPr preferRelativeResize="0"/>
          <p:nvPr/>
        </p:nvPicPr>
        <p:blipFill>
          <a:blip r:embed="rId3">
            <a:alphaModFix/>
          </a:blip>
          <a:stretch>
            <a:fillRect/>
          </a:stretch>
        </p:blipFill>
        <p:spPr>
          <a:xfrm>
            <a:off x="4840825" y="3073400"/>
            <a:ext cx="342900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7"/>
          <p:cNvSpPr txBox="1">
            <a:spLocks noGrp="1"/>
          </p:cNvSpPr>
          <p:nvPr>
            <p:ph type="title"/>
          </p:nvPr>
        </p:nvSpPr>
        <p:spPr>
          <a:xfrm>
            <a:off x="-833975" y="264073"/>
            <a:ext cx="9263700" cy="219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br>
              <a:rPr lang="pl-PL"/>
            </a:br>
            <a:r>
              <a:rPr lang="pl-PL" b="1">
                <a:solidFill>
                  <a:srgbClr val="1155CC"/>
                </a:solidFill>
              </a:rPr>
              <a:t>Cel główny: </a:t>
            </a:r>
            <a:br>
              <a:rPr lang="pl-PL">
                <a:solidFill>
                  <a:srgbClr val="1155CC"/>
                </a:solidFill>
              </a:rPr>
            </a:br>
            <a:endParaRPr>
              <a:solidFill>
                <a:srgbClr val="1155CC"/>
              </a:solidFill>
            </a:endParaRPr>
          </a:p>
        </p:txBody>
      </p:sp>
      <p:sp>
        <p:nvSpPr>
          <p:cNvPr id="317" name="Google Shape;317;p17"/>
          <p:cNvSpPr txBox="1">
            <a:spLocks noGrp="1"/>
          </p:cNvSpPr>
          <p:nvPr>
            <p:ph type="body" idx="1"/>
          </p:nvPr>
        </p:nvSpPr>
        <p:spPr>
          <a:xfrm>
            <a:off x="298575" y="1600200"/>
            <a:ext cx="86496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endParaRPr sz="2800"/>
          </a:p>
          <a:p>
            <a:pPr marL="0" lvl="0" indent="0" algn="just" rtl="0">
              <a:spcBef>
                <a:spcPts val="560"/>
              </a:spcBef>
              <a:spcAft>
                <a:spcPts val="0"/>
              </a:spcAft>
              <a:buClr>
                <a:schemeClr val="dk1"/>
              </a:buClr>
              <a:buSzPts val="2800"/>
              <a:buNone/>
            </a:pPr>
            <a:endParaRPr sz="2100"/>
          </a:p>
          <a:p>
            <a:pPr marL="0" lvl="0" indent="0" algn="just" rtl="0">
              <a:spcBef>
                <a:spcPts val="560"/>
              </a:spcBef>
              <a:spcAft>
                <a:spcPts val="0"/>
              </a:spcAft>
              <a:buClr>
                <a:schemeClr val="dk1"/>
              </a:buClr>
              <a:buSzPts val="2800"/>
              <a:buNone/>
            </a:pPr>
            <a:r>
              <a:rPr lang="pl-PL" sz="2100" b="1">
                <a:solidFill>
                  <a:srgbClr val="1155CC"/>
                </a:solidFill>
              </a:rPr>
              <a:t>Rozwój świadomości finansowej wśród odbiorców</a:t>
            </a:r>
            <a:r>
              <a:rPr lang="pl-PL" sz="2100">
                <a:solidFill>
                  <a:srgbClr val="1155CC"/>
                </a:solidFill>
              </a:rPr>
              <a:t> </a:t>
            </a:r>
            <a:r>
              <a:rPr lang="pl-PL" sz="2100" b="1">
                <a:solidFill>
                  <a:srgbClr val="1155CC"/>
                </a:solidFill>
              </a:rPr>
              <a:t>projektu</a:t>
            </a:r>
            <a:endParaRPr sz="2100" b="1">
              <a:solidFill>
                <a:srgbClr val="1155CC"/>
              </a:solidFill>
            </a:endParaRPr>
          </a:p>
          <a:p>
            <a:pPr marL="0" lvl="0" indent="0" algn="just" rtl="0">
              <a:spcBef>
                <a:spcPts val="560"/>
              </a:spcBef>
              <a:spcAft>
                <a:spcPts val="0"/>
              </a:spcAft>
              <a:buClr>
                <a:schemeClr val="dk1"/>
              </a:buClr>
              <a:buSzPts val="2800"/>
              <a:buNone/>
            </a:pPr>
            <a:endParaRPr sz="2100"/>
          </a:p>
          <a:p>
            <a:pPr marL="0" lvl="0" indent="0" algn="just" rtl="0">
              <a:spcBef>
                <a:spcPts val="560"/>
              </a:spcBef>
              <a:spcAft>
                <a:spcPts val="0"/>
              </a:spcAft>
              <a:buClr>
                <a:schemeClr val="dk1"/>
              </a:buClr>
              <a:buSzPts val="2800"/>
              <a:buNone/>
            </a:pPr>
            <a:r>
              <a:rPr lang="pl-PL" sz="2100"/>
              <a:t> poprzez realizację, innowacyjnego programu edukacji finansowej </a:t>
            </a:r>
            <a:endParaRPr sz="2100"/>
          </a:p>
          <a:p>
            <a:pPr marL="0" lvl="0" indent="0" algn="just" rtl="0">
              <a:spcBef>
                <a:spcPts val="560"/>
              </a:spcBef>
              <a:spcAft>
                <a:spcPts val="0"/>
              </a:spcAft>
              <a:buClr>
                <a:schemeClr val="dk1"/>
              </a:buClr>
              <a:buSzPts val="2800"/>
              <a:buNone/>
            </a:pPr>
            <a:r>
              <a:rPr lang="pl-PL" sz="2100" i="1">
                <a:solidFill>
                  <a:srgbClr val="1155CC"/>
                </a:solidFill>
              </a:rPr>
              <a:t>"Myślę, decyduję, działam - finanse dla najmłodszych. 2 edycja" </a:t>
            </a:r>
            <a:br>
              <a:rPr lang="pl-PL" sz="2100"/>
            </a:br>
            <a:endParaRPr sz="2100"/>
          </a:p>
          <a:p>
            <a:pPr marL="0" lvl="0" indent="0" algn="just" rtl="0">
              <a:spcBef>
                <a:spcPts val="560"/>
              </a:spcBef>
              <a:spcAft>
                <a:spcPts val="0"/>
              </a:spcAft>
              <a:buClr>
                <a:schemeClr val="dk1"/>
              </a:buClr>
              <a:buSzPts val="2800"/>
              <a:buNone/>
            </a:pPr>
            <a:r>
              <a:rPr lang="pl-PL" sz="2100"/>
              <a:t>w kolejnych 3 latach szkolnych</a:t>
            </a:r>
            <a:endParaRPr sz="2100"/>
          </a:p>
          <a:p>
            <a:pPr marL="0" lvl="0" indent="0" algn="just" rtl="0">
              <a:spcBef>
                <a:spcPts val="560"/>
              </a:spcBef>
              <a:spcAft>
                <a:spcPts val="0"/>
              </a:spcAft>
              <a:buClr>
                <a:schemeClr val="dk1"/>
              </a:buClr>
              <a:buSzPts val="2800"/>
              <a:buNone/>
            </a:pPr>
            <a:r>
              <a:rPr lang="pl-PL" sz="2100"/>
              <a:t>od 2021/2022 (pierwsza klasa) do 2022/2023 (trzecia klasa).</a:t>
            </a:r>
            <a:endParaRPr sz="2100"/>
          </a:p>
        </p:txBody>
      </p:sp>
      <p:pic>
        <p:nvPicPr>
          <p:cNvPr id="318" name="Google Shape;318;p17" descr="Introducción a GTD 14: Consiguiendo perspectiva. Nuestras metas u ..."/>
          <p:cNvPicPr preferRelativeResize="0"/>
          <p:nvPr/>
        </p:nvPicPr>
        <p:blipFill rotWithShape="1">
          <a:blip r:embed="rId3">
            <a:alphaModFix/>
          </a:blip>
          <a:srcRect/>
          <a:stretch/>
        </p:blipFill>
        <p:spPr>
          <a:xfrm>
            <a:off x="6876256" y="683258"/>
            <a:ext cx="1651322" cy="16513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l-PL" b="1">
                <a:solidFill>
                  <a:srgbClr val="1155CC"/>
                </a:solidFill>
              </a:rPr>
              <a:t>Cele szczegółowe:</a:t>
            </a:r>
            <a:endParaRPr>
              <a:solidFill>
                <a:srgbClr val="1155CC"/>
              </a:solidFill>
            </a:endParaRPr>
          </a:p>
        </p:txBody>
      </p:sp>
      <p:sp>
        <p:nvSpPr>
          <p:cNvPr id="324" name="Google Shape;324;p18"/>
          <p:cNvSpPr txBox="1"/>
          <p:nvPr/>
        </p:nvSpPr>
        <p:spPr>
          <a:xfrm>
            <a:off x="1301750" y="2254250"/>
            <a:ext cx="6148800" cy="213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5" name="Google Shape;325;p18"/>
          <p:cNvSpPr txBox="1"/>
          <p:nvPr/>
        </p:nvSpPr>
        <p:spPr>
          <a:xfrm>
            <a:off x="507988" y="1586901"/>
            <a:ext cx="8540700" cy="4385786"/>
          </a:xfrm>
          <a:prstGeom prst="rect">
            <a:avLst/>
          </a:prstGeom>
          <a:noFill/>
          <a:ln>
            <a:noFill/>
          </a:ln>
        </p:spPr>
        <p:txBody>
          <a:bodyPr spcFirstLastPara="1" wrap="square" lIns="91425" tIns="91425" rIns="91425" bIns="91425" anchor="t" anchorCtr="0">
            <a:spAutoFit/>
          </a:bodyPr>
          <a:lstStyle/>
          <a:p>
            <a:pPr marL="342900" lvl="0" indent="0" algn="just" rtl="0">
              <a:spcBef>
                <a:spcPts val="0"/>
              </a:spcBef>
              <a:spcAft>
                <a:spcPts val="0"/>
              </a:spcAft>
              <a:buNone/>
            </a:pPr>
            <a:r>
              <a:rPr lang="pl-PL" sz="2100" dirty="0">
                <a:solidFill>
                  <a:schemeClr val="dk1"/>
                </a:solidFill>
                <a:latin typeface="Calibri"/>
                <a:ea typeface="Calibri"/>
                <a:cs typeface="Calibri"/>
                <a:sym typeface="Calibri"/>
              </a:rPr>
              <a:t>Rozwój wiedzy finansowej poprzez:</a:t>
            </a:r>
            <a:endParaRPr sz="2100" dirty="0">
              <a:solidFill>
                <a:schemeClr val="dk1"/>
              </a:solidFill>
              <a:latin typeface="Calibri"/>
              <a:ea typeface="Calibri"/>
              <a:cs typeface="Calibri"/>
              <a:sym typeface="Calibri"/>
            </a:endParaRPr>
          </a:p>
          <a:p>
            <a:pPr marL="342900" lvl="0" indent="0" algn="just" rtl="0">
              <a:spcBef>
                <a:spcPts val="0"/>
              </a:spcBef>
              <a:spcAft>
                <a:spcPts val="0"/>
              </a:spcAft>
              <a:buNone/>
            </a:pPr>
            <a:endParaRPr sz="2100" dirty="0">
              <a:solidFill>
                <a:schemeClr val="dk1"/>
              </a:solidFill>
              <a:latin typeface="Calibri"/>
              <a:ea typeface="Calibri"/>
              <a:cs typeface="Calibri"/>
              <a:sym typeface="Calibri"/>
            </a:endParaRPr>
          </a:p>
          <a:p>
            <a:pPr marL="457200" lvl="0" indent="0" algn="just" rtl="0">
              <a:spcBef>
                <a:spcPts val="0"/>
              </a:spcBef>
              <a:spcAft>
                <a:spcPts val="0"/>
              </a:spcAft>
              <a:buNone/>
            </a:pPr>
            <a:r>
              <a:rPr lang="pl-PL" sz="2100" dirty="0">
                <a:solidFill>
                  <a:schemeClr val="dk1"/>
                </a:solidFill>
                <a:latin typeface="Calibri"/>
                <a:ea typeface="Calibri"/>
                <a:cs typeface="Calibri"/>
                <a:sym typeface="Calibri"/>
              </a:rPr>
              <a:t>Budowanie wiedzy na temat pieniądza, budżetu domowego, oszczędzania i inwestowania.</a:t>
            </a:r>
            <a:endParaRPr sz="2100" dirty="0">
              <a:solidFill>
                <a:schemeClr val="dk1"/>
              </a:solidFill>
              <a:latin typeface="Calibri"/>
              <a:ea typeface="Calibri"/>
              <a:cs typeface="Calibri"/>
              <a:sym typeface="Calibri"/>
            </a:endParaRPr>
          </a:p>
          <a:p>
            <a:pPr marL="457200" lvl="0" indent="0" algn="just" rtl="0">
              <a:spcBef>
                <a:spcPts val="0"/>
              </a:spcBef>
              <a:spcAft>
                <a:spcPts val="0"/>
              </a:spcAft>
              <a:buNone/>
            </a:pPr>
            <a:endParaRPr lang="pl-PL" sz="2100" dirty="0">
              <a:solidFill>
                <a:schemeClr val="dk1"/>
              </a:solidFill>
              <a:latin typeface="Calibri"/>
              <a:ea typeface="Calibri"/>
              <a:cs typeface="Calibri"/>
              <a:sym typeface="Calibri"/>
            </a:endParaRPr>
          </a:p>
          <a:p>
            <a:pPr marL="457200" lvl="0" indent="0" algn="just" rtl="0">
              <a:spcBef>
                <a:spcPts val="0"/>
              </a:spcBef>
              <a:spcAft>
                <a:spcPts val="0"/>
              </a:spcAft>
              <a:buNone/>
            </a:pPr>
            <a:r>
              <a:rPr lang="pl-PL" sz="2100" dirty="0">
                <a:solidFill>
                  <a:schemeClr val="dk1"/>
                </a:solidFill>
                <a:latin typeface="Calibri"/>
                <a:ea typeface="Calibri"/>
                <a:cs typeface="Calibri"/>
                <a:sym typeface="Calibri"/>
              </a:rPr>
              <a:t>Zapoznanie dzieci z podstawowymi pojęciami z zakresu finansów.</a:t>
            </a:r>
            <a:endParaRPr lang="en-GB" sz="2100" dirty="0">
              <a:solidFill>
                <a:schemeClr val="dk1"/>
              </a:solidFill>
              <a:latin typeface="Calibri"/>
              <a:ea typeface="Calibri"/>
              <a:cs typeface="Calibri"/>
              <a:sym typeface="Calibri"/>
            </a:endParaRPr>
          </a:p>
          <a:p>
            <a:pPr marL="457200" lvl="0" indent="0" algn="just" rtl="0">
              <a:spcBef>
                <a:spcPts val="0"/>
              </a:spcBef>
              <a:spcAft>
                <a:spcPts val="0"/>
              </a:spcAft>
              <a:buNone/>
            </a:pPr>
            <a:endParaRPr lang="en-GB" sz="2100" dirty="0">
              <a:solidFill>
                <a:schemeClr val="dk1"/>
              </a:solidFill>
              <a:latin typeface="Calibri"/>
              <a:ea typeface="Calibri"/>
              <a:cs typeface="Calibri"/>
              <a:sym typeface="Calibri"/>
            </a:endParaRPr>
          </a:p>
          <a:p>
            <a:pPr marL="457200" lvl="0" indent="0" algn="just" rtl="0">
              <a:spcBef>
                <a:spcPts val="0"/>
              </a:spcBef>
              <a:spcAft>
                <a:spcPts val="0"/>
              </a:spcAft>
              <a:buNone/>
            </a:pPr>
            <a:r>
              <a:rPr lang="pl-PL" sz="2100" dirty="0">
                <a:solidFill>
                  <a:schemeClr val="dk1"/>
                </a:solidFill>
                <a:latin typeface="Calibri"/>
                <a:ea typeface="Calibri"/>
                <a:cs typeface="Calibri"/>
                <a:sym typeface="Calibri"/>
              </a:rPr>
              <a:t>Poznanie instytucji finansowych.</a:t>
            </a:r>
            <a:endParaRPr sz="21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100" dirty="0">
              <a:solidFill>
                <a:schemeClr val="dk1"/>
              </a:solidFill>
              <a:latin typeface="Calibri"/>
              <a:ea typeface="Calibri"/>
              <a:cs typeface="Calibri"/>
              <a:sym typeface="Calibri"/>
            </a:endParaRPr>
          </a:p>
          <a:p>
            <a:pPr marL="457200" lvl="0" indent="0" algn="just" rtl="0">
              <a:spcBef>
                <a:spcPts val="0"/>
              </a:spcBef>
              <a:spcAft>
                <a:spcPts val="0"/>
              </a:spcAft>
              <a:buNone/>
            </a:pPr>
            <a:r>
              <a:rPr lang="pl-PL" sz="2100" dirty="0">
                <a:solidFill>
                  <a:schemeClr val="dk1"/>
                </a:solidFill>
                <a:latin typeface="Calibri"/>
                <a:ea typeface="Calibri"/>
                <a:cs typeface="Calibri"/>
                <a:sym typeface="Calibri"/>
              </a:rPr>
              <a:t>Poznanie produktów i usług finansowych.</a:t>
            </a:r>
            <a:endParaRPr sz="2100" dirty="0">
              <a:solidFill>
                <a:schemeClr val="dk1"/>
              </a:solidFill>
              <a:latin typeface="Calibri"/>
              <a:ea typeface="Calibri"/>
              <a:cs typeface="Calibri"/>
              <a:sym typeface="Calibri"/>
            </a:endParaRPr>
          </a:p>
          <a:p>
            <a:pPr marL="0" lvl="0" indent="0" algn="just" rtl="0">
              <a:spcBef>
                <a:spcPts val="0"/>
              </a:spcBef>
              <a:spcAft>
                <a:spcPts val="0"/>
              </a:spcAft>
              <a:buNone/>
            </a:pPr>
            <a:endParaRPr sz="2100" dirty="0">
              <a:solidFill>
                <a:schemeClr val="dk1"/>
              </a:solidFill>
              <a:latin typeface="Calibri"/>
              <a:ea typeface="Calibri"/>
              <a:cs typeface="Calibri"/>
              <a:sym typeface="Calibri"/>
            </a:endParaRPr>
          </a:p>
          <a:p>
            <a:pPr marL="457200" lvl="0" indent="-361950" algn="ctr" rtl="0">
              <a:spcBef>
                <a:spcPts val="0"/>
              </a:spcBef>
              <a:spcAft>
                <a:spcPts val="0"/>
              </a:spcAft>
              <a:buClr>
                <a:srgbClr val="1155CC"/>
              </a:buClr>
              <a:buSzPts val="2100"/>
              <a:buChar char="★"/>
            </a:pPr>
            <a:r>
              <a:rPr lang="pl-PL" sz="2100" b="1" dirty="0">
                <a:solidFill>
                  <a:srgbClr val="1155CC"/>
                </a:solidFill>
                <a:latin typeface="Calibri"/>
                <a:ea typeface="Calibri"/>
                <a:cs typeface="Calibri"/>
                <a:sym typeface="Calibri"/>
              </a:rPr>
              <a:t>WIEM!!</a:t>
            </a:r>
            <a:endParaRPr sz="2100" b="1" dirty="0">
              <a:solidFill>
                <a:srgbClr val="1155CC"/>
              </a:solidFill>
              <a:latin typeface="Calibri"/>
              <a:ea typeface="Calibri"/>
              <a:cs typeface="Calibri"/>
              <a:sym typeface="Calibri"/>
            </a:endParaRPr>
          </a:p>
          <a:p>
            <a:pPr marL="0" lvl="0" indent="0" algn="just" rtl="0">
              <a:spcBef>
                <a:spcPts val="0"/>
              </a:spcBef>
              <a:spcAft>
                <a:spcPts val="0"/>
              </a:spcAft>
              <a:buNone/>
            </a:pPr>
            <a:endParaRPr sz="2100" dirty="0">
              <a:solidFill>
                <a:schemeClr val="dk1"/>
              </a:solidFill>
              <a:latin typeface="Calibri"/>
              <a:ea typeface="Calibri"/>
              <a:cs typeface="Calibri"/>
              <a:sym typeface="Calibri"/>
            </a:endParaRPr>
          </a:p>
        </p:txBody>
      </p:sp>
      <p:pic>
        <p:nvPicPr>
          <p:cNvPr id="326" name="Google Shape;326;p18"/>
          <p:cNvPicPr preferRelativeResize="0"/>
          <p:nvPr/>
        </p:nvPicPr>
        <p:blipFill>
          <a:blip r:embed="rId3">
            <a:alphaModFix/>
          </a:blip>
          <a:stretch>
            <a:fillRect/>
          </a:stretch>
        </p:blipFill>
        <p:spPr>
          <a:xfrm>
            <a:off x="500397" y="3848617"/>
            <a:ext cx="354338" cy="427022"/>
          </a:xfrm>
          <a:prstGeom prst="rect">
            <a:avLst/>
          </a:prstGeom>
          <a:noFill/>
          <a:ln>
            <a:noFill/>
          </a:ln>
        </p:spPr>
      </p:pic>
      <p:pic>
        <p:nvPicPr>
          <p:cNvPr id="327" name="Google Shape;327;p18"/>
          <p:cNvPicPr preferRelativeResize="0"/>
          <p:nvPr/>
        </p:nvPicPr>
        <p:blipFill>
          <a:blip r:embed="rId3">
            <a:alphaModFix/>
          </a:blip>
          <a:stretch>
            <a:fillRect/>
          </a:stretch>
        </p:blipFill>
        <p:spPr>
          <a:xfrm>
            <a:off x="491908" y="4487997"/>
            <a:ext cx="354338" cy="427022"/>
          </a:xfrm>
          <a:prstGeom prst="rect">
            <a:avLst/>
          </a:prstGeom>
          <a:noFill/>
          <a:ln>
            <a:noFill/>
          </a:ln>
        </p:spPr>
      </p:pic>
      <p:pic>
        <p:nvPicPr>
          <p:cNvPr id="328" name="Google Shape;328;p18"/>
          <p:cNvPicPr preferRelativeResize="0"/>
          <p:nvPr/>
        </p:nvPicPr>
        <p:blipFill>
          <a:blip r:embed="rId3">
            <a:alphaModFix/>
          </a:blip>
          <a:stretch>
            <a:fillRect/>
          </a:stretch>
        </p:blipFill>
        <p:spPr>
          <a:xfrm>
            <a:off x="507988" y="3215489"/>
            <a:ext cx="354338" cy="427022"/>
          </a:xfrm>
          <a:prstGeom prst="rect">
            <a:avLst/>
          </a:prstGeom>
          <a:noFill/>
          <a:ln>
            <a:noFill/>
          </a:ln>
        </p:spPr>
      </p:pic>
      <p:pic>
        <p:nvPicPr>
          <p:cNvPr id="329" name="Google Shape;329;p18"/>
          <p:cNvPicPr preferRelativeResize="0"/>
          <p:nvPr/>
        </p:nvPicPr>
        <p:blipFill>
          <a:blip r:embed="rId3">
            <a:alphaModFix/>
          </a:blip>
          <a:stretch>
            <a:fillRect/>
          </a:stretch>
        </p:blipFill>
        <p:spPr>
          <a:xfrm>
            <a:off x="507988" y="2485596"/>
            <a:ext cx="354338" cy="4270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c33389d8d4_1_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l-PL" b="1">
                <a:solidFill>
                  <a:srgbClr val="1155CC"/>
                </a:solidFill>
              </a:rPr>
              <a:t>Cele szczegółowe:</a:t>
            </a:r>
            <a:endParaRPr>
              <a:solidFill>
                <a:srgbClr val="1155CC"/>
              </a:solidFill>
            </a:endParaRPr>
          </a:p>
        </p:txBody>
      </p:sp>
      <p:sp>
        <p:nvSpPr>
          <p:cNvPr id="335" name="Google Shape;335;gc33389d8d4_1_11"/>
          <p:cNvSpPr txBox="1">
            <a:spLocks noGrp="1"/>
          </p:cNvSpPr>
          <p:nvPr>
            <p:ph type="body" idx="1"/>
          </p:nvPr>
        </p:nvSpPr>
        <p:spPr>
          <a:xfrm>
            <a:off x="405100" y="1470575"/>
            <a:ext cx="7837800" cy="4526100"/>
          </a:xfrm>
          <a:prstGeom prst="rect">
            <a:avLst/>
          </a:prstGeom>
          <a:noFill/>
          <a:ln>
            <a:noFill/>
          </a:ln>
        </p:spPr>
        <p:txBody>
          <a:bodyPr spcFirstLastPara="1" wrap="square" lIns="91425" tIns="45700" rIns="91425" bIns="45700" anchor="t" anchorCtr="0">
            <a:normAutofit/>
          </a:bodyPr>
          <a:lstStyle/>
          <a:p>
            <a:pPr marL="0" lvl="0" indent="457200" algn="just" rtl="0">
              <a:spcBef>
                <a:spcPts val="518"/>
              </a:spcBef>
              <a:spcAft>
                <a:spcPts val="0"/>
              </a:spcAft>
              <a:buNone/>
            </a:pPr>
            <a:r>
              <a:rPr lang="pl-PL" sz="2100" dirty="0"/>
              <a:t>Rozwój umiejętności finansowych poprzez:</a:t>
            </a:r>
            <a:endParaRPr sz="2100" dirty="0"/>
          </a:p>
          <a:p>
            <a:pPr marL="0" lvl="0" indent="0" algn="just" rtl="0">
              <a:spcBef>
                <a:spcPts val="518"/>
              </a:spcBef>
              <a:spcAft>
                <a:spcPts val="0"/>
              </a:spcAft>
              <a:buNone/>
            </a:pPr>
            <a:endParaRPr sz="2100" dirty="0"/>
          </a:p>
          <a:p>
            <a:pPr marL="457200" lvl="0" indent="0" algn="just" rtl="0">
              <a:spcBef>
                <a:spcPts val="518"/>
              </a:spcBef>
              <a:spcAft>
                <a:spcPts val="0"/>
              </a:spcAft>
              <a:buNone/>
            </a:pPr>
            <a:r>
              <a:rPr lang="pl-PL" sz="2100" dirty="0"/>
              <a:t>Umożliwienie dzieciom osobistego przeżycia sytuacji edukacyjnych związanych z zarządzaniem pieniędzmi.</a:t>
            </a:r>
            <a:endParaRPr sz="2100" dirty="0"/>
          </a:p>
          <a:p>
            <a:pPr marL="457200" lvl="0" indent="0" algn="just" rtl="0">
              <a:spcBef>
                <a:spcPts val="518"/>
              </a:spcBef>
              <a:spcAft>
                <a:spcPts val="0"/>
              </a:spcAft>
              <a:buNone/>
            </a:pPr>
            <a:endParaRPr sz="2100" dirty="0"/>
          </a:p>
          <a:p>
            <a:pPr marL="457200" lvl="0" indent="0" algn="just" rtl="0">
              <a:spcBef>
                <a:spcPts val="518"/>
              </a:spcBef>
              <a:spcAft>
                <a:spcPts val="0"/>
              </a:spcAft>
              <a:buNone/>
            </a:pPr>
            <a:r>
              <a:rPr lang="pl-PL" sz="2100" dirty="0"/>
              <a:t>Zdobywania doświadczeń przy rozwiązywaniu problemów.</a:t>
            </a:r>
            <a:endParaRPr sz="2100" dirty="0"/>
          </a:p>
          <a:p>
            <a:pPr marL="457200" lvl="0" indent="0" algn="just" rtl="0">
              <a:spcBef>
                <a:spcPts val="518"/>
              </a:spcBef>
              <a:spcAft>
                <a:spcPts val="0"/>
              </a:spcAft>
              <a:buNone/>
            </a:pPr>
            <a:endParaRPr sz="2100" dirty="0"/>
          </a:p>
          <a:p>
            <a:pPr marL="457200" lvl="0" indent="0" algn="just" rtl="0">
              <a:spcBef>
                <a:spcPts val="518"/>
              </a:spcBef>
              <a:spcAft>
                <a:spcPts val="0"/>
              </a:spcAft>
              <a:buNone/>
            </a:pPr>
            <a:r>
              <a:rPr lang="pl-PL" sz="2100" dirty="0"/>
              <a:t>Rekonstruowania umiejętności związanych z funkcjonowaniem </a:t>
            </a:r>
          </a:p>
          <a:p>
            <a:pPr marL="457200" lvl="0" indent="0" algn="just" rtl="0">
              <a:spcBef>
                <a:spcPts val="518"/>
              </a:spcBef>
              <a:spcAft>
                <a:spcPts val="0"/>
              </a:spcAft>
              <a:buNone/>
            </a:pPr>
            <a:r>
              <a:rPr lang="pl-PL" sz="2100" dirty="0"/>
              <a:t>w rzeczywistości finansowej;</a:t>
            </a:r>
            <a:endParaRPr sz="2100" dirty="0"/>
          </a:p>
          <a:p>
            <a:pPr marL="0" lvl="0" indent="0" algn="just" rtl="0">
              <a:spcBef>
                <a:spcPts val="518"/>
              </a:spcBef>
              <a:spcAft>
                <a:spcPts val="0"/>
              </a:spcAft>
              <a:buNone/>
            </a:pPr>
            <a:r>
              <a:rPr lang="pl-PL" sz="2100" dirty="0"/>
              <a:t> </a:t>
            </a:r>
            <a:endParaRPr sz="2100" dirty="0"/>
          </a:p>
          <a:p>
            <a:pPr marL="457200" lvl="0" indent="-361950" algn="ctr" rtl="0">
              <a:spcBef>
                <a:spcPts val="518"/>
              </a:spcBef>
              <a:spcAft>
                <a:spcPts val="0"/>
              </a:spcAft>
              <a:buClr>
                <a:srgbClr val="1155CC"/>
              </a:buClr>
              <a:buSzPts val="2100"/>
              <a:buChar char="★"/>
            </a:pPr>
            <a:r>
              <a:rPr lang="pl-PL" sz="2100" b="1" dirty="0">
                <a:solidFill>
                  <a:srgbClr val="1155CC"/>
                </a:solidFill>
              </a:rPr>
              <a:t>UMIEM !!</a:t>
            </a:r>
            <a:endParaRPr sz="2100" b="1" dirty="0">
              <a:solidFill>
                <a:srgbClr val="1155CC"/>
              </a:solidFill>
            </a:endParaRPr>
          </a:p>
        </p:txBody>
      </p:sp>
      <p:pic>
        <p:nvPicPr>
          <p:cNvPr id="336" name="Google Shape;336;gc33389d8d4_1_11"/>
          <p:cNvPicPr preferRelativeResize="0"/>
          <p:nvPr/>
        </p:nvPicPr>
        <p:blipFill>
          <a:blip r:embed="rId3">
            <a:alphaModFix/>
          </a:blip>
          <a:stretch>
            <a:fillRect/>
          </a:stretch>
        </p:blipFill>
        <p:spPr>
          <a:xfrm>
            <a:off x="359838" y="2351503"/>
            <a:ext cx="354338" cy="427022"/>
          </a:xfrm>
          <a:prstGeom prst="rect">
            <a:avLst/>
          </a:prstGeom>
          <a:noFill/>
          <a:ln>
            <a:noFill/>
          </a:ln>
        </p:spPr>
      </p:pic>
      <p:pic>
        <p:nvPicPr>
          <p:cNvPr id="337" name="Google Shape;337;gc33389d8d4_1_11"/>
          <p:cNvPicPr preferRelativeResize="0"/>
          <p:nvPr/>
        </p:nvPicPr>
        <p:blipFill>
          <a:blip r:embed="rId3">
            <a:alphaModFix/>
          </a:blip>
          <a:stretch>
            <a:fillRect/>
          </a:stretch>
        </p:blipFill>
        <p:spPr>
          <a:xfrm>
            <a:off x="306063" y="3276478"/>
            <a:ext cx="354338" cy="427022"/>
          </a:xfrm>
          <a:prstGeom prst="rect">
            <a:avLst/>
          </a:prstGeom>
          <a:noFill/>
          <a:ln>
            <a:noFill/>
          </a:ln>
        </p:spPr>
      </p:pic>
      <p:pic>
        <p:nvPicPr>
          <p:cNvPr id="338" name="Google Shape;338;gc33389d8d4_1_11"/>
          <p:cNvPicPr preferRelativeResize="0"/>
          <p:nvPr/>
        </p:nvPicPr>
        <p:blipFill>
          <a:blip r:embed="rId3">
            <a:alphaModFix/>
          </a:blip>
          <a:stretch>
            <a:fillRect/>
          </a:stretch>
        </p:blipFill>
        <p:spPr>
          <a:xfrm>
            <a:off x="306063" y="4201453"/>
            <a:ext cx="354338" cy="4270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c70c3cda63_2_0"/>
          <p:cNvSpPr txBox="1">
            <a:spLocks noGrp="1"/>
          </p:cNvSpPr>
          <p:nvPr>
            <p:ph type="title"/>
          </p:nvPr>
        </p:nvSpPr>
        <p:spPr>
          <a:xfrm>
            <a:off x="2785500" y="264575"/>
            <a:ext cx="3310500" cy="2222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a:p>
            <a:pPr marL="0" lvl="0" indent="0" algn="l" rtl="0">
              <a:spcBef>
                <a:spcPts val="0"/>
              </a:spcBef>
              <a:spcAft>
                <a:spcPts val="0"/>
              </a:spcAft>
              <a:buNone/>
            </a:pPr>
            <a:r>
              <a:rPr lang="pl-PL" b="1">
                <a:solidFill>
                  <a:srgbClr val="1155CC"/>
                </a:solidFill>
              </a:rPr>
              <a:t>Poznajmy się </a:t>
            </a:r>
            <a:endParaRPr b="1">
              <a:solidFill>
                <a:srgbClr val="1155CC"/>
              </a:solidFill>
            </a:endParaRPr>
          </a:p>
          <a:p>
            <a:pPr marL="0" lvl="0" indent="0" algn="ctr" rtl="0">
              <a:spcBef>
                <a:spcPts val="0"/>
              </a:spcBef>
              <a:spcAft>
                <a:spcPts val="0"/>
              </a:spcAft>
              <a:buNone/>
            </a:pPr>
            <a:endParaRPr/>
          </a:p>
        </p:txBody>
      </p:sp>
      <p:pic>
        <p:nvPicPr>
          <p:cNvPr id="113" name="Google Shape;113;gc70c3cda63_2_0"/>
          <p:cNvPicPr preferRelativeResize="0"/>
          <p:nvPr/>
        </p:nvPicPr>
        <p:blipFill rotWithShape="1">
          <a:blip r:embed="rId3">
            <a:alphaModFix/>
          </a:blip>
          <a:srcRect/>
          <a:stretch/>
        </p:blipFill>
        <p:spPr>
          <a:xfrm>
            <a:off x="2280386" y="2330368"/>
            <a:ext cx="4966693" cy="37323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l-PL" b="1">
                <a:solidFill>
                  <a:srgbClr val="1155CC"/>
                </a:solidFill>
              </a:rPr>
              <a:t>Cele szczegółowe</a:t>
            </a:r>
            <a:endParaRPr>
              <a:solidFill>
                <a:srgbClr val="1155CC"/>
              </a:solidFill>
            </a:endParaRPr>
          </a:p>
        </p:txBody>
      </p:sp>
      <p:sp>
        <p:nvSpPr>
          <p:cNvPr id="344" name="Google Shape;344;p19"/>
          <p:cNvSpPr txBox="1">
            <a:spLocks noGrp="1"/>
          </p:cNvSpPr>
          <p:nvPr>
            <p:ph type="body" idx="1"/>
          </p:nvPr>
        </p:nvSpPr>
        <p:spPr>
          <a:xfrm>
            <a:off x="158550" y="1434600"/>
            <a:ext cx="8752500" cy="398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sz="2100"/>
              <a:t>Rozwój postawy krytycznego myślenia - </a:t>
            </a:r>
            <a:r>
              <a:rPr lang="pl-PL" sz="2100">
                <a:solidFill>
                  <a:srgbClr val="000000"/>
                </a:solidFill>
              </a:rPr>
              <a:t>Dzięki tej umiejętności dzieci </a:t>
            </a:r>
            <a:endParaRPr sz="2100">
              <a:solidFill>
                <a:srgbClr val="000000"/>
              </a:solidFill>
            </a:endParaRPr>
          </a:p>
          <a:p>
            <a:pPr marL="0" lvl="0" indent="0" algn="l" rtl="0">
              <a:spcBef>
                <a:spcPts val="0"/>
              </a:spcBef>
              <a:spcAft>
                <a:spcPts val="0"/>
              </a:spcAft>
              <a:buNone/>
            </a:pPr>
            <a:endParaRPr sz="2100">
              <a:solidFill>
                <a:srgbClr val="000000"/>
              </a:solidFill>
            </a:endParaRPr>
          </a:p>
          <a:p>
            <a:pPr marL="457200" lvl="0" indent="-361950" algn="ctr" rtl="0">
              <a:spcBef>
                <a:spcPts val="0"/>
              </a:spcBef>
              <a:spcAft>
                <a:spcPts val="0"/>
              </a:spcAft>
              <a:buClr>
                <a:srgbClr val="1155CC"/>
              </a:buClr>
              <a:buSzPts val="2100"/>
              <a:buChar char="★"/>
            </a:pPr>
            <a:r>
              <a:rPr lang="pl-PL" sz="2100" b="1">
                <a:solidFill>
                  <a:srgbClr val="1155CC"/>
                </a:solidFill>
              </a:rPr>
              <a:t>POTRAFIĄ!!</a:t>
            </a:r>
            <a:endParaRPr sz="2100" b="1">
              <a:solidFill>
                <a:srgbClr val="1155CC"/>
              </a:solidFill>
            </a:endParaRPr>
          </a:p>
          <a:p>
            <a:pPr marL="457200" lvl="0" indent="0" algn="l" rtl="0">
              <a:spcBef>
                <a:spcPts val="0"/>
              </a:spcBef>
              <a:spcAft>
                <a:spcPts val="0"/>
              </a:spcAft>
              <a:buNone/>
            </a:pPr>
            <a:endParaRPr sz="2100">
              <a:solidFill>
                <a:srgbClr val="000000"/>
              </a:solidFill>
            </a:endParaRPr>
          </a:p>
          <a:p>
            <a:pPr marL="457200" lvl="0" indent="0" algn="l" rtl="0">
              <a:lnSpc>
                <a:spcPct val="115000"/>
              </a:lnSpc>
              <a:spcBef>
                <a:spcPts val="0"/>
              </a:spcBef>
              <a:spcAft>
                <a:spcPts val="0"/>
              </a:spcAft>
              <a:buNone/>
            </a:pPr>
            <a:endParaRPr sz="2100">
              <a:solidFill>
                <a:srgbClr val="000000"/>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sz="2100">
              <a:solidFill>
                <a:srgbClr val="666666"/>
              </a:solidFill>
              <a:highlight>
                <a:srgbClr val="FFFFFF"/>
              </a:highlight>
              <a:latin typeface="Arial"/>
              <a:ea typeface="Arial"/>
              <a:cs typeface="Arial"/>
              <a:sym typeface="Arial"/>
            </a:endParaRPr>
          </a:p>
          <a:p>
            <a:pPr marL="342900" lvl="0" indent="0" algn="ctr" rtl="0">
              <a:spcBef>
                <a:spcPts val="0"/>
              </a:spcBef>
              <a:spcAft>
                <a:spcPts val="0"/>
              </a:spcAft>
              <a:buNone/>
            </a:pPr>
            <a:br>
              <a:rPr lang="pl-PL" sz="2100"/>
            </a:br>
            <a:endParaRPr sz="2100"/>
          </a:p>
          <a:p>
            <a:pPr marL="0" lvl="0" indent="0" algn="just" rtl="0">
              <a:spcBef>
                <a:spcPts val="0"/>
              </a:spcBef>
              <a:spcAft>
                <a:spcPts val="0"/>
              </a:spcAft>
              <a:buNone/>
            </a:pPr>
            <a:endParaRPr sz="2100"/>
          </a:p>
        </p:txBody>
      </p:sp>
      <p:sp>
        <p:nvSpPr>
          <p:cNvPr id="345" name="Google Shape;345;p19"/>
          <p:cNvSpPr/>
          <p:nvPr/>
        </p:nvSpPr>
        <p:spPr>
          <a:xfrm>
            <a:off x="158550" y="2825750"/>
            <a:ext cx="4551300" cy="3101100"/>
          </a:xfrm>
          <a:prstGeom prst="roundRect">
            <a:avLst>
              <a:gd name="adj" fmla="val 1697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lnSpc>
                <a:spcPct val="115000"/>
              </a:lnSpc>
              <a:spcBef>
                <a:spcPts val="0"/>
              </a:spcBef>
              <a:spcAft>
                <a:spcPts val="0"/>
              </a:spcAft>
              <a:buNone/>
            </a:pPr>
            <a:r>
              <a:rPr lang="pl-PL" sz="2100" dirty="0">
                <a:solidFill>
                  <a:schemeClr val="dk1"/>
                </a:solidFill>
                <a:highlight>
                  <a:schemeClr val="lt1"/>
                </a:highlight>
                <a:latin typeface="Calibri"/>
                <a:ea typeface="Calibri"/>
                <a:cs typeface="Calibri"/>
                <a:sym typeface="Calibri"/>
              </a:rPr>
              <a:t>analizować, tworzyć hipotezy, dyskutować;</a:t>
            </a:r>
            <a:endParaRPr sz="2100" dirty="0">
              <a:solidFill>
                <a:schemeClr val="dk1"/>
              </a:solidFill>
              <a:highlight>
                <a:schemeClr val="lt1"/>
              </a:highlight>
              <a:latin typeface="Calibri"/>
              <a:ea typeface="Calibri"/>
              <a:cs typeface="Calibri"/>
              <a:sym typeface="Calibri"/>
            </a:endParaRPr>
          </a:p>
          <a:p>
            <a:pPr marL="0" lvl="0" indent="457200" algn="l" rtl="0">
              <a:lnSpc>
                <a:spcPct val="115000"/>
              </a:lnSpc>
              <a:spcBef>
                <a:spcPts val="800"/>
              </a:spcBef>
              <a:spcAft>
                <a:spcPts val="0"/>
              </a:spcAft>
              <a:buNone/>
            </a:pPr>
            <a:r>
              <a:rPr lang="pl-PL" sz="2100" dirty="0">
                <a:solidFill>
                  <a:schemeClr val="dk1"/>
                </a:solidFill>
                <a:highlight>
                  <a:schemeClr val="lt1"/>
                </a:highlight>
                <a:latin typeface="Calibri"/>
                <a:ea typeface="Calibri"/>
                <a:cs typeface="Calibri"/>
                <a:sym typeface="Calibri"/>
              </a:rPr>
              <a:t>rozpoznawać emocje swoje i innych osób;</a:t>
            </a:r>
            <a:endParaRPr sz="2100" dirty="0">
              <a:solidFill>
                <a:schemeClr val="dk1"/>
              </a:solidFill>
              <a:highlight>
                <a:schemeClr val="lt1"/>
              </a:highlight>
              <a:latin typeface="Calibri"/>
              <a:ea typeface="Calibri"/>
              <a:cs typeface="Calibri"/>
              <a:sym typeface="Calibri"/>
            </a:endParaRPr>
          </a:p>
          <a:p>
            <a:pPr marL="0" lvl="0" indent="457200" algn="l" rtl="0">
              <a:lnSpc>
                <a:spcPct val="115000"/>
              </a:lnSpc>
              <a:spcBef>
                <a:spcPts val="800"/>
              </a:spcBef>
              <a:spcAft>
                <a:spcPts val="0"/>
              </a:spcAft>
              <a:buNone/>
            </a:pPr>
            <a:r>
              <a:rPr lang="pl-PL" sz="2100" dirty="0">
                <a:solidFill>
                  <a:schemeClr val="dk1"/>
                </a:solidFill>
                <a:highlight>
                  <a:schemeClr val="lt1"/>
                </a:highlight>
                <a:latin typeface="Calibri"/>
                <a:ea typeface="Calibri"/>
                <a:cs typeface="Calibri"/>
                <a:sym typeface="Calibri"/>
              </a:rPr>
              <a:t>tworzyć logiczne powiązania;</a:t>
            </a:r>
            <a:endParaRPr sz="2100" dirty="0">
              <a:solidFill>
                <a:schemeClr val="dk1"/>
              </a:solidFill>
              <a:highlight>
                <a:schemeClr val="lt1"/>
              </a:highlight>
              <a:latin typeface="Calibri"/>
              <a:ea typeface="Calibri"/>
              <a:cs typeface="Calibri"/>
              <a:sym typeface="Calibri"/>
            </a:endParaRPr>
          </a:p>
          <a:p>
            <a:pPr marL="0" lvl="0" indent="0" algn="l" rtl="0">
              <a:lnSpc>
                <a:spcPct val="115000"/>
              </a:lnSpc>
              <a:spcBef>
                <a:spcPts val="800"/>
              </a:spcBef>
              <a:spcAft>
                <a:spcPts val="800"/>
              </a:spcAft>
              <a:buNone/>
            </a:pPr>
            <a:r>
              <a:rPr lang="pl-PL" sz="2100" dirty="0">
                <a:solidFill>
                  <a:schemeClr val="dk1"/>
                </a:solidFill>
                <a:highlight>
                  <a:schemeClr val="lt1"/>
                </a:highlight>
                <a:latin typeface="Calibri"/>
                <a:ea typeface="Calibri"/>
                <a:cs typeface="Calibri"/>
                <a:sym typeface="Calibri"/>
              </a:rPr>
              <a:t>myśleć o konsekwencjach;</a:t>
            </a:r>
            <a:endParaRPr sz="2100" dirty="0">
              <a:solidFill>
                <a:schemeClr val="dk1"/>
              </a:solidFill>
              <a:highlight>
                <a:schemeClr val="lt1"/>
              </a:highlight>
              <a:latin typeface="Calibri"/>
              <a:ea typeface="Calibri"/>
              <a:cs typeface="Calibri"/>
              <a:sym typeface="Calibri"/>
            </a:endParaRPr>
          </a:p>
        </p:txBody>
      </p:sp>
      <p:sp>
        <p:nvSpPr>
          <p:cNvPr id="346" name="Google Shape;346;p19"/>
          <p:cNvSpPr/>
          <p:nvPr/>
        </p:nvSpPr>
        <p:spPr>
          <a:xfrm>
            <a:off x="4868325" y="2825750"/>
            <a:ext cx="4180500" cy="3174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lnSpc>
                <a:spcPct val="115000"/>
              </a:lnSpc>
              <a:spcBef>
                <a:spcPts val="0"/>
              </a:spcBef>
              <a:spcAft>
                <a:spcPts val="0"/>
              </a:spcAft>
              <a:buNone/>
            </a:pPr>
            <a:r>
              <a:rPr lang="pl-PL" sz="2100">
                <a:solidFill>
                  <a:schemeClr val="dk1"/>
                </a:solidFill>
                <a:highlight>
                  <a:schemeClr val="lt1"/>
                </a:highlight>
                <a:latin typeface="Calibri"/>
                <a:ea typeface="Calibri"/>
                <a:cs typeface="Calibri"/>
                <a:sym typeface="Calibri"/>
              </a:rPr>
              <a:t>sprawdzać fakty;</a:t>
            </a:r>
            <a:endParaRPr sz="2100">
              <a:solidFill>
                <a:schemeClr val="dk1"/>
              </a:solidFill>
              <a:highlight>
                <a:schemeClr val="lt1"/>
              </a:highlight>
              <a:latin typeface="Calibri"/>
              <a:ea typeface="Calibri"/>
              <a:cs typeface="Calibri"/>
              <a:sym typeface="Calibri"/>
            </a:endParaRPr>
          </a:p>
          <a:p>
            <a:pPr marL="0" lvl="0" indent="457200" algn="l" rtl="0">
              <a:lnSpc>
                <a:spcPct val="115000"/>
              </a:lnSpc>
              <a:spcBef>
                <a:spcPts val="800"/>
              </a:spcBef>
              <a:spcAft>
                <a:spcPts val="0"/>
              </a:spcAft>
              <a:buNone/>
            </a:pPr>
            <a:r>
              <a:rPr lang="pl-PL" sz="2100">
                <a:solidFill>
                  <a:schemeClr val="dk1"/>
                </a:solidFill>
                <a:highlight>
                  <a:schemeClr val="lt1"/>
                </a:highlight>
                <a:latin typeface="Calibri"/>
                <a:ea typeface="Calibri"/>
                <a:cs typeface="Calibri"/>
                <a:sym typeface="Calibri"/>
              </a:rPr>
              <a:t>odróżniać fakty od opinii;</a:t>
            </a:r>
            <a:endParaRPr sz="2100">
              <a:solidFill>
                <a:schemeClr val="dk1"/>
              </a:solidFill>
              <a:highlight>
                <a:schemeClr val="lt1"/>
              </a:highlight>
              <a:latin typeface="Calibri"/>
              <a:ea typeface="Calibri"/>
              <a:cs typeface="Calibri"/>
              <a:sym typeface="Calibri"/>
            </a:endParaRPr>
          </a:p>
          <a:p>
            <a:pPr marL="0" lvl="0" indent="457200" algn="l" rtl="0">
              <a:lnSpc>
                <a:spcPct val="115000"/>
              </a:lnSpc>
              <a:spcBef>
                <a:spcPts val="800"/>
              </a:spcBef>
              <a:spcAft>
                <a:spcPts val="0"/>
              </a:spcAft>
              <a:buNone/>
            </a:pPr>
            <a:r>
              <a:rPr lang="pl-PL" sz="2100">
                <a:solidFill>
                  <a:schemeClr val="dk1"/>
                </a:solidFill>
                <a:highlight>
                  <a:schemeClr val="lt1"/>
                </a:highlight>
                <a:latin typeface="Calibri"/>
                <a:ea typeface="Calibri"/>
                <a:cs typeface="Calibri"/>
                <a:sym typeface="Calibri"/>
              </a:rPr>
              <a:t>przetwarzać informacje;</a:t>
            </a:r>
            <a:endParaRPr sz="2100">
              <a:solidFill>
                <a:schemeClr val="dk1"/>
              </a:solidFill>
              <a:highlight>
                <a:schemeClr val="lt1"/>
              </a:highlight>
              <a:latin typeface="Calibri"/>
              <a:ea typeface="Calibri"/>
              <a:cs typeface="Calibri"/>
              <a:sym typeface="Calibri"/>
            </a:endParaRPr>
          </a:p>
          <a:p>
            <a:pPr marL="0" lvl="0" indent="457200" algn="l" rtl="0">
              <a:lnSpc>
                <a:spcPct val="115000"/>
              </a:lnSpc>
              <a:spcBef>
                <a:spcPts val="800"/>
              </a:spcBef>
              <a:spcAft>
                <a:spcPts val="800"/>
              </a:spcAft>
              <a:buNone/>
            </a:pPr>
            <a:r>
              <a:rPr lang="pl-PL" sz="2100">
                <a:solidFill>
                  <a:schemeClr val="dk1"/>
                </a:solidFill>
                <a:highlight>
                  <a:schemeClr val="lt1"/>
                </a:highlight>
                <a:latin typeface="Calibri"/>
                <a:ea typeface="Calibri"/>
                <a:cs typeface="Calibri"/>
                <a:sym typeface="Calibri"/>
              </a:rPr>
              <a:t>kwestionować oczywistości i własne założenia;</a:t>
            </a:r>
            <a:endParaRPr/>
          </a:p>
        </p:txBody>
      </p:sp>
      <p:pic>
        <p:nvPicPr>
          <p:cNvPr id="347" name="Google Shape;347;p19"/>
          <p:cNvPicPr preferRelativeResize="0"/>
          <p:nvPr/>
        </p:nvPicPr>
        <p:blipFill>
          <a:blip r:embed="rId3">
            <a:alphaModFix/>
          </a:blip>
          <a:stretch>
            <a:fillRect/>
          </a:stretch>
        </p:blipFill>
        <p:spPr>
          <a:xfrm>
            <a:off x="457188" y="2933578"/>
            <a:ext cx="354338" cy="427022"/>
          </a:xfrm>
          <a:prstGeom prst="rect">
            <a:avLst/>
          </a:prstGeom>
          <a:noFill/>
          <a:ln>
            <a:noFill/>
          </a:ln>
        </p:spPr>
      </p:pic>
      <p:pic>
        <p:nvPicPr>
          <p:cNvPr id="348" name="Google Shape;348;p19"/>
          <p:cNvPicPr preferRelativeResize="0"/>
          <p:nvPr/>
        </p:nvPicPr>
        <p:blipFill>
          <a:blip r:embed="rId3">
            <a:alphaModFix/>
          </a:blip>
          <a:stretch>
            <a:fillRect/>
          </a:stretch>
        </p:blipFill>
        <p:spPr>
          <a:xfrm>
            <a:off x="410638" y="4758153"/>
            <a:ext cx="354338" cy="427022"/>
          </a:xfrm>
          <a:prstGeom prst="rect">
            <a:avLst/>
          </a:prstGeom>
          <a:noFill/>
          <a:ln>
            <a:noFill/>
          </a:ln>
        </p:spPr>
      </p:pic>
      <p:pic>
        <p:nvPicPr>
          <p:cNvPr id="349" name="Google Shape;349;p19"/>
          <p:cNvPicPr preferRelativeResize="0"/>
          <p:nvPr/>
        </p:nvPicPr>
        <p:blipFill>
          <a:blip r:embed="rId3">
            <a:alphaModFix/>
          </a:blip>
          <a:stretch>
            <a:fillRect/>
          </a:stretch>
        </p:blipFill>
        <p:spPr>
          <a:xfrm>
            <a:off x="410638" y="3883978"/>
            <a:ext cx="354338" cy="427022"/>
          </a:xfrm>
          <a:prstGeom prst="rect">
            <a:avLst/>
          </a:prstGeom>
          <a:noFill/>
          <a:ln>
            <a:noFill/>
          </a:ln>
        </p:spPr>
      </p:pic>
      <p:pic>
        <p:nvPicPr>
          <p:cNvPr id="350" name="Google Shape;350;p19"/>
          <p:cNvPicPr preferRelativeResize="0"/>
          <p:nvPr/>
        </p:nvPicPr>
        <p:blipFill>
          <a:blip r:embed="rId3">
            <a:alphaModFix/>
          </a:blip>
          <a:stretch>
            <a:fillRect/>
          </a:stretch>
        </p:blipFill>
        <p:spPr>
          <a:xfrm>
            <a:off x="5010138" y="3215490"/>
            <a:ext cx="354338" cy="427022"/>
          </a:xfrm>
          <a:prstGeom prst="rect">
            <a:avLst/>
          </a:prstGeom>
          <a:noFill/>
          <a:ln>
            <a:noFill/>
          </a:ln>
        </p:spPr>
      </p:pic>
      <p:pic>
        <p:nvPicPr>
          <p:cNvPr id="351" name="Google Shape;351;p19"/>
          <p:cNvPicPr preferRelativeResize="0"/>
          <p:nvPr/>
        </p:nvPicPr>
        <p:blipFill>
          <a:blip r:embed="rId3">
            <a:alphaModFix/>
          </a:blip>
          <a:stretch>
            <a:fillRect/>
          </a:stretch>
        </p:blipFill>
        <p:spPr>
          <a:xfrm>
            <a:off x="5010138" y="4705228"/>
            <a:ext cx="354338" cy="427022"/>
          </a:xfrm>
          <a:prstGeom prst="rect">
            <a:avLst/>
          </a:prstGeom>
          <a:noFill/>
          <a:ln>
            <a:noFill/>
          </a:ln>
        </p:spPr>
      </p:pic>
      <p:pic>
        <p:nvPicPr>
          <p:cNvPr id="352" name="Google Shape;352;p19"/>
          <p:cNvPicPr preferRelativeResize="0"/>
          <p:nvPr/>
        </p:nvPicPr>
        <p:blipFill>
          <a:blip r:embed="rId3">
            <a:alphaModFix/>
          </a:blip>
          <a:stretch>
            <a:fillRect/>
          </a:stretch>
        </p:blipFill>
        <p:spPr>
          <a:xfrm>
            <a:off x="5010138" y="4208965"/>
            <a:ext cx="354338" cy="427022"/>
          </a:xfrm>
          <a:prstGeom prst="rect">
            <a:avLst/>
          </a:prstGeom>
          <a:noFill/>
          <a:ln>
            <a:noFill/>
          </a:ln>
        </p:spPr>
      </p:pic>
      <p:pic>
        <p:nvPicPr>
          <p:cNvPr id="353" name="Google Shape;353;p19"/>
          <p:cNvPicPr preferRelativeResize="0"/>
          <p:nvPr/>
        </p:nvPicPr>
        <p:blipFill>
          <a:blip r:embed="rId3">
            <a:alphaModFix/>
          </a:blip>
          <a:stretch>
            <a:fillRect/>
          </a:stretch>
        </p:blipFill>
        <p:spPr>
          <a:xfrm>
            <a:off x="5010138" y="3712703"/>
            <a:ext cx="354338" cy="42702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c33389d8d4_1_16"/>
          <p:cNvSpPr txBox="1">
            <a:spLocks noGrp="1"/>
          </p:cNvSpPr>
          <p:nvPr>
            <p:ph type="title"/>
          </p:nvPr>
        </p:nvSpPr>
        <p:spPr>
          <a:xfrm>
            <a:off x="494525" y="265313"/>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l-PL" b="1">
                <a:solidFill>
                  <a:srgbClr val="1155CC"/>
                </a:solidFill>
              </a:rPr>
              <a:t>Cele szczegółowe</a:t>
            </a:r>
            <a:endParaRPr>
              <a:solidFill>
                <a:srgbClr val="1155CC"/>
              </a:solidFill>
            </a:endParaRPr>
          </a:p>
        </p:txBody>
      </p:sp>
      <p:sp>
        <p:nvSpPr>
          <p:cNvPr id="359" name="Google Shape;359;gc33389d8d4_1_16"/>
          <p:cNvSpPr txBox="1"/>
          <p:nvPr/>
        </p:nvSpPr>
        <p:spPr>
          <a:xfrm>
            <a:off x="0" y="1100650"/>
            <a:ext cx="9144000" cy="5333100"/>
          </a:xfrm>
          <a:prstGeom prst="rect">
            <a:avLst/>
          </a:prstGeom>
          <a:noFill/>
          <a:ln>
            <a:noFill/>
          </a:ln>
        </p:spPr>
        <p:txBody>
          <a:bodyPr spcFirstLastPara="1" wrap="square" lIns="91425" tIns="91425" rIns="91425" bIns="91425" anchor="t" anchorCtr="0">
            <a:spAutoFit/>
          </a:bodyPr>
          <a:lstStyle/>
          <a:p>
            <a:pPr marL="342900" lvl="0" indent="0" algn="l" rtl="0">
              <a:spcBef>
                <a:spcPts val="518"/>
              </a:spcBef>
              <a:spcAft>
                <a:spcPts val="0"/>
              </a:spcAft>
              <a:buClr>
                <a:schemeClr val="dk1"/>
              </a:buClr>
              <a:buSzPts val="1100"/>
              <a:buFont typeface="Arial"/>
              <a:buNone/>
            </a:pPr>
            <a:r>
              <a:rPr lang="pl-PL" sz="2100">
                <a:solidFill>
                  <a:schemeClr val="dk1"/>
                </a:solidFill>
                <a:latin typeface="Calibri"/>
                <a:ea typeface="Calibri"/>
                <a:cs typeface="Calibri"/>
                <a:sym typeface="Calibri"/>
              </a:rPr>
              <a:t>Rozwój kompetencji zawodowych wśród nauczycieli edukacji wczesnoszkolnej </a:t>
            </a:r>
            <a:endParaRPr sz="2100">
              <a:solidFill>
                <a:schemeClr val="dk1"/>
              </a:solidFill>
              <a:latin typeface="Calibri"/>
              <a:ea typeface="Calibri"/>
              <a:cs typeface="Calibri"/>
              <a:sym typeface="Calibri"/>
            </a:endParaRPr>
          </a:p>
          <a:p>
            <a:pPr marL="342900" lvl="0" indent="0" algn="l" rtl="0">
              <a:spcBef>
                <a:spcPts val="518"/>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457200" algn="just" rtl="0">
              <a:spcBef>
                <a:spcPts val="518"/>
              </a:spcBef>
              <a:spcAft>
                <a:spcPts val="0"/>
              </a:spcAft>
              <a:buClr>
                <a:schemeClr val="dk1"/>
              </a:buClr>
              <a:buSzPts val="1100"/>
              <a:buFont typeface="Arial"/>
              <a:buNone/>
            </a:pPr>
            <a:r>
              <a:rPr lang="pl-PL" sz="2100">
                <a:solidFill>
                  <a:schemeClr val="dk1"/>
                </a:solidFill>
                <a:latin typeface="Calibri"/>
                <a:ea typeface="Calibri"/>
                <a:cs typeface="Calibri"/>
                <a:sym typeface="Calibri"/>
              </a:rPr>
              <a:t>warsztaty metodyczne;</a:t>
            </a:r>
            <a:endParaRPr sz="2100">
              <a:solidFill>
                <a:schemeClr val="dk1"/>
              </a:solidFill>
              <a:latin typeface="Calibri"/>
              <a:ea typeface="Calibri"/>
              <a:cs typeface="Calibri"/>
              <a:sym typeface="Calibri"/>
            </a:endParaRPr>
          </a:p>
          <a:p>
            <a:pPr marL="457200" lvl="0" indent="0" algn="just" rtl="0">
              <a:spcBef>
                <a:spcPts val="518"/>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457200" algn="just" rtl="0">
              <a:spcBef>
                <a:spcPts val="518"/>
              </a:spcBef>
              <a:spcAft>
                <a:spcPts val="0"/>
              </a:spcAft>
              <a:buClr>
                <a:schemeClr val="dk1"/>
              </a:buClr>
              <a:buSzPts val="1100"/>
              <a:buFont typeface="Arial"/>
              <a:buNone/>
            </a:pPr>
            <a:r>
              <a:rPr lang="pl-PL" sz="2100">
                <a:solidFill>
                  <a:schemeClr val="dk1"/>
                </a:solidFill>
                <a:latin typeface="Calibri"/>
                <a:ea typeface="Calibri"/>
                <a:cs typeface="Calibri"/>
                <a:sym typeface="Calibri"/>
              </a:rPr>
              <a:t>dwudniowy warsztat doszkalający i wymiana dobrych praktyk;</a:t>
            </a:r>
            <a:endParaRPr sz="2100">
              <a:solidFill>
                <a:schemeClr val="dk1"/>
              </a:solidFill>
              <a:latin typeface="Calibri"/>
              <a:ea typeface="Calibri"/>
              <a:cs typeface="Calibri"/>
              <a:sym typeface="Calibri"/>
            </a:endParaRPr>
          </a:p>
          <a:p>
            <a:pPr marL="457200" lvl="0" indent="0" algn="just" rtl="0">
              <a:spcBef>
                <a:spcPts val="518"/>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457200" algn="just" rtl="0">
              <a:spcBef>
                <a:spcPts val="518"/>
              </a:spcBef>
              <a:spcAft>
                <a:spcPts val="0"/>
              </a:spcAft>
              <a:buClr>
                <a:schemeClr val="dk1"/>
              </a:buClr>
              <a:buSzPts val="1100"/>
              <a:buFont typeface="Arial"/>
              <a:buNone/>
            </a:pPr>
            <a:r>
              <a:rPr lang="pl-PL" sz="2100">
                <a:solidFill>
                  <a:schemeClr val="dk1"/>
                </a:solidFill>
                <a:latin typeface="Calibri"/>
                <a:ea typeface="Calibri"/>
                <a:cs typeface="Calibri"/>
                <a:sym typeface="Calibri"/>
              </a:rPr>
              <a:t>konkurs dla nauczycieli;</a:t>
            </a:r>
            <a:endParaRPr sz="2100">
              <a:solidFill>
                <a:schemeClr val="dk1"/>
              </a:solidFill>
              <a:latin typeface="Calibri"/>
              <a:ea typeface="Calibri"/>
              <a:cs typeface="Calibri"/>
              <a:sym typeface="Calibri"/>
            </a:endParaRPr>
          </a:p>
          <a:p>
            <a:pPr marL="457200" lvl="0" indent="0" algn="just" rtl="0">
              <a:spcBef>
                <a:spcPts val="518"/>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457200" algn="just" rtl="0">
              <a:spcBef>
                <a:spcPts val="518"/>
              </a:spcBef>
              <a:spcAft>
                <a:spcPts val="0"/>
              </a:spcAft>
              <a:buClr>
                <a:schemeClr val="dk1"/>
              </a:buClr>
              <a:buSzPts val="1100"/>
              <a:buFont typeface="Arial"/>
              <a:buNone/>
            </a:pPr>
            <a:r>
              <a:rPr lang="pl-PL" sz="2100">
                <a:solidFill>
                  <a:schemeClr val="dk1"/>
                </a:solidFill>
                <a:latin typeface="Calibri"/>
                <a:ea typeface="Calibri"/>
                <a:cs typeface="Calibri"/>
                <a:sym typeface="Calibri"/>
              </a:rPr>
              <a:t>seminarium podsumowujące projekt;</a:t>
            </a:r>
            <a:endParaRPr sz="2100">
              <a:solidFill>
                <a:schemeClr val="dk1"/>
              </a:solidFill>
              <a:latin typeface="Calibri"/>
              <a:ea typeface="Calibri"/>
              <a:cs typeface="Calibri"/>
              <a:sym typeface="Calibri"/>
            </a:endParaRPr>
          </a:p>
          <a:p>
            <a:pPr marL="457200" lvl="0" indent="0" algn="just" rtl="0">
              <a:spcBef>
                <a:spcPts val="518"/>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457200" algn="just" rtl="0">
              <a:spcBef>
                <a:spcPts val="518"/>
              </a:spcBef>
              <a:spcAft>
                <a:spcPts val="0"/>
              </a:spcAft>
              <a:buClr>
                <a:schemeClr val="dk1"/>
              </a:buClr>
              <a:buSzPts val="1100"/>
              <a:buFont typeface="Arial"/>
              <a:buNone/>
            </a:pPr>
            <a:r>
              <a:rPr lang="pl-PL" sz="2100">
                <a:solidFill>
                  <a:schemeClr val="dk1"/>
                </a:solidFill>
                <a:latin typeface="Calibri"/>
                <a:ea typeface="Calibri"/>
                <a:cs typeface="Calibri"/>
                <a:sym typeface="Calibri"/>
              </a:rPr>
              <a:t>realizacja 80 godzin zajęć pozalekcyjnych programu "Myślę, decyduję, działam - finanse dla najmłodszych", w kolejnych 3 latach szkolnych.</a:t>
            </a:r>
            <a:endParaRPr sz="2100">
              <a:solidFill>
                <a:schemeClr val="dk1"/>
              </a:solidFill>
              <a:latin typeface="Calibri"/>
              <a:ea typeface="Calibri"/>
              <a:cs typeface="Calibri"/>
              <a:sym typeface="Calibri"/>
            </a:endParaRPr>
          </a:p>
          <a:p>
            <a:pPr marL="0" lvl="0" indent="0" algn="l" rtl="0">
              <a:spcBef>
                <a:spcPts val="518"/>
              </a:spcBef>
              <a:spcAft>
                <a:spcPts val="0"/>
              </a:spcAft>
              <a:buClr>
                <a:schemeClr val="dk1"/>
              </a:buClr>
              <a:buSzPts val="2800"/>
              <a:buFont typeface="Arial"/>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60" name="Google Shape;360;gc33389d8d4_1_16"/>
          <p:cNvPicPr preferRelativeResize="0"/>
          <p:nvPr/>
        </p:nvPicPr>
        <p:blipFill>
          <a:blip r:embed="rId3">
            <a:alphaModFix/>
          </a:blip>
          <a:stretch>
            <a:fillRect/>
          </a:stretch>
        </p:blipFill>
        <p:spPr>
          <a:xfrm>
            <a:off x="494513" y="2711303"/>
            <a:ext cx="354338" cy="427022"/>
          </a:xfrm>
          <a:prstGeom prst="rect">
            <a:avLst/>
          </a:prstGeom>
          <a:noFill/>
          <a:ln>
            <a:noFill/>
          </a:ln>
        </p:spPr>
      </p:pic>
      <p:pic>
        <p:nvPicPr>
          <p:cNvPr id="361" name="Google Shape;361;gc33389d8d4_1_16"/>
          <p:cNvPicPr preferRelativeResize="0"/>
          <p:nvPr/>
        </p:nvPicPr>
        <p:blipFill>
          <a:blip r:embed="rId3">
            <a:alphaModFix/>
          </a:blip>
          <a:stretch>
            <a:fillRect/>
          </a:stretch>
        </p:blipFill>
        <p:spPr>
          <a:xfrm>
            <a:off x="494513" y="3477553"/>
            <a:ext cx="354338" cy="427022"/>
          </a:xfrm>
          <a:prstGeom prst="rect">
            <a:avLst/>
          </a:prstGeom>
          <a:noFill/>
          <a:ln>
            <a:noFill/>
          </a:ln>
        </p:spPr>
      </p:pic>
      <p:pic>
        <p:nvPicPr>
          <p:cNvPr id="362" name="Google Shape;362;gc33389d8d4_1_16"/>
          <p:cNvPicPr preferRelativeResize="0"/>
          <p:nvPr/>
        </p:nvPicPr>
        <p:blipFill>
          <a:blip r:embed="rId3">
            <a:alphaModFix/>
          </a:blip>
          <a:stretch>
            <a:fillRect/>
          </a:stretch>
        </p:blipFill>
        <p:spPr>
          <a:xfrm>
            <a:off x="494513" y="4243803"/>
            <a:ext cx="354338" cy="427022"/>
          </a:xfrm>
          <a:prstGeom prst="rect">
            <a:avLst/>
          </a:prstGeom>
          <a:noFill/>
          <a:ln>
            <a:noFill/>
          </a:ln>
        </p:spPr>
      </p:pic>
      <p:pic>
        <p:nvPicPr>
          <p:cNvPr id="363" name="Google Shape;363;gc33389d8d4_1_16"/>
          <p:cNvPicPr preferRelativeResize="0"/>
          <p:nvPr/>
        </p:nvPicPr>
        <p:blipFill>
          <a:blip r:embed="rId3">
            <a:alphaModFix/>
          </a:blip>
          <a:stretch>
            <a:fillRect/>
          </a:stretch>
        </p:blipFill>
        <p:spPr>
          <a:xfrm>
            <a:off x="494513" y="4946528"/>
            <a:ext cx="354338" cy="427022"/>
          </a:xfrm>
          <a:prstGeom prst="rect">
            <a:avLst/>
          </a:prstGeom>
          <a:noFill/>
          <a:ln>
            <a:noFill/>
          </a:ln>
        </p:spPr>
      </p:pic>
      <p:pic>
        <p:nvPicPr>
          <p:cNvPr id="364" name="Google Shape;364;gc33389d8d4_1_16"/>
          <p:cNvPicPr preferRelativeResize="0"/>
          <p:nvPr/>
        </p:nvPicPr>
        <p:blipFill>
          <a:blip r:embed="rId3">
            <a:alphaModFix/>
          </a:blip>
          <a:stretch>
            <a:fillRect/>
          </a:stretch>
        </p:blipFill>
        <p:spPr>
          <a:xfrm>
            <a:off x="494513" y="1945053"/>
            <a:ext cx="354338" cy="4270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c70c3cda63_0_12"/>
          <p:cNvSpPr txBox="1">
            <a:spLocks noGrp="1"/>
          </p:cNvSpPr>
          <p:nvPr>
            <p:ph type="body" idx="1"/>
          </p:nvPr>
        </p:nvSpPr>
        <p:spPr>
          <a:xfrm>
            <a:off x="111000" y="670625"/>
            <a:ext cx="8747400" cy="5065500"/>
          </a:xfrm>
          <a:prstGeom prst="rect">
            <a:avLst/>
          </a:prstGeom>
          <a:noFill/>
          <a:ln>
            <a:noFill/>
          </a:ln>
        </p:spPr>
        <p:txBody>
          <a:bodyPr spcFirstLastPara="1" wrap="square" lIns="91425" tIns="45700" rIns="91425" bIns="45700" anchor="t" anchorCtr="0">
            <a:normAutofit/>
          </a:bodyPr>
          <a:lstStyle/>
          <a:p>
            <a:pPr marL="342900" lvl="0" indent="0" algn="ctr" rtl="0">
              <a:spcBef>
                <a:spcPts val="518"/>
              </a:spcBef>
              <a:spcAft>
                <a:spcPts val="0"/>
              </a:spcAft>
              <a:buNone/>
            </a:pPr>
            <a:r>
              <a:rPr lang="pl-PL" sz="2450">
                <a:solidFill>
                  <a:srgbClr val="1155CC"/>
                </a:solidFill>
              </a:rPr>
              <a:t>“Większość nauczycieli traci czas na zadawanie pytań, które mają ujawnić to, czego uczeń nie umie, podczas gdy nauczyciel z prawdziwego zdarzenia stara się za pomocą pytań ujawnić to, co uczeń umie lub czego zdolny jest się nauczyć”</a:t>
            </a:r>
            <a:endParaRPr sz="2450">
              <a:solidFill>
                <a:srgbClr val="1155CC"/>
              </a:solidFill>
            </a:endParaRPr>
          </a:p>
          <a:p>
            <a:pPr marL="342900" lvl="0" indent="0" algn="ctr" rtl="0">
              <a:spcBef>
                <a:spcPts val="518"/>
              </a:spcBef>
              <a:spcAft>
                <a:spcPts val="0"/>
              </a:spcAft>
              <a:buNone/>
            </a:pPr>
            <a:endParaRPr sz="2900">
              <a:solidFill>
                <a:srgbClr val="1155CC"/>
              </a:solidFill>
            </a:endParaRPr>
          </a:p>
          <a:p>
            <a:pPr marL="4572000" lvl="0" indent="457200" algn="l" rtl="0">
              <a:spcBef>
                <a:spcPts val="518"/>
              </a:spcBef>
              <a:spcAft>
                <a:spcPts val="0"/>
              </a:spcAft>
              <a:buClr>
                <a:schemeClr val="dk1"/>
              </a:buClr>
              <a:buSzPts val="2800"/>
              <a:buNone/>
            </a:pPr>
            <a:r>
              <a:rPr lang="pl-PL" sz="2000">
                <a:solidFill>
                  <a:srgbClr val="1155CC"/>
                </a:solidFill>
              </a:rPr>
              <a:t>Albert </a:t>
            </a:r>
            <a:r>
              <a:rPr lang="pl-PL" sz="1950">
                <a:solidFill>
                  <a:srgbClr val="1155CC"/>
                </a:solidFill>
                <a:highlight>
                  <a:srgbClr val="FFFFFF"/>
                </a:highlight>
              </a:rPr>
              <a:t>Einstein</a:t>
            </a:r>
            <a:endParaRPr sz="2000">
              <a:solidFill>
                <a:srgbClr val="1155CC"/>
              </a:solidFill>
            </a:endParaRPr>
          </a:p>
        </p:txBody>
      </p:sp>
      <p:pic>
        <p:nvPicPr>
          <p:cNvPr id="370" name="Google Shape;370;gc70c3cda63_0_12"/>
          <p:cNvPicPr preferRelativeResize="0"/>
          <p:nvPr/>
        </p:nvPicPr>
        <p:blipFill>
          <a:blip r:embed="rId3">
            <a:alphaModFix/>
          </a:blip>
          <a:stretch>
            <a:fillRect/>
          </a:stretch>
        </p:blipFill>
        <p:spPr>
          <a:xfrm>
            <a:off x="3655975" y="3301975"/>
            <a:ext cx="4642551" cy="2984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c61018029c_0_6"/>
          <p:cNvSpPr txBox="1">
            <a:spLocks noGrp="1"/>
          </p:cNvSpPr>
          <p:nvPr>
            <p:ph type="title"/>
          </p:nvPr>
        </p:nvSpPr>
        <p:spPr>
          <a:xfrm>
            <a:off x="457200" y="274650"/>
            <a:ext cx="7946100" cy="103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pl-PL" b="1">
                <a:solidFill>
                  <a:srgbClr val="1155CC"/>
                </a:solidFill>
              </a:rPr>
              <a:t>Działania w projekcie</a:t>
            </a:r>
            <a:endParaRPr>
              <a:solidFill>
                <a:srgbClr val="1155CC"/>
              </a:solidFill>
            </a:endParaRPr>
          </a:p>
        </p:txBody>
      </p:sp>
      <p:sp>
        <p:nvSpPr>
          <p:cNvPr id="377" name="Google Shape;377;gc61018029c_0_6"/>
          <p:cNvSpPr txBox="1"/>
          <p:nvPr/>
        </p:nvSpPr>
        <p:spPr>
          <a:xfrm>
            <a:off x="1043550" y="1492250"/>
            <a:ext cx="7497300" cy="3186300"/>
          </a:xfrm>
          <a:prstGeom prst="rect">
            <a:avLst/>
          </a:prstGeom>
          <a:noFill/>
          <a:ln>
            <a:noFill/>
          </a:ln>
        </p:spPr>
        <p:txBody>
          <a:bodyPr spcFirstLastPara="1" wrap="square" lIns="91425" tIns="91425" rIns="91425" bIns="91425" anchor="t" anchorCtr="0">
            <a:spAutoFit/>
          </a:bodyPr>
          <a:lstStyle/>
          <a:p>
            <a:pPr marL="457200" lvl="0" indent="0" algn="l" rtl="0">
              <a:spcBef>
                <a:spcPts val="360"/>
              </a:spcBef>
              <a:spcAft>
                <a:spcPts val="0"/>
              </a:spcAft>
              <a:buNone/>
            </a:pPr>
            <a:r>
              <a:rPr lang="pl-PL" sz="2100">
                <a:solidFill>
                  <a:schemeClr val="dk1"/>
                </a:solidFill>
                <a:latin typeface="Calibri"/>
                <a:ea typeface="Calibri"/>
                <a:cs typeface="Calibri"/>
                <a:sym typeface="Calibri"/>
              </a:rPr>
              <a:t>STEP 1 - Warsztaty metodyczne 13,15-18 marca 2021</a:t>
            </a:r>
            <a:endParaRPr sz="2100">
              <a:solidFill>
                <a:schemeClr val="dk1"/>
              </a:solidFill>
              <a:latin typeface="Calibri"/>
              <a:ea typeface="Calibri"/>
              <a:cs typeface="Calibri"/>
              <a:sym typeface="Calibri"/>
            </a:endParaRPr>
          </a:p>
          <a:p>
            <a:pPr marL="457200" lvl="0" indent="0" algn="l"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361950" algn="l" rtl="0">
              <a:spcBef>
                <a:spcPts val="36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17 godzin szkoleniowych;</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pakiety edukacyjne;</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poradnik dla nauczyciela;</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zabawkowe pieniądze;</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materiały konferencyjne;</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film instruktażowy;</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materiały na podstronie projektu; </a:t>
            </a:r>
            <a:endParaRPr sz="2100">
              <a:latin typeface="Calibri"/>
              <a:ea typeface="Calibri"/>
              <a:cs typeface="Calibri"/>
              <a:sym typeface="Calibri"/>
            </a:endParaRPr>
          </a:p>
        </p:txBody>
      </p:sp>
      <p:pic>
        <p:nvPicPr>
          <p:cNvPr id="378" name="Google Shape;378;gc61018029c_0_6"/>
          <p:cNvPicPr preferRelativeResize="0"/>
          <p:nvPr/>
        </p:nvPicPr>
        <p:blipFill>
          <a:blip r:embed="rId3">
            <a:alphaModFix/>
          </a:blip>
          <a:stretch>
            <a:fillRect/>
          </a:stretch>
        </p:blipFill>
        <p:spPr>
          <a:xfrm>
            <a:off x="1043538" y="1616978"/>
            <a:ext cx="354338" cy="42702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c4676783a6_1_0"/>
          <p:cNvSpPr txBox="1">
            <a:spLocks noGrp="1"/>
          </p:cNvSpPr>
          <p:nvPr>
            <p:ph type="title"/>
          </p:nvPr>
        </p:nvSpPr>
        <p:spPr>
          <a:xfrm>
            <a:off x="414850" y="285250"/>
            <a:ext cx="7946100" cy="103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pl-PL" b="1">
                <a:solidFill>
                  <a:srgbClr val="1155CC"/>
                </a:solidFill>
              </a:rPr>
              <a:t>Działania w projekcie</a:t>
            </a:r>
            <a:endParaRPr>
              <a:solidFill>
                <a:srgbClr val="1155CC"/>
              </a:solidFill>
            </a:endParaRPr>
          </a:p>
        </p:txBody>
      </p:sp>
      <p:sp>
        <p:nvSpPr>
          <p:cNvPr id="385" name="Google Shape;385;gc4676783a6_1_0"/>
          <p:cNvSpPr txBox="1"/>
          <p:nvPr/>
        </p:nvSpPr>
        <p:spPr>
          <a:xfrm>
            <a:off x="1185325" y="1786325"/>
            <a:ext cx="8773500" cy="24780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Clr>
                <a:schemeClr val="dk1"/>
              </a:buClr>
              <a:buSzPts val="1100"/>
              <a:buFont typeface="Arial"/>
              <a:buNone/>
            </a:pPr>
            <a:r>
              <a:rPr lang="pl-PL" sz="2100">
                <a:solidFill>
                  <a:schemeClr val="dk1"/>
                </a:solidFill>
                <a:latin typeface="Calibri"/>
                <a:ea typeface="Calibri"/>
                <a:cs typeface="Calibri"/>
                <a:sym typeface="Calibri"/>
              </a:rPr>
              <a:t>   STEP 2 -  Narzędzia ewaluacyjne - pre test</a:t>
            </a:r>
            <a:endParaRPr sz="2100">
              <a:solidFill>
                <a:schemeClr val="dk1"/>
              </a:solidFill>
              <a:latin typeface="Calibri"/>
              <a:ea typeface="Calibri"/>
              <a:cs typeface="Calibri"/>
              <a:sym typeface="Calibri"/>
            </a:endParaRPr>
          </a:p>
          <a:p>
            <a:pPr marL="457200" lvl="0" indent="0" algn="just"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0" lvl="0" indent="0" algn="just"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361950" algn="just" rtl="0">
              <a:spcBef>
                <a:spcPts val="36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moduł ewaluacja;</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list do rodziców;</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grupa kontrolna;</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86" name="Google Shape;386;gc4676783a6_1_0"/>
          <p:cNvPicPr preferRelativeResize="0"/>
          <p:nvPr/>
        </p:nvPicPr>
        <p:blipFill>
          <a:blip r:embed="rId3">
            <a:alphaModFix/>
          </a:blip>
          <a:stretch>
            <a:fillRect/>
          </a:stretch>
        </p:blipFill>
        <p:spPr>
          <a:xfrm>
            <a:off x="895313" y="1839253"/>
            <a:ext cx="354338" cy="42702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c4676783a6_1_6"/>
          <p:cNvSpPr txBox="1">
            <a:spLocks noGrp="1"/>
          </p:cNvSpPr>
          <p:nvPr>
            <p:ph type="title"/>
          </p:nvPr>
        </p:nvSpPr>
        <p:spPr>
          <a:xfrm>
            <a:off x="457200" y="274650"/>
            <a:ext cx="7946100" cy="103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pl-PL" b="1">
                <a:solidFill>
                  <a:srgbClr val="1155CC"/>
                </a:solidFill>
              </a:rPr>
              <a:t>Działania w projekcie</a:t>
            </a:r>
            <a:endParaRPr>
              <a:solidFill>
                <a:srgbClr val="1155CC"/>
              </a:solidFill>
            </a:endParaRPr>
          </a:p>
        </p:txBody>
      </p:sp>
      <p:sp>
        <p:nvSpPr>
          <p:cNvPr id="393" name="Google Shape;393;gc4676783a6_1_6"/>
          <p:cNvSpPr txBox="1"/>
          <p:nvPr/>
        </p:nvSpPr>
        <p:spPr>
          <a:xfrm>
            <a:off x="793750" y="1545150"/>
            <a:ext cx="8477100" cy="4248300"/>
          </a:xfrm>
          <a:prstGeom prst="rect">
            <a:avLst/>
          </a:prstGeom>
          <a:noFill/>
          <a:ln>
            <a:noFill/>
          </a:ln>
        </p:spPr>
        <p:txBody>
          <a:bodyPr spcFirstLastPara="1" wrap="square" lIns="91425" tIns="91425" rIns="91425" bIns="91425" anchor="t" anchorCtr="0">
            <a:spAutoFit/>
          </a:bodyPr>
          <a:lstStyle/>
          <a:p>
            <a:pPr marL="457200" lvl="0" indent="0" algn="l" rtl="0">
              <a:spcBef>
                <a:spcPts val="360"/>
              </a:spcBef>
              <a:spcAft>
                <a:spcPts val="0"/>
              </a:spcAft>
              <a:buClr>
                <a:schemeClr val="dk1"/>
              </a:buClr>
              <a:buSzPts val="1100"/>
              <a:buFont typeface="Arial"/>
              <a:buNone/>
            </a:pPr>
            <a:r>
              <a:rPr lang="pl-PL" sz="2100">
                <a:solidFill>
                  <a:schemeClr val="dk1"/>
                </a:solidFill>
                <a:latin typeface="Calibri"/>
                <a:ea typeface="Calibri"/>
                <a:cs typeface="Calibri"/>
                <a:sym typeface="Calibri"/>
              </a:rPr>
              <a:t>STEP 3 - Realizacja zajęć pozalekcyjnych oraz konkurs w klasie I</a:t>
            </a:r>
            <a:endParaRPr sz="2100">
              <a:solidFill>
                <a:schemeClr val="dk1"/>
              </a:solidFill>
              <a:latin typeface="Calibri"/>
              <a:ea typeface="Calibri"/>
              <a:cs typeface="Calibri"/>
              <a:sym typeface="Calibri"/>
            </a:endParaRPr>
          </a:p>
          <a:p>
            <a:pPr marL="457200" lvl="0" indent="0" algn="l"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0" algn="ctr"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361950" algn="just" rtl="0">
              <a:spcBef>
                <a:spcPts val="36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pakiety edukacyjne dla uczniów;</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12 godzin lekcyjnych w obszarach dostosowanych do poziomu</a:t>
            </a:r>
            <a:br>
              <a:rPr lang="pl-PL" sz="2100">
                <a:solidFill>
                  <a:schemeClr val="dk1"/>
                </a:solidFill>
                <a:latin typeface="Calibri"/>
                <a:ea typeface="Calibri"/>
                <a:cs typeface="Calibri"/>
                <a:sym typeface="Calibri"/>
              </a:rPr>
            </a:br>
            <a:r>
              <a:rPr lang="pl-PL" sz="2100">
                <a:solidFill>
                  <a:schemeClr val="dk1"/>
                </a:solidFill>
                <a:latin typeface="Calibri"/>
                <a:ea typeface="Calibri"/>
                <a:cs typeface="Calibri"/>
                <a:sym typeface="Calibri"/>
              </a:rPr>
              <a:t>i potrzeb uczniów;</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konkurs  - plakat zachęcający do oszczędzania (zespołowy, samodzielnie);</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zdjęcia plakatów;</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sprawozdawczość po I klasie;</a:t>
            </a:r>
            <a:endParaRPr sz="2100">
              <a:solidFill>
                <a:schemeClr val="dk1"/>
              </a:solidFill>
              <a:latin typeface="Calibri"/>
              <a:ea typeface="Calibri"/>
              <a:cs typeface="Calibri"/>
              <a:sym typeface="Calibri"/>
            </a:endParaRPr>
          </a:p>
          <a:p>
            <a:pPr marL="457200" lvl="0" indent="0" algn="just"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394" name="Google Shape;394;gc4676783a6_1_6"/>
          <p:cNvPicPr preferRelativeResize="0"/>
          <p:nvPr/>
        </p:nvPicPr>
        <p:blipFill>
          <a:blip r:embed="rId3">
            <a:alphaModFix/>
          </a:blip>
          <a:stretch>
            <a:fillRect/>
          </a:stretch>
        </p:blipFill>
        <p:spPr>
          <a:xfrm>
            <a:off x="793738" y="1691078"/>
            <a:ext cx="354338" cy="42702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c4676783a6_1_19"/>
          <p:cNvSpPr txBox="1">
            <a:spLocks noGrp="1"/>
          </p:cNvSpPr>
          <p:nvPr>
            <p:ph type="title"/>
          </p:nvPr>
        </p:nvSpPr>
        <p:spPr>
          <a:xfrm>
            <a:off x="457200" y="274650"/>
            <a:ext cx="7946100" cy="103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pl-PL" b="1">
                <a:solidFill>
                  <a:srgbClr val="1155CC"/>
                </a:solidFill>
              </a:rPr>
              <a:t>Działania w projekcie</a:t>
            </a:r>
            <a:endParaRPr>
              <a:solidFill>
                <a:srgbClr val="1155CC"/>
              </a:solidFill>
            </a:endParaRPr>
          </a:p>
        </p:txBody>
      </p:sp>
      <p:sp>
        <p:nvSpPr>
          <p:cNvPr id="401" name="Google Shape;401;gc4676783a6_1_19"/>
          <p:cNvSpPr txBox="1"/>
          <p:nvPr/>
        </p:nvSpPr>
        <p:spPr>
          <a:xfrm>
            <a:off x="878400" y="1418175"/>
            <a:ext cx="7946100" cy="4294500"/>
          </a:xfrm>
          <a:prstGeom prst="rect">
            <a:avLst/>
          </a:prstGeom>
          <a:noFill/>
          <a:ln>
            <a:noFill/>
          </a:ln>
        </p:spPr>
        <p:txBody>
          <a:bodyPr spcFirstLastPara="1" wrap="square" lIns="91425" tIns="91425" rIns="91425" bIns="91425" anchor="t" anchorCtr="0">
            <a:spAutoFit/>
          </a:bodyPr>
          <a:lstStyle/>
          <a:p>
            <a:pPr marL="457200" lvl="0" indent="0" algn="l" rtl="0">
              <a:spcBef>
                <a:spcPts val="360"/>
              </a:spcBef>
              <a:spcAft>
                <a:spcPts val="0"/>
              </a:spcAft>
              <a:buClr>
                <a:schemeClr val="dk1"/>
              </a:buClr>
              <a:buSzPts val="1100"/>
              <a:buFont typeface="Arial"/>
              <a:buNone/>
            </a:pPr>
            <a:r>
              <a:rPr lang="pl-PL" sz="2100">
                <a:solidFill>
                  <a:schemeClr val="dk1"/>
                </a:solidFill>
                <a:latin typeface="Calibri"/>
                <a:ea typeface="Calibri"/>
                <a:cs typeface="Calibri"/>
                <a:sym typeface="Calibri"/>
              </a:rPr>
              <a:t>STEP 4 - Realizacja zajęć pozalekcyjnych oraz konkurs w klasie II </a:t>
            </a:r>
            <a:endParaRPr sz="2100">
              <a:solidFill>
                <a:schemeClr val="dk1"/>
              </a:solidFill>
              <a:latin typeface="Calibri"/>
              <a:ea typeface="Calibri"/>
              <a:cs typeface="Calibri"/>
              <a:sym typeface="Calibri"/>
            </a:endParaRPr>
          </a:p>
          <a:p>
            <a:pPr marL="0" lvl="0" indent="0" algn="just" rtl="0">
              <a:spcBef>
                <a:spcPts val="360"/>
              </a:spcBef>
              <a:spcAft>
                <a:spcPts val="0"/>
              </a:spcAft>
              <a:buNone/>
            </a:pPr>
            <a:endParaRPr sz="2100">
              <a:solidFill>
                <a:schemeClr val="dk1"/>
              </a:solidFill>
              <a:latin typeface="Calibri"/>
              <a:ea typeface="Calibri"/>
              <a:cs typeface="Calibri"/>
              <a:sym typeface="Calibri"/>
            </a:endParaRPr>
          </a:p>
          <a:p>
            <a:pPr marL="0" lvl="0" indent="0" algn="just"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361950" algn="just" rtl="0">
              <a:spcBef>
                <a:spcPts val="36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42 godziny lekcyjne w obszarach dostosowanych do poziomu</a:t>
            </a:r>
            <a:br>
              <a:rPr lang="pl-PL" sz="2100">
                <a:solidFill>
                  <a:schemeClr val="dk1"/>
                </a:solidFill>
                <a:latin typeface="Calibri"/>
                <a:ea typeface="Calibri"/>
                <a:cs typeface="Calibri"/>
                <a:sym typeface="Calibri"/>
              </a:rPr>
            </a:br>
            <a:r>
              <a:rPr lang="pl-PL" sz="2100">
                <a:solidFill>
                  <a:schemeClr val="dk1"/>
                </a:solidFill>
                <a:latin typeface="Calibri"/>
                <a:ea typeface="Calibri"/>
                <a:cs typeface="Calibri"/>
                <a:sym typeface="Calibri"/>
              </a:rPr>
              <a:t>i potrzeb uczniów;</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konkurs indywidualny na najlepszą opowieść graficzną -  </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“Jak gospodaruję swoim kieszonkowym”;</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Midtest + grupa kontrolna</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sprawozdawczość po II klasie;</a:t>
            </a:r>
            <a:endParaRPr sz="2100">
              <a:solidFill>
                <a:schemeClr val="dk1"/>
              </a:solidFill>
              <a:latin typeface="Calibri"/>
              <a:ea typeface="Calibri"/>
              <a:cs typeface="Calibri"/>
              <a:sym typeface="Calibri"/>
            </a:endParaRPr>
          </a:p>
          <a:p>
            <a:pPr marL="457200" lvl="0" indent="0" algn="just"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0" algn="l"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402" name="Google Shape;402;gc4676783a6_1_19"/>
          <p:cNvPicPr preferRelativeResize="0"/>
          <p:nvPr/>
        </p:nvPicPr>
        <p:blipFill>
          <a:blip r:embed="rId3">
            <a:alphaModFix/>
          </a:blip>
          <a:stretch>
            <a:fillRect/>
          </a:stretch>
        </p:blipFill>
        <p:spPr>
          <a:xfrm>
            <a:off x="941888" y="1511203"/>
            <a:ext cx="354338" cy="42702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c4676783a6_1_13"/>
          <p:cNvSpPr txBox="1">
            <a:spLocks noGrp="1"/>
          </p:cNvSpPr>
          <p:nvPr>
            <p:ph type="title"/>
          </p:nvPr>
        </p:nvSpPr>
        <p:spPr>
          <a:xfrm>
            <a:off x="457200" y="274650"/>
            <a:ext cx="7946100" cy="103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pl-PL" b="1">
                <a:solidFill>
                  <a:srgbClr val="1155CC"/>
                </a:solidFill>
              </a:rPr>
              <a:t>Działania w projekcie</a:t>
            </a:r>
            <a:endParaRPr>
              <a:solidFill>
                <a:srgbClr val="1155CC"/>
              </a:solidFill>
            </a:endParaRPr>
          </a:p>
        </p:txBody>
      </p:sp>
      <p:sp>
        <p:nvSpPr>
          <p:cNvPr id="409" name="Google Shape;409;gc4676783a6_1_13"/>
          <p:cNvSpPr txBox="1"/>
          <p:nvPr/>
        </p:nvSpPr>
        <p:spPr>
          <a:xfrm>
            <a:off x="910175" y="1756825"/>
            <a:ext cx="7567200" cy="3879000"/>
          </a:xfrm>
          <a:prstGeom prst="rect">
            <a:avLst/>
          </a:prstGeom>
          <a:noFill/>
          <a:ln>
            <a:noFill/>
          </a:ln>
        </p:spPr>
        <p:txBody>
          <a:bodyPr spcFirstLastPara="1" wrap="square" lIns="91425" tIns="91425" rIns="91425" bIns="91425" anchor="t" anchorCtr="0">
            <a:spAutoFit/>
          </a:bodyPr>
          <a:lstStyle/>
          <a:p>
            <a:pPr marL="457200" lvl="0" indent="0" algn="ctr" rtl="0">
              <a:spcBef>
                <a:spcPts val="360"/>
              </a:spcBef>
              <a:spcAft>
                <a:spcPts val="0"/>
              </a:spcAft>
              <a:buClr>
                <a:schemeClr val="dk1"/>
              </a:buClr>
              <a:buSzPts val="1100"/>
              <a:buFont typeface="Arial"/>
              <a:buNone/>
            </a:pPr>
            <a:r>
              <a:rPr lang="pl-PL" sz="2100">
                <a:solidFill>
                  <a:schemeClr val="dk1"/>
                </a:solidFill>
                <a:latin typeface="Calibri"/>
                <a:ea typeface="Calibri"/>
                <a:cs typeface="Calibri"/>
                <a:sym typeface="Calibri"/>
              </a:rPr>
              <a:t>STEP 5 - Warsztat doszkalający i wymiana dobrych praktyk </a:t>
            </a:r>
            <a:br>
              <a:rPr lang="pl-PL" sz="2100">
                <a:solidFill>
                  <a:schemeClr val="dk1"/>
                </a:solidFill>
                <a:latin typeface="Calibri"/>
                <a:ea typeface="Calibri"/>
                <a:cs typeface="Calibri"/>
                <a:sym typeface="Calibri"/>
              </a:rPr>
            </a:br>
            <a:r>
              <a:rPr lang="pl-PL" sz="2100">
                <a:solidFill>
                  <a:schemeClr val="dk1"/>
                </a:solidFill>
                <a:latin typeface="Calibri"/>
                <a:ea typeface="Calibri"/>
                <a:cs typeface="Calibri"/>
                <a:sym typeface="Calibri"/>
              </a:rPr>
              <a:t>wiosna 2022 roku </a:t>
            </a:r>
            <a:r>
              <a:rPr lang="pl-PL" sz="2100">
                <a:solidFill>
                  <a:srgbClr val="9900FF"/>
                </a:solidFill>
                <a:latin typeface="Calibri"/>
                <a:ea typeface="Calibri"/>
                <a:cs typeface="Calibri"/>
                <a:sym typeface="Calibri"/>
              </a:rPr>
              <a:t>*</a:t>
            </a:r>
            <a:endParaRPr sz="2100">
              <a:solidFill>
                <a:srgbClr val="9900FF"/>
              </a:solidFill>
              <a:latin typeface="Calibri"/>
              <a:ea typeface="Calibri"/>
              <a:cs typeface="Calibri"/>
              <a:sym typeface="Calibri"/>
            </a:endParaRPr>
          </a:p>
          <a:p>
            <a:pPr marL="457200" lvl="0" indent="0" algn="just"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457200" lvl="0" indent="-361950" algn="just" rtl="0">
              <a:spcBef>
                <a:spcPts val="36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11 godzin szkoleniowych  - 2 dniowy warsztat;</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techniki i narzędzia pomocne w edukacji;</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wymiana dobrych praktyk, doświadczenia uczestników;</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identyfikacja silnych i słabych stron projektu;</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szkolenie w zakresie obszarów tematycznych zgłoszonych przez uczestników jako sprawiające trudność;</a:t>
            </a:r>
            <a:endParaRPr sz="2100">
              <a:solidFill>
                <a:schemeClr val="dk1"/>
              </a:solidFill>
              <a:latin typeface="Calibri"/>
              <a:ea typeface="Calibri"/>
              <a:cs typeface="Calibri"/>
              <a:sym typeface="Calibri"/>
            </a:endParaRPr>
          </a:p>
          <a:p>
            <a:pPr marL="457200" lvl="0" indent="0" algn="just" rtl="0">
              <a:spcBef>
                <a:spcPts val="36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410" name="Google Shape;410;gc4676783a6_1_13"/>
          <p:cNvPicPr preferRelativeResize="0"/>
          <p:nvPr/>
        </p:nvPicPr>
        <p:blipFill>
          <a:blip r:embed="rId3">
            <a:alphaModFix/>
          </a:blip>
          <a:stretch>
            <a:fillRect/>
          </a:stretch>
        </p:blipFill>
        <p:spPr>
          <a:xfrm>
            <a:off x="1181113" y="1756828"/>
            <a:ext cx="354338" cy="4270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c4676783a6_1_25"/>
          <p:cNvSpPr txBox="1">
            <a:spLocks noGrp="1"/>
          </p:cNvSpPr>
          <p:nvPr>
            <p:ph type="title"/>
          </p:nvPr>
        </p:nvSpPr>
        <p:spPr>
          <a:xfrm>
            <a:off x="457200" y="274650"/>
            <a:ext cx="7946100" cy="103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pl-PL" b="1">
                <a:solidFill>
                  <a:srgbClr val="1155CC"/>
                </a:solidFill>
              </a:rPr>
              <a:t>Działania w projekcie</a:t>
            </a:r>
            <a:endParaRPr>
              <a:solidFill>
                <a:srgbClr val="1155CC"/>
              </a:solidFill>
            </a:endParaRPr>
          </a:p>
        </p:txBody>
      </p:sp>
      <p:sp>
        <p:nvSpPr>
          <p:cNvPr id="417" name="Google Shape;417;gc4676783a6_1_25"/>
          <p:cNvSpPr txBox="1"/>
          <p:nvPr/>
        </p:nvSpPr>
        <p:spPr>
          <a:xfrm>
            <a:off x="888950" y="1904975"/>
            <a:ext cx="8053800" cy="2909100"/>
          </a:xfrm>
          <a:prstGeom prst="rect">
            <a:avLst/>
          </a:prstGeom>
          <a:noFill/>
          <a:ln>
            <a:noFill/>
          </a:ln>
        </p:spPr>
        <p:txBody>
          <a:bodyPr spcFirstLastPara="1" wrap="square" lIns="91425" tIns="91425" rIns="91425" bIns="91425" anchor="t" anchorCtr="0">
            <a:spAutoFit/>
          </a:bodyPr>
          <a:lstStyle/>
          <a:p>
            <a:pPr marL="457200" lvl="0" indent="0" algn="l" rtl="0">
              <a:spcBef>
                <a:spcPts val="360"/>
              </a:spcBef>
              <a:spcAft>
                <a:spcPts val="0"/>
              </a:spcAft>
              <a:buNone/>
            </a:pPr>
            <a:r>
              <a:rPr lang="pl-PL" sz="2100">
                <a:solidFill>
                  <a:schemeClr val="dk1"/>
                </a:solidFill>
                <a:latin typeface="Calibri"/>
                <a:ea typeface="Calibri"/>
                <a:cs typeface="Calibri"/>
                <a:sym typeface="Calibri"/>
              </a:rPr>
              <a:t>     STEP 6 - Realizacja zajęć pozalekcyjnych oraz konkurs wiedzy  </a:t>
            </a:r>
            <a:endParaRPr sz="2100">
              <a:solidFill>
                <a:schemeClr val="dk1"/>
              </a:solidFill>
              <a:latin typeface="Calibri"/>
              <a:ea typeface="Calibri"/>
              <a:cs typeface="Calibri"/>
              <a:sym typeface="Calibri"/>
            </a:endParaRPr>
          </a:p>
          <a:p>
            <a:pPr marL="457200" lvl="0" indent="0" algn="l" rtl="0">
              <a:spcBef>
                <a:spcPts val="360"/>
              </a:spcBef>
              <a:spcAft>
                <a:spcPts val="0"/>
              </a:spcAft>
              <a:buNone/>
            </a:pPr>
            <a:r>
              <a:rPr lang="pl-PL" sz="2100">
                <a:solidFill>
                  <a:schemeClr val="dk1"/>
                </a:solidFill>
                <a:latin typeface="Calibri"/>
                <a:ea typeface="Calibri"/>
                <a:cs typeface="Calibri"/>
                <a:sym typeface="Calibri"/>
              </a:rPr>
              <a:t>     finansowej w klasie III</a:t>
            </a:r>
            <a:endParaRPr sz="2100">
              <a:solidFill>
                <a:schemeClr val="dk1"/>
              </a:solidFill>
              <a:latin typeface="Calibri"/>
              <a:ea typeface="Calibri"/>
              <a:cs typeface="Calibri"/>
              <a:sym typeface="Calibri"/>
            </a:endParaRPr>
          </a:p>
          <a:p>
            <a:pPr marL="0" lvl="0" indent="0" algn="just" rtl="0">
              <a:spcBef>
                <a:spcPts val="360"/>
              </a:spcBef>
              <a:spcAft>
                <a:spcPts val="0"/>
              </a:spcAft>
              <a:buNone/>
            </a:pPr>
            <a:endParaRPr sz="2100">
              <a:solidFill>
                <a:schemeClr val="dk1"/>
              </a:solidFill>
              <a:latin typeface="Calibri"/>
              <a:ea typeface="Calibri"/>
              <a:cs typeface="Calibri"/>
              <a:sym typeface="Calibri"/>
            </a:endParaRPr>
          </a:p>
          <a:p>
            <a:pPr marL="457200" lvl="0" indent="-361950" algn="just" rtl="0">
              <a:spcBef>
                <a:spcPts val="36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26 godzin lekcyjnych w obszarach dostosowanych do poziomu</a:t>
            </a:r>
            <a:br>
              <a:rPr lang="pl-PL" sz="2100">
                <a:solidFill>
                  <a:schemeClr val="dk1"/>
                </a:solidFill>
                <a:latin typeface="Calibri"/>
                <a:ea typeface="Calibri"/>
                <a:cs typeface="Calibri"/>
                <a:sym typeface="Calibri"/>
              </a:rPr>
            </a:br>
            <a:r>
              <a:rPr lang="pl-PL" sz="2100">
                <a:solidFill>
                  <a:schemeClr val="dk1"/>
                </a:solidFill>
                <a:latin typeface="Calibri"/>
                <a:ea typeface="Calibri"/>
                <a:cs typeface="Calibri"/>
                <a:sym typeface="Calibri"/>
              </a:rPr>
              <a:t>i potrzeb uczniów;</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konkurs wiedzy finansowej - podsumowanie pracy w projekcie;</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Post test + grupa kontrolna</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sprawozdawczość po III klasie;</a:t>
            </a:r>
            <a:endParaRPr sz="2100">
              <a:solidFill>
                <a:schemeClr val="dk1"/>
              </a:solidFill>
              <a:latin typeface="Calibri"/>
              <a:ea typeface="Calibri"/>
              <a:cs typeface="Calibri"/>
              <a:sym typeface="Calibri"/>
            </a:endParaRPr>
          </a:p>
        </p:txBody>
      </p:sp>
      <p:pic>
        <p:nvPicPr>
          <p:cNvPr id="418" name="Google Shape;418;gc4676783a6_1_25"/>
          <p:cNvPicPr preferRelativeResize="0"/>
          <p:nvPr/>
        </p:nvPicPr>
        <p:blipFill>
          <a:blip r:embed="rId3">
            <a:alphaModFix/>
          </a:blip>
          <a:stretch>
            <a:fillRect/>
          </a:stretch>
        </p:blipFill>
        <p:spPr>
          <a:xfrm>
            <a:off x="1107013" y="1989653"/>
            <a:ext cx="354338" cy="42702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c4676783a6_1_31"/>
          <p:cNvSpPr txBox="1">
            <a:spLocks noGrp="1"/>
          </p:cNvSpPr>
          <p:nvPr>
            <p:ph type="body" idx="1"/>
          </p:nvPr>
        </p:nvSpPr>
        <p:spPr>
          <a:xfrm>
            <a:off x="510100" y="2533400"/>
            <a:ext cx="8229600" cy="2575200"/>
          </a:xfrm>
          <a:prstGeom prst="rect">
            <a:avLst/>
          </a:prstGeom>
        </p:spPr>
        <p:txBody>
          <a:bodyPr spcFirstLastPara="1" wrap="square" lIns="91425" tIns="45700" rIns="91425" bIns="45700" anchor="t" anchorCtr="0">
            <a:normAutofit fontScale="32500" lnSpcReduction="20000"/>
          </a:bodyPr>
          <a:lstStyle/>
          <a:p>
            <a:pPr marL="457200" lvl="0" indent="457200" algn="l" rtl="0">
              <a:spcBef>
                <a:spcPts val="360"/>
              </a:spcBef>
              <a:spcAft>
                <a:spcPts val="0"/>
              </a:spcAft>
              <a:buNone/>
            </a:pPr>
            <a:r>
              <a:rPr lang="pl-PL" sz="8400" dirty="0"/>
              <a:t>STEP 7 - Konkurs dla nauczycieli w 2023 roku </a:t>
            </a:r>
            <a:r>
              <a:rPr lang="pl-PL" sz="8400" dirty="0">
                <a:solidFill>
                  <a:srgbClr val="9900FF"/>
                </a:solidFill>
              </a:rPr>
              <a:t>*</a:t>
            </a:r>
            <a:endParaRPr sz="8400" dirty="0">
              <a:solidFill>
                <a:srgbClr val="9900FF"/>
              </a:solidFill>
            </a:endParaRPr>
          </a:p>
          <a:p>
            <a:pPr marL="457200" lvl="0" indent="0" algn="ctr" rtl="0">
              <a:spcBef>
                <a:spcPts val="360"/>
              </a:spcBef>
              <a:spcAft>
                <a:spcPts val="0"/>
              </a:spcAft>
              <a:buNone/>
            </a:pPr>
            <a:endParaRPr sz="8400" dirty="0">
              <a:solidFill>
                <a:srgbClr val="9900FF"/>
              </a:solidFill>
            </a:endParaRPr>
          </a:p>
          <a:p>
            <a:pPr marL="457200" lvl="0" indent="0" algn="ctr" rtl="0">
              <a:spcBef>
                <a:spcPts val="360"/>
              </a:spcBef>
              <a:spcAft>
                <a:spcPts val="0"/>
              </a:spcAft>
              <a:buNone/>
            </a:pPr>
            <a:endParaRPr sz="8400" dirty="0">
              <a:solidFill>
                <a:srgbClr val="9900FF"/>
              </a:solidFill>
            </a:endParaRPr>
          </a:p>
          <a:p>
            <a:pPr marL="457200" lvl="0" indent="0" algn="ctr" rtl="0">
              <a:spcBef>
                <a:spcPts val="360"/>
              </a:spcBef>
              <a:spcAft>
                <a:spcPts val="0"/>
              </a:spcAft>
              <a:buNone/>
            </a:pPr>
            <a:endParaRPr sz="8400" dirty="0">
              <a:solidFill>
                <a:srgbClr val="9900FF"/>
              </a:solidFill>
            </a:endParaRPr>
          </a:p>
          <a:p>
            <a:pPr marL="457200" lvl="0" indent="0" algn="ctr" rtl="0">
              <a:spcBef>
                <a:spcPts val="360"/>
              </a:spcBef>
              <a:spcAft>
                <a:spcPts val="0"/>
              </a:spcAft>
              <a:buNone/>
            </a:pPr>
            <a:endParaRPr sz="8400" dirty="0">
              <a:solidFill>
                <a:srgbClr val="9900FF"/>
              </a:solidFill>
            </a:endParaRPr>
          </a:p>
          <a:p>
            <a:pPr marL="457200" lvl="0" indent="-361950" algn="just" rtl="0">
              <a:spcBef>
                <a:spcPts val="360"/>
              </a:spcBef>
              <a:spcAft>
                <a:spcPts val="0"/>
              </a:spcAft>
              <a:buSzPct val="100000"/>
              <a:buChar char="●"/>
            </a:pPr>
            <a:r>
              <a:rPr lang="pl-PL" sz="8400" dirty="0"/>
              <a:t>autorskie scenariusze zajęć;</a:t>
            </a:r>
            <a:endParaRPr sz="8400" dirty="0"/>
          </a:p>
          <a:p>
            <a:pPr marL="457200" lvl="0" indent="0" algn="just" rtl="0">
              <a:spcBef>
                <a:spcPts val="360"/>
              </a:spcBef>
              <a:spcAft>
                <a:spcPts val="0"/>
              </a:spcAft>
              <a:buNone/>
            </a:pPr>
            <a:endParaRPr sz="8688" dirty="0"/>
          </a:p>
          <a:p>
            <a:pPr marL="0" lvl="0" indent="0" algn="just" rtl="0">
              <a:spcBef>
                <a:spcPts val="360"/>
              </a:spcBef>
              <a:spcAft>
                <a:spcPts val="0"/>
              </a:spcAft>
              <a:buNone/>
            </a:pPr>
            <a:endParaRPr sz="8688" dirty="0"/>
          </a:p>
          <a:p>
            <a:pPr marL="0" lvl="0" indent="0" algn="l" rtl="0">
              <a:spcBef>
                <a:spcPts val="0"/>
              </a:spcBef>
              <a:spcAft>
                <a:spcPts val="0"/>
              </a:spcAft>
              <a:buNone/>
            </a:pPr>
            <a:endParaRPr sz="2200" dirty="0"/>
          </a:p>
          <a:p>
            <a:pPr marL="457200" lvl="0" indent="0" algn="l" rtl="0">
              <a:spcBef>
                <a:spcPts val="360"/>
              </a:spcBef>
              <a:spcAft>
                <a:spcPts val="0"/>
              </a:spcAft>
              <a:buNone/>
            </a:pPr>
            <a:endParaRPr sz="2800" dirty="0"/>
          </a:p>
          <a:p>
            <a:pPr marL="457200" lvl="0" indent="0" algn="l" rtl="0">
              <a:spcBef>
                <a:spcPts val="360"/>
              </a:spcBef>
              <a:spcAft>
                <a:spcPts val="0"/>
              </a:spcAft>
              <a:buNone/>
            </a:pPr>
            <a:endParaRPr sz="2800" dirty="0"/>
          </a:p>
          <a:p>
            <a:pPr marL="0" lvl="0" indent="0" algn="l" rtl="0">
              <a:spcBef>
                <a:spcPts val="360"/>
              </a:spcBef>
              <a:spcAft>
                <a:spcPts val="0"/>
              </a:spcAft>
              <a:buNone/>
            </a:pPr>
            <a:endParaRPr sz="2800" dirty="0"/>
          </a:p>
        </p:txBody>
      </p:sp>
      <p:sp>
        <p:nvSpPr>
          <p:cNvPr id="425" name="Google Shape;425;gc4676783a6_1_31"/>
          <p:cNvSpPr txBox="1">
            <a:spLocks noGrp="1"/>
          </p:cNvSpPr>
          <p:nvPr>
            <p:ph type="title"/>
          </p:nvPr>
        </p:nvSpPr>
        <p:spPr>
          <a:xfrm>
            <a:off x="319625" y="369950"/>
            <a:ext cx="7946100" cy="103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pl-PL" b="1">
                <a:solidFill>
                  <a:srgbClr val="1155CC"/>
                </a:solidFill>
              </a:rPr>
              <a:t>Działania w projekcie</a:t>
            </a:r>
            <a:endParaRPr>
              <a:solidFill>
                <a:srgbClr val="1155CC"/>
              </a:solidFill>
            </a:endParaRPr>
          </a:p>
        </p:txBody>
      </p:sp>
      <p:pic>
        <p:nvPicPr>
          <p:cNvPr id="426" name="Google Shape;426;gc4676783a6_1_31"/>
          <p:cNvPicPr preferRelativeResize="0"/>
          <p:nvPr/>
        </p:nvPicPr>
        <p:blipFill>
          <a:blip r:embed="rId3">
            <a:alphaModFix/>
          </a:blip>
          <a:stretch>
            <a:fillRect/>
          </a:stretch>
        </p:blipFill>
        <p:spPr>
          <a:xfrm>
            <a:off x="1043538" y="2474253"/>
            <a:ext cx="354338" cy="4270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xfrm>
            <a:off x="184200" y="-295250"/>
            <a:ext cx="9048900" cy="2295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br>
              <a:rPr lang="pl-PL"/>
            </a:br>
            <a:r>
              <a:rPr lang="pl-PL" b="1">
                <a:solidFill>
                  <a:srgbClr val="1155CC"/>
                </a:solidFill>
              </a:rPr>
              <a:t>Zasady współpracy - on line </a:t>
            </a:r>
            <a:br>
              <a:rPr lang="pl-PL" b="1"/>
            </a:br>
            <a:endParaRPr b="1"/>
          </a:p>
        </p:txBody>
      </p:sp>
      <p:pic>
        <p:nvPicPr>
          <p:cNvPr id="173" name="Google Shape;173;p3"/>
          <p:cNvPicPr preferRelativeResize="0"/>
          <p:nvPr/>
        </p:nvPicPr>
        <p:blipFill>
          <a:blip r:embed="rId3">
            <a:alphaModFix/>
          </a:blip>
          <a:stretch>
            <a:fillRect/>
          </a:stretch>
        </p:blipFill>
        <p:spPr>
          <a:xfrm>
            <a:off x="2814475" y="1417650"/>
            <a:ext cx="2316726" cy="1737550"/>
          </a:xfrm>
          <a:prstGeom prst="rect">
            <a:avLst/>
          </a:prstGeom>
          <a:noFill/>
          <a:ln>
            <a:noFill/>
          </a:ln>
        </p:spPr>
      </p:pic>
      <p:pic>
        <p:nvPicPr>
          <p:cNvPr id="174" name="Google Shape;174;p3"/>
          <p:cNvPicPr preferRelativeResize="0"/>
          <p:nvPr/>
        </p:nvPicPr>
        <p:blipFill>
          <a:blip r:embed="rId4">
            <a:alphaModFix/>
          </a:blip>
          <a:stretch>
            <a:fillRect/>
          </a:stretch>
        </p:blipFill>
        <p:spPr>
          <a:xfrm>
            <a:off x="6345401" y="1550800"/>
            <a:ext cx="1815035" cy="2202237"/>
          </a:xfrm>
          <a:prstGeom prst="rect">
            <a:avLst/>
          </a:prstGeom>
          <a:noFill/>
          <a:ln>
            <a:noFill/>
          </a:ln>
        </p:spPr>
      </p:pic>
      <p:sp>
        <p:nvSpPr>
          <p:cNvPr id="175" name="Google Shape;175;p3"/>
          <p:cNvSpPr/>
          <p:nvPr/>
        </p:nvSpPr>
        <p:spPr>
          <a:xfrm>
            <a:off x="7611250" y="929200"/>
            <a:ext cx="1361700" cy="621600"/>
          </a:xfrm>
          <a:prstGeom prst="wedgeRectCallout">
            <a:avLst>
              <a:gd name="adj1" fmla="val -45649"/>
              <a:gd name="adj2" fmla="val 7514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b="1">
                <a:solidFill>
                  <a:srgbClr val="274E13"/>
                </a:solidFill>
              </a:rPr>
              <a:t>Ale CZAT :)</a:t>
            </a:r>
            <a:endParaRPr b="1">
              <a:solidFill>
                <a:srgbClr val="274E13"/>
              </a:solidFill>
            </a:endParaRPr>
          </a:p>
        </p:txBody>
      </p:sp>
      <p:pic>
        <p:nvPicPr>
          <p:cNvPr id="176" name="Google Shape;176;p3"/>
          <p:cNvPicPr preferRelativeResize="0"/>
          <p:nvPr/>
        </p:nvPicPr>
        <p:blipFill>
          <a:blip r:embed="rId5">
            <a:alphaModFix/>
          </a:blip>
          <a:stretch>
            <a:fillRect/>
          </a:stretch>
        </p:blipFill>
        <p:spPr>
          <a:xfrm>
            <a:off x="6467875" y="3886063"/>
            <a:ext cx="2505075" cy="1819275"/>
          </a:xfrm>
          <a:prstGeom prst="rect">
            <a:avLst/>
          </a:prstGeom>
          <a:noFill/>
          <a:ln>
            <a:noFill/>
          </a:ln>
        </p:spPr>
      </p:pic>
      <p:sp>
        <p:nvSpPr>
          <p:cNvPr id="177" name="Google Shape;177;p3"/>
          <p:cNvSpPr txBox="1"/>
          <p:nvPr/>
        </p:nvSpPr>
        <p:spPr>
          <a:xfrm>
            <a:off x="6733150" y="5861400"/>
            <a:ext cx="223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a:solidFill>
                  <a:srgbClr val="38761D"/>
                </a:solidFill>
                <a:latin typeface="Calibri"/>
                <a:ea typeface="Calibri"/>
                <a:cs typeface="Calibri"/>
                <a:sym typeface="Calibri"/>
              </a:rPr>
              <a:t>Kto pyta nie błądzi - czas na pytania po każdym panelu </a:t>
            </a:r>
            <a:endParaRPr>
              <a:solidFill>
                <a:srgbClr val="38761D"/>
              </a:solidFill>
              <a:latin typeface="Calibri"/>
              <a:ea typeface="Calibri"/>
              <a:cs typeface="Calibri"/>
              <a:sym typeface="Calibri"/>
            </a:endParaRPr>
          </a:p>
        </p:txBody>
      </p:sp>
      <p:pic>
        <p:nvPicPr>
          <p:cNvPr id="178" name="Google Shape;178;p3"/>
          <p:cNvPicPr preferRelativeResize="0"/>
          <p:nvPr/>
        </p:nvPicPr>
        <p:blipFill rotWithShape="1">
          <a:blip r:embed="rId6">
            <a:alphaModFix/>
          </a:blip>
          <a:srcRect l="24690" t="14470" r="23945" b="17209"/>
          <a:stretch/>
        </p:blipFill>
        <p:spPr>
          <a:xfrm>
            <a:off x="694025" y="1351875"/>
            <a:ext cx="1403476" cy="1983398"/>
          </a:xfrm>
          <a:prstGeom prst="rect">
            <a:avLst/>
          </a:prstGeom>
          <a:noFill/>
          <a:ln>
            <a:noFill/>
          </a:ln>
        </p:spPr>
      </p:pic>
      <p:pic>
        <p:nvPicPr>
          <p:cNvPr id="179" name="Google Shape;179;p3"/>
          <p:cNvPicPr preferRelativeResize="0"/>
          <p:nvPr/>
        </p:nvPicPr>
        <p:blipFill rotWithShape="1">
          <a:blip r:embed="rId7">
            <a:alphaModFix/>
          </a:blip>
          <a:srcRect l="51345" t="11971"/>
          <a:stretch/>
        </p:blipFill>
        <p:spPr>
          <a:xfrm>
            <a:off x="390425" y="3914650"/>
            <a:ext cx="2370357" cy="1338550"/>
          </a:xfrm>
          <a:prstGeom prst="rect">
            <a:avLst/>
          </a:prstGeom>
          <a:noFill/>
          <a:ln>
            <a:noFill/>
          </a:ln>
        </p:spPr>
      </p:pic>
      <p:pic>
        <p:nvPicPr>
          <p:cNvPr id="180" name="Google Shape;180;p3"/>
          <p:cNvPicPr preferRelativeResize="0"/>
          <p:nvPr/>
        </p:nvPicPr>
        <p:blipFill>
          <a:blip r:embed="rId8">
            <a:alphaModFix/>
          </a:blip>
          <a:stretch>
            <a:fillRect/>
          </a:stretch>
        </p:blipFill>
        <p:spPr>
          <a:xfrm>
            <a:off x="3003375" y="3886075"/>
            <a:ext cx="3410550" cy="1395699"/>
          </a:xfrm>
          <a:prstGeom prst="rect">
            <a:avLst/>
          </a:prstGeom>
          <a:noFill/>
          <a:ln>
            <a:noFill/>
          </a:ln>
        </p:spPr>
      </p:pic>
      <p:sp>
        <p:nvSpPr>
          <p:cNvPr id="181" name="Google Shape;181;p3"/>
          <p:cNvSpPr txBox="1"/>
          <p:nvPr/>
        </p:nvSpPr>
        <p:spPr>
          <a:xfrm>
            <a:off x="4228075" y="5281775"/>
            <a:ext cx="223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a:solidFill>
                  <a:srgbClr val="38761D"/>
                </a:solidFill>
                <a:latin typeface="Calibri"/>
                <a:ea typeface="Calibri"/>
                <a:cs typeface="Calibri"/>
                <a:sym typeface="Calibri"/>
              </a:rPr>
              <a:t>Forma Pracy</a:t>
            </a:r>
            <a:endParaRPr>
              <a:solidFill>
                <a:srgbClr val="38761D"/>
              </a:solidFill>
              <a:latin typeface="Calibri"/>
              <a:ea typeface="Calibri"/>
              <a:cs typeface="Calibri"/>
              <a:sym typeface="Calibri"/>
            </a:endParaRPr>
          </a:p>
        </p:txBody>
      </p:sp>
      <p:pic>
        <p:nvPicPr>
          <p:cNvPr id="182" name="Google Shape;182;p3"/>
          <p:cNvPicPr preferRelativeResize="0"/>
          <p:nvPr/>
        </p:nvPicPr>
        <p:blipFill>
          <a:blip r:embed="rId9">
            <a:alphaModFix/>
          </a:blip>
          <a:stretch>
            <a:fillRect/>
          </a:stretch>
        </p:blipFill>
        <p:spPr>
          <a:xfrm>
            <a:off x="4137375" y="5861400"/>
            <a:ext cx="1734400" cy="867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c737c0535f_1_0"/>
          <p:cNvSpPr txBox="1">
            <a:spLocks noGrp="1"/>
          </p:cNvSpPr>
          <p:nvPr>
            <p:ph type="body" idx="1"/>
          </p:nvPr>
        </p:nvSpPr>
        <p:spPr>
          <a:xfrm>
            <a:off x="457200" y="2353500"/>
            <a:ext cx="8229600" cy="2575200"/>
          </a:xfrm>
          <a:prstGeom prst="rect">
            <a:avLst/>
          </a:prstGeom>
        </p:spPr>
        <p:txBody>
          <a:bodyPr spcFirstLastPara="1" wrap="square" lIns="91425" tIns="45700" rIns="91425" bIns="45700" anchor="t" anchorCtr="0">
            <a:normAutofit fontScale="32500" lnSpcReduction="20000"/>
          </a:bodyPr>
          <a:lstStyle/>
          <a:p>
            <a:pPr marL="457200" lvl="0" indent="457200" algn="l" rtl="0">
              <a:spcBef>
                <a:spcPts val="360"/>
              </a:spcBef>
              <a:spcAft>
                <a:spcPts val="0"/>
              </a:spcAft>
              <a:buNone/>
            </a:pPr>
            <a:r>
              <a:rPr lang="pl-PL" sz="11200" dirty="0"/>
              <a:t>STEP 8 - Obserwacje </a:t>
            </a:r>
            <a:r>
              <a:rPr lang="pl-PL" sz="8400" dirty="0">
                <a:solidFill>
                  <a:srgbClr val="9900FF"/>
                </a:solidFill>
              </a:rPr>
              <a:t>*</a:t>
            </a:r>
            <a:endParaRPr sz="8400" dirty="0">
              <a:solidFill>
                <a:srgbClr val="9900FF"/>
              </a:solidFill>
            </a:endParaRPr>
          </a:p>
          <a:p>
            <a:pPr marL="457200" lvl="0" indent="0" algn="ctr" rtl="0">
              <a:spcBef>
                <a:spcPts val="360"/>
              </a:spcBef>
              <a:spcAft>
                <a:spcPts val="0"/>
              </a:spcAft>
              <a:buNone/>
            </a:pPr>
            <a:endParaRPr sz="8400" dirty="0">
              <a:solidFill>
                <a:srgbClr val="9900FF"/>
              </a:solidFill>
            </a:endParaRPr>
          </a:p>
          <a:p>
            <a:pPr marL="457200" lvl="0" indent="0" algn="ctr" rtl="0">
              <a:spcBef>
                <a:spcPts val="360"/>
              </a:spcBef>
              <a:spcAft>
                <a:spcPts val="0"/>
              </a:spcAft>
              <a:buNone/>
            </a:pPr>
            <a:endParaRPr sz="8400" dirty="0">
              <a:solidFill>
                <a:srgbClr val="9900FF"/>
              </a:solidFill>
            </a:endParaRPr>
          </a:p>
          <a:p>
            <a:pPr marL="457200" lvl="0" indent="0" algn="ctr" rtl="0">
              <a:spcBef>
                <a:spcPts val="360"/>
              </a:spcBef>
              <a:spcAft>
                <a:spcPts val="0"/>
              </a:spcAft>
              <a:buNone/>
            </a:pPr>
            <a:endParaRPr sz="8400" dirty="0">
              <a:solidFill>
                <a:srgbClr val="9900FF"/>
              </a:solidFill>
            </a:endParaRPr>
          </a:p>
          <a:p>
            <a:pPr marL="457200" lvl="0" indent="0" algn="ctr" rtl="0">
              <a:spcBef>
                <a:spcPts val="360"/>
              </a:spcBef>
              <a:spcAft>
                <a:spcPts val="0"/>
              </a:spcAft>
              <a:buNone/>
            </a:pPr>
            <a:endParaRPr sz="8400" dirty="0">
              <a:solidFill>
                <a:srgbClr val="9900FF"/>
              </a:solidFill>
            </a:endParaRPr>
          </a:p>
          <a:p>
            <a:pPr marL="457200" lvl="0" indent="-361950" algn="just" rtl="0">
              <a:spcBef>
                <a:spcPts val="360"/>
              </a:spcBef>
              <a:spcAft>
                <a:spcPts val="0"/>
              </a:spcAft>
              <a:buClr>
                <a:srgbClr val="000000"/>
              </a:buClr>
              <a:buSzPct val="100000"/>
              <a:buChar char="●"/>
            </a:pPr>
            <a:r>
              <a:rPr lang="pl-PL" sz="8400" dirty="0">
                <a:solidFill>
                  <a:srgbClr val="000000"/>
                </a:solidFill>
              </a:rPr>
              <a:t>obserwacje uczestniczące;</a:t>
            </a:r>
            <a:endParaRPr sz="8400" dirty="0">
              <a:solidFill>
                <a:srgbClr val="000000"/>
              </a:solidFill>
            </a:endParaRPr>
          </a:p>
          <a:p>
            <a:pPr marL="457200" lvl="0" indent="0" algn="just" rtl="0">
              <a:spcBef>
                <a:spcPts val="360"/>
              </a:spcBef>
              <a:spcAft>
                <a:spcPts val="0"/>
              </a:spcAft>
              <a:buNone/>
            </a:pPr>
            <a:endParaRPr sz="9600" dirty="0">
              <a:solidFill>
                <a:srgbClr val="000000"/>
              </a:solidFill>
            </a:endParaRPr>
          </a:p>
          <a:p>
            <a:pPr marL="0" lvl="0" indent="0" algn="just" rtl="0">
              <a:spcBef>
                <a:spcPts val="360"/>
              </a:spcBef>
              <a:spcAft>
                <a:spcPts val="0"/>
              </a:spcAft>
              <a:buNone/>
            </a:pPr>
            <a:endParaRPr sz="8688" dirty="0"/>
          </a:p>
          <a:p>
            <a:pPr marL="457200" lvl="0" indent="0" algn="just" rtl="0">
              <a:spcBef>
                <a:spcPts val="360"/>
              </a:spcBef>
              <a:spcAft>
                <a:spcPts val="0"/>
              </a:spcAft>
              <a:buNone/>
            </a:pPr>
            <a:endParaRPr sz="8688" dirty="0"/>
          </a:p>
          <a:p>
            <a:pPr marL="457200" lvl="0" indent="0" algn="l" rtl="0">
              <a:spcBef>
                <a:spcPts val="360"/>
              </a:spcBef>
              <a:spcAft>
                <a:spcPts val="0"/>
              </a:spcAft>
              <a:buNone/>
            </a:pPr>
            <a:endParaRPr sz="3800" dirty="0"/>
          </a:p>
          <a:p>
            <a:pPr marL="457200" lvl="0" indent="0" algn="l" rtl="0">
              <a:spcBef>
                <a:spcPts val="360"/>
              </a:spcBef>
              <a:spcAft>
                <a:spcPts val="0"/>
              </a:spcAft>
              <a:buNone/>
            </a:pPr>
            <a:endParaRPr sz="2200" dirty="0"/>
          </a:p>
          <a:p>
            <a:pPr marL="457200" lvl="0" indent="0" algn="l" rtl="0">
              <a:spcBef>
                <a:spcPts val="360"/>
              </a:spcBef>
              <a:spcAft>
                <a:spcPts val="0"/>
              </a:spcAft>
              <a:buNone/>
            </a:pPr>
            <a:endParaRPr sz="2800" dirty="0"/>
          </a:p>
          <a:p>
            <a:pPr marL="457200" lvl="0" indent="0" algn="l" rtl="0">
              <a:spcBef>
                <a:spcPts val="360"/>
              </a:spcBef>
              <a:spcAft>
                <a:spcPts val="0"/>
              </a:spcAft>
              <a:buNone/>
            </a:pPr>
            <a:endParaRPr sz="2800" dirty="0"/>
          </a:p>
          <a:p>
            <a:pPr marL="0" lvl="0" indent="0" algn="l" rtl="0">
              <a:spcBef>
                <a:spcPts val="360"/>
              </a:spcBef>
              <a:spcAft>
                <a:spcPts val="0"/>
              </a:spcAft>
              <a:buNone/>
            </a:pPr>
            <a:endParaRPr sz="2800" dirty="0"/>
          </a:p>
        </p:txBody>
      </p:sp>
      <p:sp>
        <p:nvSpPr>
          <p:cNvPr id="433" name="Google Shape;433;gc737c0535f_1_0"/>
          <p:cNvSpPr txBox="1">
            <a:spLocks noGrp="1"/>
          </p:cNvSpPr>
          <p:nvPr>
            <p:ph type="title"/>
          </p:nvPr>
        </p:nvSpPr>
        <p:spPr>
          <a:xfrm>
            <a:off x="457200" y="274650"/>
            <a:ext cx="7946100" cy="103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pl-PL" b="1">
                <a:solidFill>
                  <a:srgbClr val="1155CC"/>
                </a:solidFill>
              </a:rPr>
              <a:t>Działania w projekcie</a:t>
            </a:r>
            <a:endParaRPr>
              <a:solidFill>
                <a:srgbClr val="1155CC"/>
              </a:solidFill>
            </a:endParaRPr>
          </a:p>
        </p:txBody>
      </p:sp>
      <p:pic>
        <p:nvPicPr>
          <p:cNvPr id="434" name="Google Shape;434;gc737c0535f_1_0"/>
          <p:cNvPicPr preferRelativeResize="0"/>
          <p:nvPr/>
        </p:nvPicPr>
        <p:blipFill>
          <a:blip r:embed="rId3">
            <a:alphaModFix/>
          </a:blip>
          <a:stretch>
            <a:fillRect/>
          </a:stretch>
        </p:blipFill>
        <p:spPr>
          <a:xfrm>
            <a:off x="1011788" y="2353503"/>
            <a:ext cx="354338" cy="4270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c4676783a6_1_37"/>
          <p:cNvSpPr txBox="1">
            <a:spLocks noGrp="1"/>
          </p:cNvSpPr>
          <p:nvPr>
            <p:ph type="title"/>
          </p:nvPr>
        </p:nvSpPr>
        <p:spPr>
          <a:xfrm>
            <a:off x="457200" y="274650"/>
            <a:ext cx="7946100" cy="103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pl-PL" b="1">
                <a:solidFill>
                  <a:srgbClr val="1155CC"/>
                </a:solidFill>
              </a:rPr>
              <a:t>Działania w projekcie</a:t>
            </a:r>
            <a:endParaRPr>
              <a:solidFill>
                <a:srgbClr val="1155CC"/>
              </a:solidFill>
            </a:endParaRPr>
          </a:p>
        </p:txBody>
      </p:sp>
      <p:sp>
        <p:nvSpPr>
          <p:cNvPr id="441" name="Google Shape;441;gc4676783a6_1_37"/>
          <p:cNvSpPr txBox="1"/>
          <p:nvPr/>
        </p:nvSpPr>
        <p:spPr>
          <a:xfrm>
            <a:off x="762000" y="2180175"/>
            <a:ext cx="7641300" cy="2909100"/>
          </a:xfrm>
          <a:prstGeom prst="rect">
            <a:avLst/>
          </a:prstGeom>
          <a:noFill/>
          <a:ln>
            <a:noFill/>
          </a:ln>
        </p:spPr>
        <p:txBody>
          <a:bodyPr spcFirstLastPara="1" wrap="square" lIns="91425" tIns="91425" rIns="91425" bIns="91425" anchor="t" anchorCtr="0">
            <a:spAutoFit/>
          </a:bodyPr>
          <a:lstStyle/>
          <a:p>
            <a:pPr marL="457200" lvl="0" indent="0" algn="l" rtl="0">
              <a:spcBef>
                <a:spcPts val="360"/>
              </a:spcBef>
              <a:spcAft>
                <a:spcPts val="0"/>
              </a:spcAft>
              <a:buClr>
                <a:schemeClr val="dk1"/>
              </a:buClr>
              <a:buSzPts val="1100"/>
              <a:buFont typeface="Arial"/>
              <a:buNone/>
            </a:pPr>
            <a:r>
              <a:rPr lang="pl-PL" sz="2100">
                <a:solidFill>
                  <a:schemeClr val="dk1"/>
                </a:solidFill>
                <a:latin typeface="Calibri"/>
                <a:ea typeface="Calibri"/>
                <a:cs typeface="Calibri"/>
                <a:sym typeface="Calibri"/>
              </a:rPr>
              <a:t>STEP 9 - Seminarium podsumowujące projekt</a:t>
            </a:r>
            <a:endParaRPr sz="2100">
              <a:solidFill>
                <a:srgbClr val="9900FF"/>
              </a:solidFill>
              <a:latin typeface="Calibri"/>
              <a:ea typeface="Calibri"/>
              <a:cs typeface="Calibri"/>
              <a:sym typeface="Calibri"/>
            </a:endParaRPr>
          </a:p>
          <a:p>
            <a:pPr marL="457200" lvl="0" indent="0" algn="ctr" rtl="0">
              <a:spcBef>
                <a:spcPts val="360"/>
              </a:spcBef>
              <a:spcAft>
                <a:spcPts val="0"/>
              </a:spcAft>
              <a:buClr>
                <a:schemeClr val="dk1"/>
              </a:buClr>
              <a:buSzPts val="1100"/>
              <a:buFont typeface="Arial"/>
              <a:buNone/>
            </a:pPr>
            <a:endParaRPr sz="2100">
              <a:solidFill>
                <a:srgbClr val="9900FF"/>
              </a:solidFill>
              <a:latin typeface="Calibri"/>
              <a:ea typeface="Calibri"/>
              <a:cs typeface="Calibri"/>
              <a:sym typeface="Calibri"/>
            </a:endParaRPr>
          </a:p>
          <a:p>
            <a:pPr marL="0" lvl="0" indent="0" algn="l" rtl="0">
              <a:spcBef>
                <a:spcPts val="360"/>
              </a:spcBef>
              <a:spcAft>
                <a:spcPts val="0"/>
              </a:spcAft>
              <a:buClr>
                <a:schemeClr val="dk1"/>
              </a:buClr>
              <a:buSzPts val="1100"/>
              <a:buFont typeface="Arial"/>
              <a:buNone/>
            </a:pPr>
            <a:endParaRPr sz="2100">
              <a:solidFill>
                <a:srgbClr val="9900FF"/>
              </a:solidFill>
              <a:latin typeface="Calibri"/>
              <a:ea typeface="Calibri"/>
              <a:cs typeface="Calibri"/>
              <a:sym typeface="Calibri"/>
            </a:endParaRPr>
          </a:p>
          <a:p>
            <a:pPr marL="457200" lvl="0" indent="-361950" algn="just" rtl="0">
              <a:spcBef>
                <a:spcPts val="36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podsumowanie działań i rezultatów;</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wymiana doświadczeń;</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szkolenie;</a:t>
            </a:r>
            <a:endParaRPr sz="2100">
              <a:solidFill>
                <a:schemeClr val="dk1"/>
              </a:solidFill>
              <a:latin typeface="Calibri"/>
              <a:ea typeface="Calibri"/>
              <a:cs typeface="Calibri"/>
              <a:sym typeface="Calibri"/>
            </a:endParaRPr>
          </a:p>
          <a:p>
            <a:pPr marL="457200" lvl="0" indent="-361950" algn="just" rtl="0">
              <a:spcBef>
                <a:spcPts val="0"/>
              </a:spcBef>
              <a:spcAft>
                <a:spcPts val="0"/>
              </a:spcAft>
              <a:buClr>
                <a:schemeClr val="dk1"/>
              </a:buClr>
              <a:buSzPts val="2100"/>
              <a:buFont typeface="Calibri"/>
              <a:buChar char="●"/>
            </a:pPr>
            <a:r>
              <a:rPr lang="pl-PL" sz="2100">
                <a:solidFill>
                  <a:schemeClr val="dk1"/>
                </a:solidFill>
                <a:latin typeface="Calibri"/>
                <a:ea typeface="Calibri"/>
                <a:cs typeface="Calibri"/>
                <a:sym typeface="Calibri"/>
              </a:rPr>
              <a:t>rozstrzygnięcie konkursu dla nauczycieli;</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pic>
        <p:nvPicPr>
          <p:cNvPr id="442" name="Google Shape;442;gc4676783a6_1_37"/>
          <p:cNvPicPr preferRelativeResize="0"/>
          <p:nvPr/>
        </p:nvPicPr>
        <p:blipFill>
          <a:blip r:embed="rId3">
            <a:alphaModFix/>
          </a:blip>
          <a:stretch>
            <a:fillRect/>
          </a:stretch>
        </p:blipFill>
        <p:spPr>
          <a:xfrm>
            <a:off x="853038" y="2290003"/>
            <a:ext cx="354338" cy="42702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c70c3cda63_0_18"/>
          <p:cNvSpPr txBox="1">
            <a:spLocks noGrp="1"/>
          </p:cNvSpPr>
          <p:nvPr>
            <p:ph type="body" idx="1"/>
          </p:nvPr>
        </p:nvSpPr>
        <p:spPr>
          <a:xfrm>
            <a:off x="531275" y="891125"/>
            <a:ext cx="8229600" cy="2996100"/>
          </a:xfrm>
          <a:prstGeom prst="rect">
            <a:avLst/>
          </a:prstGeom>
        </p:spPr>
        <p:txBody>
          <a:bodyPr spcFirstLastPara="1" wrap="square" lIns="91425" tIns="45700" rIns="91425" bIns="45700" anchor="t" anchorCtr="0">
            <a:noAutofit/>
          </a:bodyPr>
          <a:lstStyle/>
          <a:p>
            <a:pPr marL="4572000" lvl="0" indent="457200" algn="l" rtl="0">
              <a:spcBef>
                <a:spcPts val="518"/>
              </a:spcBef>
              <a:spcAft>
                <a:spcPts val="0"/>
              </a:spcAft>
              <a:buClr>
                <a:schemeClr val="dk1"/>
              </a:buClr>
              <a:buSzPts val="2800"/>
              <a:buFont typeface="Arial"/>
              <a:buNone/>
            </a:pPr>
            <a:endParaRPr sz="2000"/>
          </a:p>
          <a:p>
            <a:pPr marL="0" lvl="0" indent="0" algn="ctr" rtl="0">
              <a:lnSpc>
                <a:spcPct val="80000"/>
              </a:lnSpc>
              <a:spcBef>
                <a:spcPts val="360"/>
              </a:spcBef>
              <a:spcAft>
                <a:spcPts val="0"/>
              </a:spcAft>
              <a:buSzPts val="935"/>
              <a:buNone/>
            </a:pPr>
            <a:endParaRPr sz="3320"/>
          </a:p>
          <a:p>
            <a:pPr marL="0" lvl="0" indent="0" algn="ctr" rtl="0">
              <a:lnSpc>
                <a:spcPct val="80000"/>
              </a:lnSpc>
              <a:spcBef>
                <a:spcPts val="360"/>
              </a:spcBef>
              <a:spcAft>
                <a:spcPts val="0"/>
              </a:spcAft>
              <a:buSzPts val="935"/>
              <a:buNone/>
            </a:pPr>
            <a:endParaRPr sz="3320"/>
          </a:p>
        </p:txBody>
      </p:sp>
      <p:pic>
        <p:nvPicPr>
          <p:cNvPr id="449" name="Google Shape;449;gc70c3cda63_0_18"/>
          <p:cNvPicPr preferRelativeResize="0"/>
          <p:nvPr/>
        </p:nvPicPr>
        <p:blipFill>
          <a:blip r:embed="rId3">
            <a:alphaModFix/>
          </a:blip>
          <a:stretch>
            <a:fillRect/>
          </a:stretch>
        </p:blipFill>
        <p:spPr>
          <a:xfrm>
            <a:off x="0" y="391575"/>
            <a:ext cx="9091076" cy="5249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c737c0535f_1_12"/>
          <p:cNvSpPr txBox="1">
            <a:spLocks noGrp="1"/>
          </p:cNvSpPr>
          <p:nvPr>
            <p:ph type="title"/>
          </p:nvPr>
        </p:nvSpPr>
        <p:spPr>
          <a:xfrm>
            <a:off x="457200" y="2438543"/>
            <a:ext cx="8229600" cy="1758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l-PL" b="1">
                <a:solidFill>
                  <a:srgbClr val="1155CC"/>
                </a:solidFill>
              </a:rPr>
              <a:t>Dziękujemy za uwagę </a:t>
            </a:r>
            <a:endParaRPr b="1">
              <a:solidFill>
                <a:srgbClr val="1155CC"/>
              </a:solidFill>
            </a:endParaRPr>
          </a:p>
          <a:p>
            <a:pPr marL="0" lvl="0" indent="0" algn="ctr" rtl="0">
              <a:spcBef>
                <a:spcPts val="0"/>
              </a:spcBef>
              <a:spcAft>
                <a:spcPts val="0"/>
              </a:spcAft>
              <a:buNone/>
            </a:pPr>
            <a:r>
              <a:rPr lang="pl-PL" b="1">
                <a:solidFill>
                  <a:srgbClr val="1155CC"/>
                </a:solidFill>
              </a:rPr>
              <a:t>i życzymy powodzenia :)</a:t>
            </a:r>
            <a:endParaRPr b="1">
              <a:solidFill>
                <a:srgbClr val="1155CC"/>
              </a:solidFill>
            </a:endParaRPr>
          </a:p>
        </p:txBody>
      </p:sp>
      <p:pic>
        <p:nvPicPr>
          <p:cNvPr id="456" name="Google Shape;456;gc737c0535f_1_12"/>
          <p:cNvPicPr preferRelativeResize="0"/>
          <p:nvPr/>
        </p:nvPicPr>
        <p:blipFill>
          <a:blip r:embed="rId3">
            <a:alphaModFix/>
          </a:blip>
          <a:stretch>
            <a:fillRect/>
          </a:stretch>
        </p:blipFill>
        <p:spPr>
          <a:xfrm>
            <a:off x="2396425" y="406475"/>
            <a:ext cx="4249900" cy="2264900"/>
          </a:xfrm>
          <a:prstGeom prst="rect">
            <a:avLst/>
          </a:prstGeom>
          <a:noFill/>
          <a:ln>
            <a:noFill/>
          </a:ln>
        </p:spPr>
      </p:pic>
      <p:sp>
        <p:nvSpPr>
          <p:cNvPr id="457" name="Google Shape;457;gc737c0535f_1_12"/>
          <p:cNvSpPr txBox="1"/>
          <p:nvPr/>
        </p:nvSpPr>
        <p:spPr>
          <a:xfrm>
            <a:off x="-836075" y="4858325"/>
            <a:ext cx="700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latin typeface="Calibri"/>
              <a:ea typeface="Calibri"/>
              <a:cs typeface="Calibri"/>
              <a:sym typeface="Calibri"/>
            </a:endParaRPr>
          </a:p>
        </p:txBody>
      </p:sp>
      <p:sp>
        <p:nvSpPr>
          <p:cNvPr id="458" name="Google Shape;458;gc737c0535f_1_12"/>
          <p:cNvSpPr/>
          <p:nvPr/>
        </p:nvSpPr>
        <p:spPr>
          <a:xfrm>
            <a:off x="5080450" y="4372025"/>
            <a:ext cx="3259800" cy="1480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sz="2100">
                <a:solidFill>
                  <a:schemeClr val="dk1"/>
                </a:solidFill>
                <a:latin typeface="Calibri"/>
                <a:ea typeface="Calibri"/>
                <a:cs typeface="Calibri"/>
                <a:sym typeface="Calibri"/>
              </a:rPr>
              <a:t>Ewa Kruk - Asystent kierownika projektu  </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pl-PL" sz="2100">
                <a:solidFill>
                  <a:schemeClr val="dk1"/>
                </a:solidFill>
                <a:latin typeface="Calibri"/>
                <a:ea typeface="Calibri"/>
                <a:cs typeface="Calibri"/>
                <a:sym typeface="Calibri"/>
              </a:rPr>
              <a:t>603-222-041</a:t>
            </a:r>
            <a:endParaRPr sz="2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pl-PL" sz="2100" u="sng">
                <a:solidFill>
                  <a:schemeClr val="hlink"/>
                </a:solidFill>
                <a:latin typeface="Calibri"/>
                <a:ea typeface="Calibri"/>
                <a:cs typeface="Calibri"/>
                <a:sym typeface="Calibri"/>
                <a:hlinkClick r:id="rId4"/>
              </a:rPr>
              <a:t>ekruk@skef.pl</a:t>
            </a:r>
            <a:r>
              <a:rPr lang="pl-PL"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sp>
        <p:nvSpPr>
          <p:cNvPr id="459" name="Google Shape;459;gc737c0535f_1_12"/>
          <p:cNvSpPr/>
          <p:nvPr/>
        </p:nvSpPr>
        <p:spPr>
          <a:xfrm>
            <a:off x="673025" y="4372025"/>
            <a:ext cx="3408000" cy="1480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pl-PL" sz="2100">
                <a:solidFill>
                  <a:schemeClr val="dk1"/>
                </a:solidFill>
                <a:latin typeface="Calibri"/>
                <a:ea typeface="Calibri"/>
                <a:cs typeface="Calibri"/>
                <a:sym typeface="Calibri"/>
              </a:rPr>
              <a:t>Magdalena Nastrabasz - Kierownik projektu</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pl-PL" sz="2100">
                <a:solidFill>
                  <a:schemeClr val="dk1"/>
                </a:solidFill>
                <a:latin typeface="Calibri"/>
                <a:ea typeface="Calibri"/>
                <a:cs typeface="Calibri"/>
                <a:sym typeface="Calibri"/>
              </a:rPr>
              <a:t>667-544-000</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pl-PL" sz="2100" u="sng">
                <a:solidFill>
                  <a:schemeClr val="hlink"/>
                </a:solidFill>
                <a:latin typeface="Calibri"/>
                <a:ea typeface="Calibri"/>
                <a:cs typeface="Calibri"/>
                <a:sym typeface="Calibri"/>
                <a:hlinkClick r:id="rId5"/>
              </a:rPr>
              <a:t>mnastrabasz@skef.pl</a:t>
            </a:r>
            <a:endParaRPr sz="2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c42c587895_0_0"/>
          <p:cNvPicPr preferRelativeResize="0"/>
          <p:nvPr/>
        </p:nvPicPr>
        <p:blipFill>
          <a:blip r:embed="rId3">
            <a:alphaModFix/>
          </a:blip>
          <a:stretch>
            <a:fillRect/>
          </a:stretch>
        </p:blipFill>
        <p:spPr>
          <a:xfrm>
            <a:off x="152399" y="1152600"/>
            <a:ext cx="4698074" cy="4905026"/>
          </a:xfrm>
          <a:prstGeom prst="rect">
            <a:avLst/>
          </a:prstGeom>
          <a:noFill/>
          <a:ln>
            <a:noFill/>
          </a:ln>
        </p:spPr>
      </p:pic>
      <p:pic>
        <p:nvPicPr>
          <p:cNvPr id="188" name="Google Shape;188;gc42c587895_0_0"/>
          <p:cNvPicPr preferRelativeResize="0"/>
          <p:nvPr/>
        </p:nvPicPr>
        <p:blipFill>
          <a:blip r:embed="rId4">
            <a:alphaModFix/>
          </a:blip>
          <a:stretch>
            <a:fillRect/>
          </a:stretch>
        </p:blipFill>
        <p:spPr>
          <a:xfrm>
            <a:off x="4804075" y="1196558"/>
            <a:ext cx="4187526" cy="4861068"/>
          </a:xfrm>
          <a:prstGeom prst="rect">
            <a:avLst/>
          </a:prstGeom>
          <a:noFill/>
          <a:ln>
            <a:noFill/>
          </a:ln>
        </p:spPr>
      </p:pic>
      <p:sp>
        <p:nvSpPr>
          <p:cNvPr id="189" name="Google Shape;189;gc42c587895_0_0"/>
          <p:cNvSpPr txBox="1"/>
          <p:nvPr/>
        </p:nvSpPr>
        <p:spPr>
          <a:xfrm>
            <a:off x="419100" y="307933"/>
            <a:ext cx="8572500" cy="738633"/>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Clr>
                <a:schemeClr val="dk1"/>
              </a:buClr>
              <a:buSzPts val="4400"/>
              <a:buFont typeface="Calibri"/>
              <a:buNone/>
            </a:pPr>
            <a:r>
              <a:rPr lang="pl-PL" sz="3600" b="1" dirty="0">
                <a:solidFill>
                  <a:srgbClr val="1155CC"/>
                </a:solidFill>
                <a:latin typeface="Calibri"/>
                <a:ea typeface="Calibri"/>
                <a:cs typeface="Calibri"/>
                <a:sym typeface="Calibri"/>
              </a:rPr>
              <a:t>Program warsztatów 13-18.03.2021r.</a:t>
            </a:r>
            <a:r>
              <a:rPr lang="pl-PL" sz="3600" b="1" dirty="0">
                <a:solidFill>
                  <a:schemeClr val="dk1"/>
                </a:solidFill>
                <a:latin typeface="Calibri"/>
                <a:ea typeface="Calibri"/>
                <a:cs typeface="Calibri"/>
                <a:sym typeface="Calibri"/>
              </a:rPr>
              <a:t> </a:t>
            </a:r>
            <a:endParaRPr sz="36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a:spLocks noGrp="1"/>
          </p:cNvSpPr>
          <p:nvPr>
            <p:ph type="ctrTitle"/>
          </p:nvPr>
        </p:nvSpPr>
        <p:spPr>
          <a:xfrm>
            <a:off x="467544" y="908720"/>
            <a:ext cx="8204448" cy="254984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1"/>
              </a:buClr>
              <a:buSzPts val="3200"/>
              <a:buFont typeface="Calibri"/>
              <a:buNone/>
            </a:pPr>
            <a:br>
              <a:rPr lang="pl-PL" sz="3200" i="1">
                <a:solidFill>
                  <a:schemeClr val="accent1"/>
                </a:solidFill>
              </a:rPr>
            </a:br>
            <a:br>
              <a:rPr lang="pl-PL" sz="3200" i="1">
                <a:solidFill>
                  <a:schemeClr val="accent1"/>
                </a:solidFill>
              </a:rPr>
            </a:br>
            <a:endParaRPr sz="3200">
              <a:solidFill>
                <a:schemeClr val="accent1"/>
              </a:solidFill>
            </a:endParaRPr>
          </a:p>
        </p:txBody>
      </p:sp>
      <p:pic>
        <p:nvPicPr>
          <p:cNvPr id="195" name="Google Shape;195;p5" descr="kiedy rozpocz&amp;aogon;&amp;cacute; edukacj&amp;eogon; finansow&amp;aogon; dzieci"/>
          <p:cNvPicPr preferRelativeResize="0"/>
          <p:nvPr/>
        </p:nvPicPr>
        <p:blipFill rotWithShape="1">
          <a:blip r:embed="rId3">
            <a:alphaModFix/>
          </a:blip>
          <a:srcRect/>
          <a:stretch/>
        </p:blipFill>
        <p:spPr>
          <a:xfrm>
            <a:off x="467549" y="4115427"/>
            <a:ext cx="3312350" cy="2430748"/>
          </a:xfrm>
          <a:prstGeom prst="rect">
            <a:avLst/>
          </a:prstGeom>
          <a:noFill/>
          <a:ln>
            <a:noFill/>
          </a:ln>
        </p:spPr>
      </p:pic>
      <p:sp>
        <p:nvSpPr>
          <p:cNvPr id="196" name="Google Shape;196;p5"/>
          <p:cNvSpPr txBox="1"/>
          <p:nvPr/>
        </p:nvSpPr>
        <p:spPr>
          <a:xfrm>
            <a:off x="3534900" y="1862675"/>
            <a:ext cx="5609100" cy="41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accent1"/>
              </a:buClr>
              <a:buSzPts val="3200"/>
              <a:buFont typeface="Arial"/>
              <a:buNone/>
            </a:pPr>
            <a:r>
              <a:rPr lang="pl-PL" sz="4400" b="1">
                <a:solidFill>
                  <a:srgbClr val="1155CC"/>
                </a:solidFill>
                <a:latin typeface="Calibri"/>
                <a:ea typeface="Calibri"/>
                <a:cs typeface="Calibri"/>
                <a:sym typeface="Calibri"/>
              </a:rPr>
              <a:t>Dlaczego warto wprowadzać edukację finansową już                                 od przedszkola?</a:t>
            </a:r>
            <a:endParaRPr sz="4400">
              <a:solidFill>
                <a:srgbClr val="1155C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body" idx="1"/>
          </p:nvPr>
        </p:nvSpPr>
        <p:spPr>
          <a:xfrm>
            <a:off x="457200" y="1417650"/>
            <a:ext cx="8229600" cy="4526100"/>
          </a:xfrm>
          <a:prstGeom prst="rect">
            <a:avLst/>
          </a:prstGeom>
          <a:noFill/>
          <a:ln>
            <a:noFill/>
          </a:ln>
        </p:spPr>
        <p:txBody>
          <a:bodyPr spcFirstLastPara="1" wrap="square" lIns="91425" tIns="45700" rIns="91425" bIns="45700" anchor="t" anchorCtr="0">
            <a:normAutofit/>
          </a:bodyPr>
          <a:lstStyle/>
          <a:p>
            <a:pPr marL="342900" lvl="0" indent="-170180" algn="l" rtl="0">
              <a:spcBef>
                <a:spcPts val="0"/>
              </a:spcBef>
              <a:spcAft>
                <a:spcPts val="0"/>
              </a:spcAft>
              <a:buClr>
                <a:schemeClr val="dk1"/>
              </a:buClr>
              <a:buSzPts val="3200"/>
              <a:buNone/>
            </a:pPr>
            <a:endParaRPr dirty="0"/>
          </a:p>
          <a:p>
            <a:pPr marL="342900" lvl="0" indent="0" algn="l" rtl="0">
              <a:spcBef>
                <a:spcPts val="544"/>
              </a:spcBef>
              <a:spcAft>
                <a:spcPts val="0"/>
              </a:spcAft>
              <a:buNone/>
            </a:pPr>
            <a:r>
              <a:rPr lang="pl-PL" sz="2100" dirty="0"/>
              <a:t>Edukacja finansowa - warunek rozwoju rynków finansowych w UE.</a:t>
            </a:r>
            <a:endParaRPr sz="2100" dirty="0"/>
          </a:p>
          <a:p>
            <a:pPr marL="342900" lvl="0" indent="-170180" algn="l" rtl="0">
              <a:spcBef>
                <a:spcPts val="544"/>
              </a:spcBef>
              <a:spcAft>
                <a:spcPts val="0"/>
              </a:spcAft>
              <a:buClr>
                <a:schemeClr val="dk1"/>
              </a:buClr>
              <a:buSzPts val="3200"/>
              <a:buNone/>
            </a:pPr>
            <a:endParaRPr sz="2100" dirty="0"/>
          </a:p>
          <a:p>
            <a:pPr marL="342900" lvl="0" indent="0" algn="l" rtl="0">
              <a:spcBef>
                <a:spcPts val="544"/>
              </a:spcBef>
              <a:spcAft>
                <a:spcPts val="0"/>
              </a:spcAft>
              <a:buNone/>
            </a:pPr>
            <a:r>
              <a:rPr lang="pl-PL" sz="2100" dirty="0"/>
              <a:t>Edukacja finansowa umożliwia zdobywanie umiejętności niezbędnych do racjonalnego poruszania się na rynku finansowym (identyfikacja szans i zagrożeń).</a:t>
            </a:r>
            <a:endParaRPr sz="2100" dirty="0"/>
          </a:p>
          <a:p>
            <a:pPr marL="342900" lvl="0" indent="-170180" algn="l" rtl="0">
              <a:spcBef>
                <a:spcPts val="544"/>
              </a:spcBef>
              <a:spcAft>
                <a:spcPts val="0"/>
              </a:spcAft>
              <a:buClr>
                <a:schemeClr val="dk1"/>
              </a:buClr>
              <a:buSzPts val="3200"/>
              <a:buNone/>
            </a:pPr>
            <a:endParaRPr sz="2100" dirty="0"/>
          </a:p>
          <a:p>
            <a:pPr marL="342900" lvl="0" indent="0" algn="l" rtl="0">
              <a:spcBef>
                <a:spcPts val="544"/>
              </a:spcBef>
              <a:spcAft>
                <a:spcPts val="0"/>
              </a:spcAft>
              <a:buNone/>
            </a:pPr>
            <a:r>
              <a:rPr lang="pl-PL" sz="2100" dirty="0"/>
              <a:t>Edukacja finansowa - elementem edukacji obywatelskiej.</a:t>
            </a:r>
            <a:endParaRPr sz="2100" dirty="0"/>
          </a:p>
          <a:p>
            <a:pPr marL="342900" lvl="0" indent="-170180" algn="l" rtl="0">
              <a:spcBef>
                <a:spcPts val="544"/>
              </a:spcBef>
              <a:spcAft>
                <a:spcPts val="0"/>
              </a:spcAft>
              <a:buClr>
                <a:schemeClr val="dk1"/>
              </a:buClr>
              <a:buSzPts val="3200"/>
              <a:buNone/>
            </a:pPr>
            <a:endParaRPr sz="2450" dirty="0"/>
          </a:p>
        </p:txBody>
      </p:sp>
      <p:sp>
        <p:nvSpPr>
          <p:cNvPr id="202" name="Google Shape;20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4400"/>
              <a:buFont typeface="Calibri"/>
              <a:buNone/>
            </a:pPr>
            <a:r>
              <a:rPr lang="pl-PL" b="1">
                <a:solidFill>
                  <a:srgbClr val="1155CC"/>
                </a:solidFill>
              </a:rPr>
              <a:t>Znaczenie edukacji finansowej</a:t>
            </a:r>
            <a:endParaRPr>
              <a:solidFill>
                <a:srgbClr val="1155CC"/>
              </a:solidFill>
            </a:endParaRPr>
          </a:p>
        </p:txBody>
      </p:sp>
      <p:pic>
        <p:nvPicPr>
          <p:cNvPr id="203" name="Google Shape;203;p6"/>
          <p:cNvPicPr preferRelativeResize="0"/>
          <p:nvPr/>
        </p:nvPicPr>
        <p:blipFill>
          <a:blip r:embed="rId3">
            <a:alphaModFix/>
          </a:blip>
          <a:stretch>
            <a:fillRect/>
          </a:stretch>
        </p:blipFill>
        <p:spPr>
          <a:xfrm>
            <a:off x="405163" y="1996303"/>
            <a:ext cx="354338" cy="427022"/>
          </a:xfrm>
          <a:prstGeom prst="rect">
            <a:avLst/>
          </a:prstGeom>
          <a:noFill/>
          <a:ln>
            <a:noFill/>
          </a:ln>
        </p:spPr>
      </p:pic>
      <p:pic>
        <p:nvPicPr>
          <p:cNvPr id="204" name="Google Shape;204;p6"/>
          <p:cNvPicPr preferRelativeResize="0"/>
          <p:nvPr/>
        </p:nvPicPr>
        <p:blipFill>
          <a:blip r:embed="rId3">
            <a:alphaModFix/>
          </a:blip>
          <a:stretch>
            <a:fillRect/>
          </a:stretch>
        </p:blipFill>
        <p:spPr>
          <a:xfrm>
            <a:off x="405163" y="4195778"/>
            <a:ext cx="354338" cy="427022"/>
          </a:xfrm>
          <a:prstGeom prst="rect">
            <a:avLst/>
          </a:prstGeom>
          <a:noFill/>
          <a:ln>
            <a:noFill/>
          </a:ln>
        </p:spPr>
      </p:pic>
      <p:pic>
        <p:nvPicPr>
          <p:cNvPr id="205" name="Google Shape;205;p6"/>
          <p:cNvPicPr preferRelativeResize="0"/>
          <p:nvPr/>
        </p:nvPicPr>
        <p:blipFill>
          <a:blip r:embed="rId3">
            <a:alphaModFix/>
          </a:blip>
          <a:stretch>
            <a:fillRect/>
          </a:stretch>
        </p:blipFill>
        <p:spPr>
          <a:xfrm>
            <a:off x="405163" y="3001978"/>
            <a:ext cx="354338" cy="4270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7"/>
          <p:cNvSpPr txBox="1">
            <a:spLocks noGrp="1"/>
          </p:cNvSpPr>
          <p:nvPr>
            <p:ph type="body" idx="1"/>
          </p:nvPr>
        </p:nvSpPr>
        <p:spPr>
          <a:xfrm>
            <a:off x="95250" y="2087025"/>
            <a:ext cx="8996100" cy="4526100"/>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None/>
            </a:pPr>
            <a:r>
              <a:rPr lang="pl-PL" sz="2100"/>
              <a:t>Wiedza i rozumienie mechanizmów finansowych.</a:t>
            </a:r>
            <a:endParaRPr sz="2100"/>
          </a:p>
          <a:p>
            <a:pPr marL="342900" lvl="0" indent="-154940" algn="l" rtl="0">
              <a:spcBef>
                <a:spcPts val="592"/>
              </a:spcBef>
              <a:spcAft>
                <a:spcPts val="0"/>
              </a:spcAft>
              <a:buClr>
                <a:schemeClr val="dk1"/>
              </a:buClr>
              <a:buSzPts val="3200"/>
              <a:buNone/>
            </a:pPr>
            <a:endParaRPr sz="2100"/>
          </a:p>
          <a:p>
            <a:pPr marL="457200" lvl="0" indent="457200" algn="l" rtl="0">
              <a:spcBef>
                <a:spcPts val="592"/>
              </a:spcBef>
              <a:spcAft>
                <a:spcPts val="0"/>
              </a:spcAft>
              <a:buNone/>
            </a:pPr>
            <a:r>
              <a:rPr lang="pl-PL" sz="2100"/>
              <a:t>Umiejętności i kompetencje w zakresie finansów.</a:t>
            </a:r>
            <a:endParaRPr sz="2100"/>
          </a:p>
          <a:p>
            <a:pPr marL="342900" lvl="0" indent="-154940" algn="l" rtl="0">
              <a:spcBef>
                <a:spcPts val="592"/>
              </a:spcBef>
              <a:spcAft>
                <a:spcPts val="0"/>
              </a:spcAft>
              <a:buClr>
                <a:schemeClr val="dk1"/>
              </a:buClr>
              <a:buSzPts val="3200"/>
              <a:buNone/>
            </a:pPr>
            <a:endParaRPr sz="2100"/>
          </a:p>
          <a:p>
            <a:pPr marL="457200" lvl="0" indent="457200" algn="l" rtl="0">
              <a:spcBef>
                <a:spcPts val="592"/>
              </a:spcBef>
              <a:spcAft>
                <a:spcPts val="0"/>
              </a:spcAft>
              <a:buNone/>
            </a:pPr>
            <a:r>
              <a:rPr lang="pl-PL" sz="2100"/>
              <a:t>Odpowiedzialność.</a:t>
            </a:r>
            <a:endParaRPr sz="2100"/>
          </a:p>
          <a:p>
            <a:pPr marL="342900" lvl="0" indent="-154940" algn="l" rtl="0">
              <a:spcBef>
                <a:spcPts val="592"/>
              </a:spcBef>
              <a:spcAft>
                <a:spcPts val="0"/>
              </a:spcAft>
              <a:buClr>
                <a:schemeClr val="dk1"/>
              </a:buClr>
              <a:buSzPts val="3200"/>
              <a:buNone/>
            </a:pPr>
            <a:endParaRPr/>
          </a:p>
          <a:p>
            <a:pPr marL="342900" lvl="0" indent="-342900" algn="l" rtl="0">
              <a:spcBef>
                <a:spcPts val="333"/>
              </a:spcBef>
              <a:spcAft>
                <a:spcPts val="0"/>
              </a:spcAft>
              <a:buClr>
                <a:schemeClr val="dk1"/>
              </a:buClr>
              <a:buSzPts val="1800"/>
              <a:buNone/>
            </a:pPr>
            <a:r>
              <a:rPr lang="pl-PL" sz="1800">
                <a:solidFill>
                  <a:srgbClr val="1155CC"/>
                </a:solidFill>
              </a:rPr>
              <a:t>	</a:t>
            </a:r>
            <a:endParaRPr sz="1800">
              <a:solidFill>
                <a:srgbClr val="1155CC"/>
              </a:solidFill>
            </a:endParaRPr>
          </a:p>
          <a:p>
            <a:pPr marL="342900" lvl="0" indent="-342900" algn="l" rtl="0">
              <a:spcBef>
                <a:spcPts val="333"/>
              </a:spcBef>
              <a:spcAft>
                <a:spcPts val="0"/>
              </a:spcAft>
              <a:buClr>
                <a:schemeClr val="dk1"/>
              </a:buClr>
              <a:buSzPts val="1800"/>
              <a:buNone/>
            </a:pPr>
            <a:r>
              <a:rPr lang="pl-PL" sz="1400">
                <a:solidFill>
                  <a:srgbClr val="1155CC"/>
                </a:solidFill>
              </a:rPr>
              <a:t>M. Penczar, </a:t>
            </a:r>
            <a:r>
              <a:rPr lang="pl-PL" sz="1400" i="1">
                <a:solidFill>
                  <a:srgbClr val="1155CC"/>
                </a:solidFill>
              </a:rPr>
              <a:t>Ocena poziomu edukacji finansowej w Polsce na tle krajów UE  </a:t>
            </a:r>
            <a:r>
              <a:rPr lang="pl-PL" sz="1400">
                <a:solidFill>
                  <a:srgbClr val="1155CC"/>
                </a:solidFill>
              </a:rPr>
              <a:t>w: </a:t>
            </a:r>
            <a:r>
              <a:rPr lang="pl-PL" sz="1400" i="1">
                <a:solidFill>
                  <a:srgbClr val="1155CC"/>
                </a:solidFill>
              </a:rPr>
              <a:t>Rola edukacji finansowej w ograniczaniu wykluczenia finansowego, </a:t>
            </a:r>
            <a:r>
              <a:rPr lang="pl-PL" sz="1400">
                <a:solidFill>
                  <a:srgbClr val="1155CC"/>
                </a:solidFill>
              </a:rPr>
              <a:t>Instytut Badań nad Gospodarką Rynkową, Konrad Adenauer Stiftung, Gdańsk 2014</a:t>
            </a:r>
            <a:endParaRPr sz="1400">
              <a:solidFill>
                <a:srgbClr val="1155CC"/>
              </a:solidFill>
            </a:endParaRPr>
          </a:p>
        </p:txBody>
      </p:sp>
      <p:sp>
        <p:nvSpPr>
          <p:cNvPr id="211" name="Google Shape;211;p7"/>
          <p:cNvSpPr txBox="1"/>
          <p:nvPr/>
        </p:nvSpPr>
        <p:spPr>
          <a:xfrm>
            <a:off x="207425" y="487250"/>
            <a:ext cx="8936700" cy="15393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accent1"/>
              </a:buClr>
              <a:buSzPts val="4400"/>
              <a:buFont typeface="Calibri"/>
              <a:buNone/>
            </a:pPr>
            <a:r>
              <a:rPr lang="pl-PL" sz="4400" b="1">
                <a:solidFill>
                  <a:srgbClr val="1155CC"/>
                </a:solidFill>
                <a:latin typeface="Calibri"/>
                <a:ea typeface="Calibri"/>
                <a:cs typeface="Calibri"/>
                <a:sym typeface="Calibri"/>
              </a:rPr>
              <a:t>Rozumienie mechanizmów finansowych</a:t>
            </a:r>
            <a:endParaRPr sz="4850">
              <a:solidFill>
                <a:srgbClr val="1155CC"/>
              </a:solidFill>
              <a:latin typeface="Calibri"/>
              <a:ea typeface="Calibri"/>
              <a:cs typeface="Calibri"/>
              <a:sym typeface="Calibri"/>
            </a:endParaRPr>
          </a:p>
        </p:txBody>
      </p:sp>
      <p:pic>
        <p:nvPicPr>
          <p:cNvPr id="212" name="Google Shape;212;p7"/>
          <p:cNvPicPr preferRelativeResize="0"/>
          <p:nvPr/>
        </p:nvPicPr>
        <p:blipFill>
          <a:blip r:embed="rId3">
            <a:alphaModFix/>
          </a:blip>
          <a:stretch>
            <a:fillRect/>
          </a:stretch>
        </p:blipFill>
        <p:spPr>
          <a:xfrm>
            <a:off x="508013" y="2182828"/>
            <a:ext cx="354338" cy="427022"/>
          </a:xfrm>
          <a:prstGeom prst="rect">
            <a:avLst/>
          </a:prstGeom>
          <a:noFill/>
          <a:ln>
            <a:noFill/>
          </a:ln>
        </p:spPr>
      </p:pic>
      <p:pic>
        <p:nvPicPr>
          <p:cNvPr id="213" name="Google Shape;213;p7"/>
          <p:cNvPicPr preferRelativeResize="0"/>
          <p:nvPr/>
        </p:nvPicPr>
        <p:blipFill>
          <a:blip r:embed="rId3">
            <a:alphaModFix/>
          </a:blip>
          <a:stretch>
            <a:fillRect/>
          </a:stretch>
        </p:blipFill>
        <p:spPr>
          <a:xfrm>
            <a:off x="508013" y="2949078"/>
            <a:ext cx="354338" cy="427022"/>
          </a:xfrm>
          <a:prstGeom prst="rect">
            <a:avLst/>
          </a:prstGeom>
          <a:noFill/>
          <a:ln>
            <a:noFill/>
          </a:ln>
        </p:spPr>
      </p:pic>
      <p:pic>
        <p:nvPicPr>
          <p:cNvPr id="214" name="Google Shape;214;p7"/>
          <p:cNvPicPr preferRelativeResize="0"/>
          <p:nvPr/>
        </p:nvPicPr>
        <p:blipFill>
          <a:blip r:embed="rId3">
            <a:alphaModFix/>
          </a:blip>
          <a:stretch>
            <a:fillRect/>
          </a:stretch>
        </p:blipFill>
        <p:spPr>
          <a:xfrm>
            <a:off x="508013" y="3715328"/>
            <a:ext cx="354338" cy="4270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8"/>
          <p:cNvSpPr txBox="1">
            <a:spLocks noGrp="1"/>
          </p:cNvSpPr>
          <p:nvPr>
            <p:ph type="body" idx="1"/>
          </p:nvPr>
        </p:nvSpPr>
        <p:spPr>
          <a:xfrm>
            <a:off x="179512" y="1481328"/>
            <a:ext cx="8856984" cy="4467952"/>
          </a:xfrm>
          <a:prstGeom prst="rect">
            <a:avLst/>
          </a:prstGeom>
          <a:noFill/>
          <a:ln>
            <a:noFill/>
          </a:ln>
        </p:spPr>
        <p:txBody>
          <a:bodyPr spcFirstLastPara="1" wrap="square" lIns="91425" tIns="45700" rIns="91425" bIns="45700" anchor="t" anchorCtr="0">
            <a:noAutofit/>
          </a:bodyPr>
          <a:lstStyle/>
          <a:p>
            <a:pPr marL="1257300" lvl="0" indent="0" algn="l" rtl="0">
              <a:spcBef>
                <a:spcPts val="0"/>
              </a:spcBef>
              <a:spcAft>
                <a:spcPts val="0"/>
              </a:spcAft>
              <a:buNone/>
            </a:pPr>
            <a:r>
              <a:rPr lang="pl-PL" sz="2100"/>
              <a:t>Podnoszenie świadomości obywateli.</a:t>
            </a:r>
            <a:endParaRPr sz="2100"/>
          </a:p>
          <a:p>
            <a:pPr marL="342900" lvl="0" indent="-342900" algn="l" rtl="0">
              <a:spcBef>
                <a:spcPts val="465"/>
              </a:spcBef>
              <a:spcAft>
                <a:spcPts val="0"/>
              </a:spcAft>
              <a:buClr>
                <a:schemeClr val="dk1"/>
              </a:buClr>
              <a:buSzPts val="3000"/>
              <a:buNone/>
            </a:pPr>
            <a:endParaRPr sz="2100"/>
          </a:p>
          <a:p>
            <a:pPr marL="1257300" lvl="0" indent="0" algn="l" rtl="0">
              <a:spcBef>
                <a:spcPts val="465"/>
              </a:spcBef>
              <a:spcAft>
                <a:spcPts val="0"/>
              </a:spcAft>
              <a:buNone/>
            </a:pPr>
            <a:r>
              <a:rPr lang="pl-PL" sz="2100"/>
              <a:t>Ograniczanie zjawiska nadmiernego zadłużenia i wykluczenia finansowego.</a:t>
            </a:r>
            <a:endParaRPr sz="2100"/>
          </a:p>
          <a:p>
            <a:pPr marL="1257300" lvl="0" indent="0" algn="l" rtl="0">
              <a:spcBef>
                <a:spcPts val="465"/>
              </a:spcBef>
              <a:spcAft>
                <a:spcPts val="0"/>
              </a:spcAft>
              <a:buNone/>
            </a:pPr>
            <a:endParaRPr sz="2100"/>
          </a:p>
          <a:p>
            <a:pPr marL="1257300" lvl="0" indent="0" algn="l" rtl="0">
              <a:spcBef>
                <a:spcPts val="465"/>
              </a:spcBef>
              <a:spcAft>
                <a:spcPts val="0"/>
              </a:spcAft>
              <a:buNone/>
            </a:pPr>
            <a:r>
              <a:rPr lang="pl-PL" sz="2100"/>
              <a:t>Unikania ryzyka i rozumienie podejmowanych decyzji finansowych.</a:t>
            </a:r>
            <a:endParaRPr sz="2100"/>
          </a:p>
          <a:p>
            <a:pPr marL="342900" lvl="0" indent="-195262" algn="l" rtl="0">
              <a:spcBef>
                <a:spcPts val="465"/>
              </a:spcBef>
              <a:spcAft>
                <a:spcPts val="0"/>
              </a:spcAft>
              <a:buClr>
                <a:schemeClr val="dk1"/>
              </a:buClr>
              <a:buSzPts val="3000"/>
              <a:buNone/>
            </a:pPr>
            <a:endParaRPr sz="2100"/>
          </a:p>
          <a:p>
            <a:pPr marL="1257300" lvl="0" indent="0" algn="l" rtl="0">
              <a:spcBef>
                <a:spcPts val="465"/>
              </a:spcBef>
              <a:spcAft>
                <a:spcPts val="0"/>
              </a:spcAft>
              <a:buNone/>
            </a:pPr>
            <a:r>
              <a:rPr lang="pl-PL" sz="2100"/>
              <a:t>Uświadomienie konsumentom ich praw i obowiązków.</a:t>
            </a:r>
            <a:endParaRPr sz="2100"/>
          </a:p>
          <a:p>
            <a:pPr marL="342900" lvl="0" indent="-342900" algn="l" rtl="0">
              <a:spcBef>
                <a:spcPts val="465"/>
              </a:spcBef>
              <a:spcAft>
                <a:spcPts val="0"/>
              </a:spcAft>
              <a:buClr>
                <a:schemeClr val="dk1"/>
              </a:buClr>
              <a:buSzPts val="3000"/>
              <a:buNone/>
            </a:pPr>
            <a:endParaRPr sz="2100"/>
          </a:p>
          <a:p>
            <a:pPr marL="1257300" lvl="0" indent="0" algn="l" rtl="0">
              <a:spcBef>
                <a:spcPts val="465"/>
              </a:spcBef>
              <a:spcAft>
                <a:spcPts val="0"/>
              </a:spcAft>
              <a:buNone/>
            </a:pPr>
            <a:r>
              <a:rPr lang="pl-PL" sz="2100"/>
              <a:t>Podejmowanie działań umożliwiających konsumentom przyjęcie niezależnej, opartej na wiedzy i własnej ocenie, postawy względem produktów i transakcji finansowych.</a:t>
            </a:r>
            <a:endParaRPr sz="2100"/>
          </a:p>
          <a:p>
            <a:pPr marL="342900" lvl="0" indent="-195262" algn="l" rtl="0">
              <a:spcBef>
                <a:spcPts val="465"/>
              </a:spcBef>
              <a:spcAft>
                <a:spcPts val="0"/>
              </a:spcAft>
              <a:buClr>
                <a:schemeClr val="dk1"/>
              </a:buClr>
              <a:buSzPts val="3000"/>
              <a:buNone/>
            </a:pPr>
            <a:endParaRPr sz="2100"/>
          </a:p>
          <a:p>
            <a:pPr marL="342900" lvl="0" indent="-185420" algn="l" rtl="0">
              <a:spcBef>
                <a:spcPts val="496"/>
              </a:spcBef>
              <a:spcAft>
                <a:spcPts val="0"/>
              </a:spcAft>
              <a:buClr>
                <a:schemeClr val="dk1"/>
              </a:buClr>
              <a:buSzPts val="3200"/>
              <a:buNone/>
            </a:pPr>
            <a:endParaRPr sz="2100"/>
          </a:p>
        </p:txBody>
      </p:sp>
      <p:sp>
        <p:nvSpPr>
          <p:cNvPr id="220" name="Google Shape;22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4400"/>
              <a:buFont typeface="Calibri"/>
              <a:buNone/>
            </a:pPr>
            <a:r>
              <a:rPr lang="pl-PL" b="1">
                <a:solidFill>
                  <a:srgbClr val="1155CC"/>
                </a:solidFill>
              </a:rPr>
              <a:t>Cele edukacji finansowej</a:t>
            </a:r>
            <a:endParaRPr>
              <a:solidFill>
                <a:srgbClr val="1155CC"/>
              </a:solidFill>
            </a:endParaRPr>
          </a:p>
        </p:txBody>
      </p:sp>
      <p:pic>
        <p:nvPicPr>
          <p:cNvPr id="221" name="Google Shape;221;p8"/>
          <p:cNvPicPr preferRelativeResize="0"/>
          <p:nvPr/>
        </p:nvPicPr>
        <p:blipFill>
          <a:blip r:embed="rId3">
            <a:alphaModFix/>
          </a:blip>
          <a:stretch>
            <a:fillRect/>
          </a:stretch>
        </p:blipFill>
        <p:spPr>
          <a:xfrm>
            <a:off x="880513" y="1481328"/>
            <a:ext cx="354338" cy="427022"/>
          </a:xfrm>
          <a:prstGeom prst="rect">
            <a:avLst/>
          </a:prstGeom>
          <a:noFill/>
          <a:ln>
            <a:noFill/>
          </a:ln>
        </p:spPr>
      </p:pic>
      <p:pic>
        <p:nvPicPr>
          <p:cNvPr id="222" name="Google Shape;222;p8"/>
          <p:cNvPicPr preferRelativeResize="0"/>
          <p:nvPr/>
        </p:nvPicPr>
        <p:blipFill>
          <a:blip r:embed="rId3">
            <a:alphaModFix/>
          </a:blip>
          <a:stretch>
            <a:fillRect/>
          </a:stretch>
        </p:blipFill>
        <p:spPr>
          <a:xfrm>
            <a:off x="880513" y="2353228"/>
            <a:ext cx="354338" cy="427022"/>
          </a:xfrm>
          <a:prstGeom prst="rect">
            <a:avLst/>
          </a:prstGeom>
          <a:noFill/>
          <a:ln>
            <a:noFill/>
          </a:ln>
        </p:spPr>
      </p:pic>
      <p:pic>
        <p:nvPicPr>
          <p:cNvPr id="223" name="Google Shape;223;p8"/>
          <p:cNvPicPr preferRelativeResize="0"/>
          <p:nvPr/>
        </p:nvPicPr>
        <p:blipFill>
          <a:blip r:embed="rId3">
            <a:alphaModFix/>
          </a:blip>
          <a:stretch>
            <a:fillRect/>
          </a:stretch>
        </p:blipFill>
        <p:spPr>
          <a:xfrm>
            <a:off x="880513" y="3362878"/>
            <a:ext cx="354338" cy="427022"/>
          </a:xfrm>
          <a:prstGeom prst="rect">
            <a:avLst/>
          </a:prstGeom>
          <a:noFill/>
          <a:ln>
            <a:noFill/>
          </a:ln>
        </p:spPr>
      </p:pic>
      <p:pic>
        <p:nvPicPr>
          <p:cNvPr id="224" name="Google Shape;224;p8"/>
          <p:cNvPicPr preferRelativeResize="0"/>
          <p:nvPr/>
        </p:nvPicPr>
        <p:blipFill>
          <a:blip r:embed="rId3">
            <a:alphaModFix/>
          </a:blip>
          <a:stretch>
            <a:fillRect/>
          </a:stretch>
        </p:blipFill>
        <p:spPr>
          <a:xfrm>
            <a:off x="922863" y="4076178"/>
            <a:ext cx="354338" cy="427022"/>
          </a:xfrm>
          <a:prstGeom prst="rect">
            <a:avLst/>
          </a:prstGeom>
          <a:noFill/>
          <a:ln>
            <a:noFill/>
          </a:ln>
        </p:spPr>
      </p:pic>
      <p:pic>
        <p:nvPicPr>
          <p:cNvPr id="225" name="Google Shape;225;p8"/>
          <p:cNvPicPr preferRelativeResize="0"/>
          <p:nvPr/>
        </p:nvPicPr>
        <p:blipFill>
          <a:blip r:embed="rId3">
            <a:alphaModFix/>
          </a:blip>
          <a:stretch>
            <a:fillRect/>
          </a:stretch>
        </p:blipFill>
        <p:spPr>
          <a:xfrm>
            <a:off x="922863" y="5032928"/>
            <a:ext cx="354338" cy="4270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txBox="1">
            <a:spLocks noGrp="1"/>
          </p:cNvSpPr>
          <p:nvPr>
            <p:ph type="body" idx="1"/>
          </p:nvPr>
        </p:nvSpPr>
        <p:spPr>
          <a:xfrm>
            <a:off x="52950" y="762000"/>
            <a:ext cx="9038100" cy="5789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2100" dirty="0"/>
          </a:p>
          <a:p>
            <a:pPr marL="0" lvl="0" indent="457200" algn="l" rtl="0">
              <a:spcBef>
                <a:spcPts val="640"/>
              </a:spcBef>
              <a:spcAft>
                <a:spcPts val="0"/>
              </a:spcAft>
              <a:buNone/>
            </a:pPr>
            <a:endParaRPr sz="2450" dirty="0"/>
          </a:p>
          <a:p>
            <a:pPr marL="342900" lvl="0" indent="-342900" algn="l" rtl="0">
              <a:spcBef>
                <a:spcPts val="640"/>
              </a:spcBef>
              <a:spcAft>
                <a:spcPts val="0"/>
              </a:spcAft>
              <a:buClr>
                <a:schemeClr val="dk1"/>
              </a:buClr>
              <a:buSzPts val="3200"/>
              <a:buNone/>
            </a:pPr>
            <a:endParaRPr sz="3800" dirty="0"/>
          </a:p>
          <a:p>
            <a:pPr marL="342900" lvl="0" indent="-342900" algn="l" rtl="0">
              <a:spcBef>
                <a:spcPts val="640"/>
              </a:spcBef>
              <a:spcAft>
                <a:spcPts val="0"/>
              </a:spcAft>
              <a:buClr>
                <a:schemeClr val="dk1"/>
              </a:buClr>
              <a:buSzPts val="3200"/>
              <a:buNone/>
            </a:pPr>
            <a:endParaRPr dirty="0"/>
          </a:p>
        </p:txBody>
      </p:sp>
      <p:sp>
        <p:nvSpPr>
          <p:cNvPr id="231" name="Google Shape;231;p9"/>
          <p:cNvSpPr txBox="1">
            <a:spLocks noGrp="1"/>
          </p:cNvSpPr>
          <p:nvPr>
            <p:ph type="title"/>
          </p:nvPr>
        </p:nvSpPr>
        <p:spPr>
          <a:xfrm>
            <a:off x="404275" y="705759"/>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4400"/>
              <a:buFont typeface="Calibri"/>
              <a:buNone/>
            </a:pPr>
            <a:r>
              <a:rPr lang="pl-PL" b="1" dirty="0">
                <a:solidFill>
                  <a:srgbClr val="1155CC"/>
                </a:solidFill>
              </a:rPr>
              <a:t>Badania</a:t>
            </a:r>
            <a:endParaRPr dirty="0">
              <a:solidFill>
                <a:srgbClr val="1155CC"/>
              </a:solidFill>
            </a:endParaRPr>
          </a:p>
        </p:txBody>
      </p:sp>
      <p:sp>
        <p:nvSpPr>
          <p:cNvPr id="232" name="Google Shape;232;p9"/>
          <p:cNvSpPr txBox="1"/>
          <p:nvPr/>
        </p:nvSpPr>
        <p:spPr>
          <a:xfrm>
            <a:off x="556181" y="2073897"/>
            <a:ext cx="8077694" cy="2769959"/>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Clr>
                <a:schemeClr val="dk1"/>
              </a:buClr>
              <a:buSzPts val="1100"/>
              <a:buFont typeface="Arial"/>
              <a:buNone/>
            </a:pPr>
            <a:r>
              <a:rPr lang="pl-PL" sz="2100" b="1" dirty="0">
                <a:solidFill>
                  <a:srgbClr val="7030A0"/>
                </a:solidFill>
                <a:latin typeface="Calibri"/>
                <a:ea typeface="Calibri"/>
                <a:cs typeface="Calibri"/>
                <a:sym typeface="Calibri"/>
              </a:rPr>
              <a:t>         Najnowszy raport OECD/INFE 2020 </a:t>
            </a:r>
            <a:r>
              <a:rPr lang="pl-PL" sz="2100" dirty="0">
                <a:solidFill>
                  <a:schemeClr val="dk1"/>
                </a:solidFill>
                <a:latin typeface="Calibri"/>
                <a:ea typeface="Calibri"/>
                <a:cs typeface="Calibri"/>
                <a:sym typeface="Calibri"/>
              </a:rPr>
              <a:t>https://www.oecd.org/financial/education/oecd-infe-2020-international-survey-of-adult-financial-literacy.pdf</a:t>
            </a:r>
            <a:endParaRPr sz="2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pl-PL" sz="2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pl-PL" sz="2100" b="1" dirty="0">
                <a:solidFill>
                  <a:srgbClr val="7030A0"/>
                </a:solidFill>
                <a:latin typeface="Calibri"/>
                <a:ea typeface="Calibri"/>
                <a:cs typeface="Calibri"/>
                <a:sym typeface="Calibri"/>
              </a:rPr>
              <a:t>                Poziom wiedzy finansowej Polaków 2021 edycja III </a:t>
            </a:r>
            <a:r>
              <a:rPr lang="pl-PL" sz="2100" dirty="0">
                <a:solidFill>
                  <a:srgbClr val="7030A0"/>
                </a:solidFill>
                <a:latin typeface="Calibri"/>
                <a:ea typeface="Calibri"/>
                <a:cs typeface="Calibri"/>
                <a:sym typeface="Calibri"/>
              </a:rPr>
              <a:t>    </a:t>
            </a:r>
            <a:r>
              <a:rPr lang="en-GB" sz="2100" dirty="0">
                <a:solidFill>
                  <a:schemeClr val="dk1"/>
                </a:solidFill>
                <a:latin typeface="Calibri"/>
                <a:ea typeface="Calibri"/>
                <a:cs typeface="Calibri"/>
                <a:sym typeface="Calibri"/>
              </a:rPr>
              <a:t>https://www.gpw.pl/pub/GPW/pdf/Poziom_wiedzy_finansowej_Polakow.pdf</a:t>
            </a:r>
            <a:endParaRPr sz="21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1671</Words>
  <Application>Microsoft Office PowerPoint</Application>
  <PresentationFormat>Pokaz na ekranie (4:3)</PresentationFormat>
  <Paragraphs>278</Paragraphs>
  <Slides>33</Slides>
  <Notes>33</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33</vt:i4>
      </vt:variant>
    </vt:vector>
  </HeadingPairs>
  <TitlesOfParts>
    <vt:vector size="37" baseType="lpstr">
      <vt:lpstr>Arial</vt:lpstr>
      <vt:lpstr>Calibri</vt:lpstr>
      <vt:lpstr>Noto Sans Symbols</vt:lpstr>
      <vt:lpstr>Motyw pakietu Office</vt:lpstr>
      <vt:lpstr>Projekt edukacyjny  „Myślę, decyduję, działam  – finanse dla najmłodszych.2 edycja”  Warsztaty metodyczne 18.03.2021 r.  </vt:lpstr>
      <vt:lpstr> Poznajmy się  </vt:lpstr>
      <vt:lpstr> Zasady współpracy - on line  </vt:lpstr>
      <vt:lpstr>Prezentacja programu PowerPoint</vt:lpstr>
      <vt:lpstr>  </vt:lpstr>
      <vt:lpstr>Znaczenie edukacji finansowej</vt:lpstr>
      <vt:lpstr>Prezentacja programu PowerPoint</vt:lpstr>
      <vt:lpstr>Cele edukacji finansowej</vt:lpstr>
      <vt:lpstr>Badania</vt:lpstr>
      <vt:lpstr>Edukacja finansowa najmłodszych</vt:lpstr>
      <vt:lpstr>Doświadczenia dzieci – zróżnicowana wiedza osobista</vt:lpstr>
      <vt:lpstr>Dzieci a gospodarka rynkowa</vt:lpstr>
      <vt:lpstr>Edukacja finansowa</vt:lpstr>
      <vt:lpstr>Kompetencje XXI wieku</vt:lpstr>
      <vt:lpstr> Wprowadzenie do projektu </vt:lpstr>
      <vt:lpstr>- Albert jest bardzo słabym uczniem. Jest powolny, niekoleżeński i zawsze nieobecny. Psuje resztę klasy. Byłoby w interesie nas wszystkich usunąć go jak najszybciej ze szkoły   – powiedział nauczyciel...</vt:lpstr>
      <vt:lpstr> Cel główny:  </vt:lpstr>
      <vt:lpstr>Cele szczegółowe:</vt:lpstr>
      <vt:lpstr>Cele szczegółowe:</vt:lpstr>
      <vt:lpstr>Cele szczegółowe</vt:lpstr>
      <vt:lpstr>Cele szczegółowe</vt:lpstr>
      <vt:lpstr>Prezentacja programu PowerPoint</vt:lpstr>
      <vt:lpstr>Działania w projekcie</vt:lpstr>
      <vt:lpstr>Działania w projekcie</vt:lpstr>
      <vt:lpstr>Działania w projekcie</vt:lpstr>
      <vt:lpstr>Działania w projekcie</vt:lpstr>
      <vt:lpstr>Działania w projekcie</vt:lpstr>
      <vt:lpstr>Działania w projekcie</vt:lpstr>
      <vt:lpstr>Działania w projekcie</vt:lpstr>
      <vt:lpstr>Działania w projekcie</vt:lpstr>
      <vt:lpstr>Działania w projekcie</vt:lpstr>
      <vt:lpstr>Prezentacja programu PowerPoint</vt:lpstr>
      <vt:lpstr>Dziękujemy za uwagę  i życzymy powodzenia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edukacyjny  „Myślę, decyduję, działam  – finanse dla najmłodszych.2 edycja”  Warsztaty metodyczne 18.03.2021 r.</dc:title>
  <dc:creator>Magdalena Boryna</dc:creator>
  <cp:lastModifiedBy>Magdalena  Nastrabasz</cp:lastModifiedBy>
  <cp:revision>8</cp:revision>
  <dcterms:created xsi:type="dcterms:W3CDTF">2013-01-23T08:37:46Z</dcterms:created>
  <dcterms:modified xsi:type="dcterms:W3CDTF">2021-03-26T13:17:30Z</dcterms:modified>
</cp:coreProperties>
</file>