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97" r:id="rId3"/>
    <p:sldId id="377" r:id="rId4"/>
    <p:sldId id="378" r:id="rId5"/>
    <p:sldId id="379" r:id="rId6"/>
    <p:sldId id="429" r:id="rId7"/>
    <p:sldId id="430" r:id="rId8"/>
    <p:sldId id="447" r:id="rId9"/>
    <p:sldId id="448" r:id="rId10"/>
    <p:sldId id="449" r:id="rId11"/>
    <p:sldId id="451" r:id="rId12"/>
    <p:sldId id="452" r:id="rId13"/>
    <p:sldId id="454" r:id="rId14"/>
    <p:sldId id="453" r:id="rId15"/>
    <p:sldId id="455" r:id="rId16"/>
    <p:sldId id="456" r:id="rId17"/>
    <p:sldId id="439" r:id="rId18"/>
    <p:sldId id="270" r:id="rId19"/>
    <p:sldId id="324" r:id="rId20"/>
    <p:sldId id="457" r:id="rId21"/>
    <p:sldId id="458" r:id="rId22"/>
    <p:sldId id="459" r:id="rId23"/>
    <p:sldId id="460" r:id="rId2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9B3"/>
    <a:srgbClr val="DD5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2" autoAdjust="0"/>
    <p:restoredTop sz="94660"/>
  </p:normalViewPr>
  <p:slideViewPr>
    <p:cSldViewPr>
      <p:cViewPr varScale="1">
        <p:scale>
          <a:sx n="62" d="100"/>
          <a:sy n="62" d="100"/>
        </p:scale>
        <p:origin x="1396"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A3B3A3-DF9D-4D94-A635-23A929CA715C}" type="datetimeFigureOut">
              <a:rPr lang="pl-PL" smtClean="0"/>
              <a:pPr/>
              <a:t>26.03.2021</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7AF835-2CAB-4914-8CE8-6CC42BFCB513}" type="slidenum">
              <a:rPr lang="pl-PL" smtClean="0"/>
              <a:pPr/>
              <a:t>‹#›</a:t>
            </a:fld>
            <a:endParaRPr lang="pl-PL"/>
          </a:p>
        </p:txBody>
      </p:sp>
    </p:spTree>
    <p:extLst>
      <p:ext uri="{BB962C8B-B14F-4D97-AF65-F5344CB8AC3E}">
        <p14:creationId xmlns:p14="http://schemas.microsoft.com/office/powerpoint/2010/main" val="30648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67AF835-2CAB-4914-8CE8-6CC42BFCB513}" type="slidenum">
              <a:rPr lang="pl-PL" smtClean="0"/>
              <a:pPr/>
              <a:t>1</a:t>
            </a:fld>
            <a:endParaRPr lang="pl-PL"/>
          </a:p>
        </p:txBody>
      </p:sp>
    </p:spTree>
    <p:extLst>
      <p:ext uri="{BB962C8B-B14F-4D97-AF65-F5344CB8AC3E}">
        <p14:creationId xmlns:p14="http://schemas.microsoft.com/office/powerpoint/2010/main" val="926060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401E746F-BDEF-4728-AF18-49FE75939DA7}" type="slidenum">
              <a:rPr lang="pl-PL" smtClean="0"/>
              <a:pPr/>
              <a:t>11</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B4FB5408-85CB-4880-84AC-12F542362AB0}" type="slidenum">
              <a:rPr lang="pl-PL" smtClean="0"/>
              <a:pPr/>
              <a:t>13</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8" name="Obraz 7" descr="Obraz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7" name="Obraz 6" descr="Obraz2.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Obraz 7" descr="Obraz2.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Obraz 9" descr="Obraz2.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Obraz 5" descr="Obraz2.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Obraz 4" descr="Obraz2.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Symbol zastępczy daty 1"/>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Obraz 7" descr="Obraz2.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Obraz 7" descr="Obraz2.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D8EB1703-03D2-4EC4-B7CA-88628C954C6D}" type="datetimeFigureOut">
              <a:rPr lang="pl-PL" smtClean="0"/>
              <a:pPr/>
              <a:t>26.03.2021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608C573-3DB6-444E-9A46-24AEF1ADB281}"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B1703-03D2-4EC4-B7CA-88628C954C6D}" type="datetimeFigureOut">
              <a:rPr lang="pl-PL" smtClean="0"/>
              <a:pPr/>
              <a:t>26.03.2021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8C573-3DB6-444E-9A46-24AEF1ADB281}"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ctrTitle"/>
          </p:nvPr>
        </p:nvSpPr>
        <p:spPr>
          <a:xfrm>
            <a:off x="467544" y="2276872"/>
            <a:ext cx="8280920" cy="1512168"/>
          </a:xfrm>
        </p:spPr>
        <p:txBody>
          <a:bodyPr>
            <a:normAutofit fontScale="90000"/>
          </a:bodyPr>
          <a:lstStyle/>
          <a:p>
            <a:r>
              <a:rPr lang="pl-PL" sz="3200" dirty="0">
                <a:latin typeface="+mn-lt"/>
              </a:rPr>
              <a:t>Projekt edukacyjny</a:t>
            </a:r>
            <a:br>
              <a:rPr lang="pl-PL" sz="3200" dirty="0">
                <a:latin typeface="+mn-lt"/>
              </a:rPr>
            </a:br>
            <a:r>
              <a:rPr lang="pl-PL" sz="3200" dirty="0">
                <a:latin typeface="+mn-lt"/>
              </a:rPr>
              <a:t> „Myślę, decyduję, działam – finanse dla najmłodszych. 2 edycja” </a:t>
            </a:r>
            <a:br>
              <a:rPr lang="pl-PL" sz="3200" dirty="0">
                <a:latin typeface="+mn-lt"/>
              </a:rPr>
            </a:br>
            <a:endParaRPr lang="pl-PL" sz="3200" dirty="0">
              <a:latin typeface="+mn-lt"/>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55776" y="3717032"/>
            <a:ext cx="3779528" cy="1341123"/>
          </a:xfrm>
          <a:prstGeom prst="rect">
            <a:avLst/>
          </a:prstGeom>
        </p:spPr>
      </p:pic>
      <p:sp>
        <p:nvSpPr>
          <p:cNvPr id="4" name="pole tekstowe 3"/>
          <p:cNvSpPr txBox="1"/>
          <p:nvPr/>
        </p:nvSpPr>
        <p:spPr>
          <a:xfrm>
            <a:off x="395536" y="5517232"/>
            <a:ext cx="8208912" cy="338554"/>
          </a:xfrm>
          <a:prstGeom prst="rect">
            <a:avLst/>
          </a:prstGeom>
          <a:noFill/>
        </p:spPr>
        <p:txBody>
          <a:bodyPr wrap="square" rtlCol="0">
            <a:spAutoFit/>
          </a:bodyPr>
          <a:lstStyle/>
          <a:p>
            <a:r>
              <a:rPr lang="pl-PL" sz="1600" i="1" dirty="0"/>
              <a:t>Projekt realizowany z Narodowym Bankiem Polskim w ramach programu edukacji ekonomicznej.</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79512" y="332656"/>
            <a:ext cx="8964488" cy="6525344"/>
          </a:xfrm>
        </p:spPr>
        <p:txBody>
          <a:bodyPr>
            <a:normAutofit fontScale="47500" lnSpcReduction="20000"/>
          </a:bodyPr>
          <a:lstStyle/>
          <a:p>
            <a:r>
              <a:rPr lang="pl-PL" dirty="0"/>
              <a:t>Nauczycielka: </a:t>
            </a:r>
            <a:r>
              <a:rPr lang="pl-PL" dirty="0">
                <a:solidFill>
                  <a:schemeClr val="accent3"/>
                </a:solidFill>
              </a:rPr>
              <a:t>Co można kupić, mając 100 złotych? Rower? Aparat fotograficzny? Śpiwór dziecięcy czy plecak turystyczny? Już mamy pierwszą grupę. Pokażcie, co napisaliście. I, proszę, wybierzcie. </a:t>
            </a:r>
          </a:p>
          <a:p>
            <a:r>
              <a:rPr lang="pl-PL" dirty="0"/>
              <a:t>Uczniowie:	Śpiwór dziecięcy.</a:t>
            </a:r>
          </a:p>
          <a:p>
            <a:r>
              <a:rPr lang="pl-PL" dirty="0"/>
              <a:t>Nauczycielka:	</a:t>
            </a:r>
            <a:r>
              <a:rPr lang="pl-PL" dirty="0">
                <a:solidFill>
                  <a:schemeClr val="accent3"/>
                </a:solidFill>
              </a:rPr>
              <a:t>Śpiwór dziecięcy. Kto u was idzie wlewać wodę? […] Skoro tak. Chodź Bartek. […] kolorem. Proszę bardzo, więc […] ani więcej, ani mniej, musimy sobie wymieszać. To jest Bartek. Ja będę sprawdzała. Patrz. Patrzymy na działkę i co? Sprawdzam. Pierwsza grupa już zdobywa punkty. Uwaga. Czytam zadanie drugie. Ile trzeba zapłacić za namiot dwuosobowy i krzesło turystyczne z wysokim oparciem? Namiot dwuosobowy i krzesło turystyczne z wysokim oparciem. Nie. Tu jest błąd. […] Proszę bardzo. 324. […] Mariusz chyba pierwszy zabrał głos. Damy mu szansę? Jaki macie kolor?</a:t>
            </a:r>
          </a:p>
          <a:p>
            <a:r>
              <a:rPr lang="pl-PL" dirty="0"/>
              <a:t>Uczniowie:	Zielony.</a:t>
            </a:r>
          </a:p>
          <a:p>
            <a:r>
              <a:rPr lang="pl-PL" dirty="0"/>
              <a:t>Nauczycielka:	</a:t>
            </a:r>
            <a:r>
              <a:rPr lang="pl-PL" dirty="0">
                <a:solidFill>
                  <a:schemeClr val="accent3"/>
                </a:solidFill>
              </a:rPr>
              <a:t>Proszę bardzo. Troszeczkę do tyłu i znowu wlewamy 100 mililitrów. Zdobywamy punkt. Zobaczymy, jak Ani się udało. Troszeczkę. Brawo. Prawie idealnie. Dobrze. Uwaga. Czytam zadanie trzecie. O ile złotych jest droższy namiot czteroosobowy od namiotu dwuosobowego? O ile złotych? Na kartce […] jest już napisane. […] Brawo. Kasia. […] Jaki macie kolor Kasia? Proszę bardzo. […] To po. Dobrze. Umówmy się, że troszeczkę przelane to odlejemy. […] odlej, Kasiu. Troszeczkę. Sprawdzamy teraz. Teraz troszeczkę za mało. To musisz dodać. […] uczymy się, prawda? Jeszcze, Kasiu. Jeszcze troszeczkę. Jeszcze. Brawo. Prawie idealnie. Uwaga. Zadanie czwarte. O ile złotych jest tańszy śpiwór od materaca dwuosobowego? Szukamy. […] Śpiwór od materaca dwuosobowego. Już mamy Marysię. Proszę bardzo. Pokaż. Brawo. I ty dla swojej grupy nalewasz. […] Pracujcie wspólnie, bo. Tak. Czyli jak było 100 mililitrów, to musi być, brawo, musi być 200. Tak […], prawda? […] dobrze. Prawie idealnie. Uwaga. Grupa pracuje wspólnie, bo jeszcze nie macie punktu, ale wszystko przed wami. Prawda</a:t>
            </a:r>
            <a:r>
              <a:rPr lang="pl-PL" dirty="0"/>
              <a:t>?</a:t>
            </a:r>
          </a:p>
          <a:p>
            <a:r>
              <a:rPr lang="pl-PL" dirty="0"/>
              <a:t>Uczniowie:	Tak. </a:t>
            </a:r>
          </a:p>
          <a:p>
            <a:r>
              <a:rPr lang="pl-PL" dirty="0"/>
              <a:t>Nauczycielka:	</a:t>
            </a:r>
            <a:r>
              <a:rPr lang="pl-PL" dirty="0">
                <a:solidFill>
                  <a:schemeClr val="accent3"/>
                </a:solidFill>
              </a:rPr>
              <a:t>Uwaga. Ile trzeba zapłacić za namiot dwuosobowy i materac dwuosobowy? Napisałaś? Podniosła pierwsza Edytka rączkę. Proszę bardzo. Po ile</a:t>
            </a:r>
            <a:r>
              <a:rPr lang="pl-PL" dirty="0"/>
              <a:t>?</a:t>
            </a:r>
          </a:p>
          <a:p>
            <a:r>
              <a:rPr lang="pl-PL" dirty="0"/>
              <a:t>Uczeń 3:	300 złotych</a:t>
            </a:r>
          </a:p>
          <a:p>
            <a:r>
              <a:rPr lang="pl-PL" dirty="0"/>
              <a:t>Nauczycielka:	</a:t>
            </a:r>
            <a:r>
              <a:rPr lang="pl-PL" dirty="0">
                <a:solidFill>
                  <a:schemeClr val="accent3"/>
                </a:solidFill>
              </a:rPr>
              <a:t>Brawo. […] I pierwsze punkty. Brawo. Aż się grupa cieszy, prawda? Lej, Edytko. Jeszcze. Dobra. Idealnie. Prawie idealnie.</a:t>
            </a:r>
          </a:p>
          <a:p>
            <a:pPr marL="0" indent="0">
              <a:buNone/>
            </a:pPr>
            <a:r>
              <a:rPr lang="pl-PL" dirty="0"/>
              <a:t>M. Żytko , Edukacja językowa w szkole – między dążeniem do formalizacji schematu a refleksją  w zdarzeniach komunikacyjnych. W: D. Klus-Stańska (red), (Anty) edukacja wczesnoszkolna, Impuls Kraków 2014</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3600" b="1" dirty="0">
                <a:solidFill>
                  <a:schemeClr val="accent1"/>
                </a:solidFill>
              </a:rPr>
              <a:t>DOBRE PYTANIE JEST ZAPROSZENIEM DO MYŚLENIA</a:t>
            </a:r>
          </a:p>
        </p:txBody>
      </p:sp>
      <p:sp>
        <p:nvSpPr>
          <p:cNvPr id="3" name="Symbol zastępczy zawartości 2"/>
          <p:cNvSpPr>
            <a:spLocks noGrp="1"/>
          </p:cNvSpPr>
          <p:nvPr>
            <p:ph sz="quarter" idx="1"/>
          </p:nvPr>
        </p:nvSpPr>
        <p:spPr/>
        <p:txBody>
          <a:bodyPr>
            <a:normAutofit fontScale="70000" lnSpcReduction="20000"/>
          </a:bodyPr>
          <a:lstStyle/>
          <a:p>
            <a:r>
              <a:rPr lang="pl-PL" b="1" i="1" dirty="0">
                <a:solidFill>
                  <a:srgbClr val="00B0F0"/>
                </a:solidFill>
              </a:rPr>
              <a:t>Pytania skupiające uwagę</a:t>
            </a:r>
            <a:r>
              <a:rPr lang="pl-PL" b="1" i="1" dirty="0"/>
              <a:t>: </a:t>
            </a:r>
            <a:r>
              <a:rPr lang="pl-PL" dirty="0"/>
              <a:t>widziałeś, zauważyłeś?, co to jest? Spójrz na to, chodź i zobacz!</a:t>
            </a:r>
          </a:p>
          <a:p>
            <a:r>
              <a:rPr lang="pl-PL" b="1" i="1" dirty="0">
                <a:solidFill>
                  <a:srgbClr val="00B0F0"/>
                </a:solidFill>
              </a:rPr>
              <a:t>Pytanie zachęcające do porównań</a:t>
            </a:r>
            <a:r>
              <a:rPr lang="pl-PL" b="1" dirty="0"/>
              <a:t>:  </a:t>
            </a:r>
            <a:r>
              <a:rPr lang="pl-PL" dirty="0"/>
              <a:t>Ile, jak długo, jak często? Pozwala porównać podobne obiekty, precyzyjnie sklasyfikować, wprowadzić porządek w obserwacji.</a:t>
            </a:r>
          </a:p>
          <a:p>
            <a:r>
              <a:rPr lang="pl-PL" b="1" i="1" dirty="0">
                <a:solidFill>
                  <a:srgbClr val="00B0F0"/>
                </a:solidFill>
              </a:rPr>
              <a:t>Pytanie wymagające uściślenia:  </a:t>
            </a:r>
            <a:r>
              <a:rPr lang="pl-PL" dirty="0"/>
              <a:t>skupienie na znaczeniu użytych słów; Co chciałaś przez to powiedzieć?, Mógłbyś to bliżej wyjaśnić?, Możesz podać przykład?,  Możesz to pokazać? Powiedz to inaczej?</a:t>
            </a:r>
          </a:p>
          <a:p>
            <a:r>
              <a:rPr lang="pl-PL" b="1" i="1" dirty="0">
                <a:solidFill>
                  <a:srgbClr val="00B0F0"/>
                </a:solidFill>
              </a:rPr>
              <a:t>Pytanie</a:t>
            </a:r>
            <a:r>
              <a:rPr lang="pl-PL" b="1" i="1" dirty="0">
                <a:solidFill>
                  <a:schemeClr val="accent2"/>
                </a:solidFill>
              </a:rPr>
              <a:t> </a:t>
            </a:r>
            <a:r>
              <a:rPr lang="pl-PL" b="1" i="1" dirty="0">
                <a:solidFill>
                  <a:srgbClr val="00B0F0"/>
                </a:solidFill>
              </a:rPr>
              <a:t>zachęcające do badania:  </a:t>
            </a:r>
            <a:r>
              <a:rPr lang="pl-PL" dirty="0"/>
              <a:t>Co powinniśmy wiedzieć? Jak możemy się tego dowiedzieć? Jak to należy zrobić? Co będzie, jeżeli….?</a:t>
            </a:r>
            <a:r>
              <a:rPr lang="pl-PL" b="1" i="1" dirty="0">
                <a:solidFill>
                  <a:srgbClr val="00B0F0"/>
                </a:solidFill>
              </a:rPr>
              <a:t> </a:t>
            </a:r>
          </a:p>
          <a:p>
            <a:r>
              <a:rPr lang="pl-PL" b="1" i="1" dirty="0">
                <a:solidFill>
                  <a:srgbClr val="00B0F0"/>
                </a:solidFill>
              </a:rPr>
              <a:t>Pytanie o wyjaśnienie: </a:t>
            </a:r>
            <a:r>
              <a:rPr lang="pl-PL" dirty="0"/>
              <a:t>skąd wiesz?, na jakiej podstawie tak uważasz?, jakie masz dowody? – zachęcają do refleksji nad własnym rozumowaniem.</a:t>
            </a:r>
            <a:endParaRPr lang="pl-PL" b="1" i="1" dirty="0">
              <a:solidFill>
                <a:srgbClr val="00B0F0"/>
              </a:solidFill>
            </a:endParaRPr>
          </a:p>
          <a:p>
            <a:endParaRPr lang="pl-PL" dirty="0"/>
          </a:p>
          <a:p>
            <a:endParaRPr lang="pl-PL" b="1" i="1" dirty="0">
              <a:solidFill>
                <a:srgbClr val="00B0F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95536" y="1700808"/>
            <a:ext cx="8352928" cy="4320480"/>
          </a:xfrm>
        </p:spPr>
        <p:txBody>
          <a:bodyPr>
            <a:normAutofit fontScale="85000" lnSpcReduction="20000"/>
          </a:bodyPr>
          <a:lstStyle/>
          <a:p>
            <a:pPr>
              <a:buNone/>
            </a:pPr>
            <a:r>
              <a:rPr lang="pl-PL" sz="2400" b="1" dirty="0">
                <a:solidFill>
                  <a:schemeClr val="accent1"/>
                </a:solidFill>
              </a:rPr>
              <a:t>JAKUB: Czy każde działanie można rozwiązać?</a:t>
            </a:r>
          </a:p>
          <a:p>
            <a:pPr>
              <a:buNone/>
            </a:pPr>
            <a:r>
              <a:rPr lang="pl-PL" sz="2400" b="1" dirty="0"/>
              <a:t>N: A co rozumiesz przez określenie „każde działanie”? </a:t>
            </a:r>
          </a:p>
          <a:p>
            <a:pPr>
              <a:buNone/>
            </a:pPr>
            <a:r>
              <a:rPr lang="pl-PL" sz="2400" b="1" dirty="0">
                <a:solidFill>
                  <a:schemeClr val="accent1"/>
                </a:solidFill>
              </a:rPr>
              <a:t>JAKUB: No na przykład takie jak 6 – 8 = ?</a:t>
            </a:r>
          </a:p>
          <a:p>
            <a:pPr>
              <a:buNone/>
            </a:pPr>
            <a:r>
              <a:rPr lang="pl-PL" sz="2400" b="1" dirty="0"/>
              <a:t>N: No właśnie, jak myślicie, czy to działanie można rozwiązać? (długa cisza, dzieci myślą)</a:t>
            </a:r>
          </a:p>
          <a:p>
            <a:pPr>
              <a:buNone/>
            </a:pPr>
            <a:r>
              <a:rPr lang="pl-PL" sz="2400" b="1" dirty="0">
                <a:solidFill>
                  <a:schemeClr val="accent1"/>
                </a:solidFill>
              </a:rPr>
              <a:t>KASIA: To będzie –2 </a:t>
            </a:r>
          </a:p>
          <a:p>
            <a:pPr>
              <a:buNone/>
            </a:pPr>
            <a:r>
              <a:rPr lang="pl-PL" sz="2400" b="1" dirty="0"/>
              <a:t>U: Spróbuj wytłumaczyć wszystkim, skąd wzięło się to -2?</a:t>
            </a:r>
          </a:p>
          <a:p>
            <a:r>
              <a:rPr lang="pl-PL" sz="2400" b="1" dirty="0">
                <a:solidFill>
                  <a:schemeClr val="accent1"/>
                </a:solidFill>
              </a:rPr>
              <a:t>KASIA: Dobrze – To jest tak. Mam 6 lizaków, ale Jankowi muszę oddać 8 lizaków. Oddaję mu teraz te 6, a te 2 mam </a:t>
            </a:r>
            <a:r>
              <a:rPr lang="pl-PL" sz="2400" b="1" dirty="0">
                <a:solidFill>
                  <a:schemeClr val="accent4"/>
                </a:solidFill>
              </a:rPr>
              <a:t>jeszcze do oddania, taki dług, czyli minus</a:t>
            </a:r>
            <a:r>
              <a:rPr lang="pl-PL" sz="2400" b="1" dirty="0">
                <a:solidFill>
                  <a:schemeClr val="accent1"/>
                </a:solidFill>
              </a:rPr>
              <a:t> </a:t>
            </a:r>
          </a:p>
          <a:p>
            <a:r>
              <a:rPr lang="pl-PL" sz="2400" b="1" dirty="0">
                <a:solidFill>
                  <a:schemeClr val="accent1"/>
                </a:solidFill>
              </a:rPr>
              <a:t>MIKOŁAJ: </a:t>
            </a:r>
            <a:r>
              <a:rPr lang="pl-PL" sz="2400" b="1" dirty="0">
                <a:solidFill>
                  <a:schemeClr val="accent4"/>
                </a:solidFill>
              </a:rPr>
              <a:t>To</a:t>
            </a:r>
            <a:r>
              <a:rPr lang="pl-PL" sz="2400" b="1" dirty="0"/>
              <a:t> znaczy, że kiedy od mniejszej liczby odejmuję większą, to wynik będzie na „długu”, to znaczy na minusie. </a:t>
            </a:r>
          </a:p>
          <a:p>
            <a:pPr>
              <a:buNone/>
            </a:pPr>
            <a:r>
              <a:rPr lang="pl-PL" sz="2400" dirty="0"/>
              <a:t>Agata Kazimierczak, klasa II</a:t>
            </a:r>
          </a:p>
          <a:p>
            <a:pPr>
              <a:buNone/>
            </a:pPr>
            <a:r>
              <a:rPr lang="pl-PL" sz="2400" i="1" dirty="0"/>
              <a:t>Bydgoski bąbel matematyczny. O wprowadzaniu zmian nauczaniu matematyki w klasach I-III</a:t>
            </a:r>
          </a:p>
          <a:p>
            <a:endParaRPr lang="pl-PL" sz="2400" dirty="0">
              <a:solidFill>
                <a:schemeClr val="accent1"/>
              </a:solidFill>
            </a:endParaRPr>
          </a:p>
          <a:p>
            <a:pPr>
              <a:buNone/>
            </a:pPr>
            <a:endParaRPr lang="pl-PL" dirty="0">
              <a:solidFill>
                <a:schemeClr val="accent1"/>
              </a:solidFill>
            </a:endParaRPr>
          </a:p>
        </p:txBody>
      </p:sp>
      <p:sp>
        <p:nvSpPr>
          <p:cNvPr id="3" name="Tytuł 2"/>
          <p:cNvSpPr>
            <a:spLocks noGrp="1"/>
          </p:cNvSpPr>
          <p:nvPr>
            <p:ph type="title"/>
          </p:nvPr>
        </p:nvSpPr>
        <p:spPr/>
        <p:txBody>
          <a:bodyPr>
            <a:noAutofit/>
          </a:bodyPr>
          <a:lstStyle/>
          <a:p>
            <a:pPr algn="ctr"/>
            <a:r>
              <a:rPr lang="pl-PL" sz="3600" dirty="0">
                <a:solidFill>
                  <a:schemeClr val="accent1"/>
                </a:solidFill>
              </a:rPr>
              <a:t>DOSKONALENIE BIEGŁOŚCI WYKONYWANIA DZIAŁAŃ</a:t>
            </a:r>
            <a:endParaRPr lang="pl-PL"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lvl="0"/>
            <a:endParaRPr lang="pl-PL" b="1" dirty="0"/>
          </a:p>
          <a:p>
            <a:pPr lvl="0"/>
            <a:r>
              <a:rPr lang="pl-PL" b="1" dirty="0"/>
              <a:t>Prawo Zuzi </a:t>
            </a:r>
            <a:r>
              <a:rPr lang="pl-PL" dirty="0"/>
              <a:t>– Gdy chcesz odjąć od mniejszej liczby większą, to wyjdzie ci wynik „-” jakaś liczba.                </a:t>
            </a:r>
          </a:p>
          <a:p>
            <a:pPr marL="0" lvl="0" indent="0">
              <a:buNone/>
            </a:pPr>
            <a:r>
              <a:rPr lang="pl-PL" dirty="0"/>
              <a:t>	8-20= -12</a:t>
            </a:r>
          </a:p>
          <a:p>
            <a:pPr lvl="0"/>
            <a:r>
              <a:rPr lang="pl-PL" b="1" dirty="0"/>
              <a:t>Prawo Zuzi </a:t>
            </a:r>
            <a:r>
              <a:rPr lang="pl-PL" dirty="0"/>
              <a:t>- Na kwadrat można powiedzieć prostokąt, bo obie te figury mają proste kąty.</a:t>
            </a:r>
          </a:p>
          <a:p>
            <a:pPr lvl="0"/>
            <a:r>
              <a:rPr lang="pl-PL" b="1" dirty="0"/>
              <a:t>Prawo Wiktorii </a:t>
            </a:r>
            <a:r>
              <a:rPr lang="pl-PL" dirty="0"/>
              <a:t>– Kwadrat i prostokąt są z tej samej rodziny, bo mają 4 boki.</a:t>
            </a:r>
          </a:p>
          <a:p>
            <a:pPr>
              <a:buNone/>
            </a:pPr>
            <a:endParaRPr lang="pl-PL" dirty="0"/>
          </a:p>
          <a:p>
            <a:pPr>
              <a:buNone/>
            </a:pPr>
            <a:r>
              <a:rPr lang="pl-PL" dirty="0"/>
              <a:t>	</a:t>
            </a:r>
            <a:r>
              <a:rPr lang="pl-PL" i="1" dirty="0"/>
              <a:t>Bydgoski Bąbel Matematyczny. O wprowadzaniu zmian w nauczaniu matematyki w klasach I-III</a:t>
            </a:r>
            <a:r>
              <a:rPr lang="pl-PL" dirty="0"/>
              <a:t>. </a:t>
            </a:r>
            <a:r>
              <a:rPr lang="en-GB" dirty="0"/>
              <a:t>IBE 2014 </a:t>
            </a:r>
            <a:endParaRPr lang="pl-PL" dirty="0"/>
          </a:p>
        </p:txBody>
      </p:sp>
      <p:sp>
        <p:nvSpPr>
          <p:cNvPr id="3" name="Tytuł 2"/>
          <p:cNvSpPr>
            <a:spLocks noGrp="1"/>
          </p:cNvSpPr>
          <p:nvPr>
            <p:ph type="title"/>
          </p:nvPr>
        </p:nvSpPr>
        <p:spPr/>
        <p:txBody>
          <a:bodyPr>
            <a:normAutofit/>
          </a:bodyPr>
          <a:lstStyle/>
          <a:p>
            <a:pPr algn="ctr"/>
            <a:r>
              <a:rPr lang="pl-PL" dirty="0">
                <a:solidFill>
                  <a:schemeClr val="accent1"/>
                </a:solidFill>
              </a:rPr>
              <a:t>Dzieci tworzą prawa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br>
              <a:rPr lang="pl-PL" dirty="0"/>
            </a:br>
            <a:r>
              <a:rPr lang="pl-PL" dirty="0">
                <a:solidFill>
                  <a:schemeClr val="accent1"/>
                </a:solidFill>
              </a:rPr>
              <a:t>Dzieci tworzą prawa</a:t>
            </a:r>
            <a:br>
              <a:rPr lang="pl-PL" dirty="0"/>
            </a:br>
            <a:endParaRPr lang="pl-PL" dirty="0">
              <a:solidFill>
                <a:schemeClr val="accent4"/>
              </a:solidFill>
            </a:endParaRPr>
          </a:p>
        </p:txBody>
      </p:sp>
      <p:sp>
        <p:nvSpPr>
          <p:cNvPr id="3" name="Symbol zastępczy zawartości 2"/>
          <p:cNvSpPr>
            <a:spLocks noGrp="1"/>
          </p:cNvSpPr>
          <p:nvPr>
            <p:ph idx="1"/>
          </p:nvPr>
        </p:nvSpPr>
        <p:spPr/>
        <p:txBody>
          <a:bodyPr>
            <a:normAutofit fontScale="92500"/>
          </a:bodyPr>
          <a:lstStyle/>
          <a:p>
            <a:pPr algn="ctr">
              <a:buNone/>
            </a:pPr>
            <a:r>
              <a:rPr lang="pl-PL" b="1" dirty="0">
                <a:solidFill>
                  <a:srgbClr val="0070C0"/>
                </a:solidFill>
              </a:rPr>
              <a:t> (Izabela Boroń – nauczycielka nauczania zintegrowanego w Bydgoszczy)</a:t>
            </a:r>
          </a:p>
          <a:p>
            <a:pPr>
              <a:buFont typeface="Wingdings" pitchFamily="2" charset="2"/>
              <a:buChar char="Ø"/>
            </a:pPr>
            <a:r>
              <a:rPr lang="pl-PL" b="1" dirty="0"/>
              <a:t>Prawo Zuzi</a:t>
            </a:r>
            <a:r>
              <a:rPr lang="pl-PL" dirty="0"/>
              <a:t>: Liczbę w zdaniu trzeba napisać w środku lub na początku, bo wtedy zdanie jest poprawne. Gdy liczba jest na końcu to zdanie jest niepoprawne.</a:t>
            </a:r>
          </a:p>
          <a:p>
            <a:pPr lvl="0">
              <a:buFont typeface="Wingdings" pitchFamily="2" charset="2"/>
              <a:buChar char="Ø"/>
            </a:pPr>
            <a:r>
              <a:rPr lang="pl-PL" b="1" dirty="0"/>
              <a:t>Prawo Patrycji</a:t>
            </a:r>
            <a:r>
              <a:rPr lang="pl-PL" dirty="0"/>
              <a:t>: – Banknoty mają na końcu zero.</a:t>
            </a:r>
          </a:p>
          <a:p>
            <a:pPr lvl="0">
              <a:buFont typeface="Wingdings" pitchFamily="2" charset="2"/>
              <a:buChar char="Ø"/>
            </a:pPr>
            <a:r>
              <a:rPr lang="pl-PL" b="1" dirty="0"/>
              <a:t>Prawo Wiktora: </a:t>
            </a:r>
            <a:r>
              <a:rPr lang="pl-PL" dirty="0"/>
              <a:t>W każdym pieniądzu jest napis zł.</a:t>
            </a:r>
          </a:p>
          <a:p>
            <a:pPr>
              <a:buFont typeface="Wingdings" pitchFamily="2" charset="2"/>
              <a:buChar char="Ø"/>
            </a:pPr>
            <a:endParaRPr lang="pl-PL"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188032"/>
          </a:xfrm>
        </p:spPr>
        <p:txBody>
          <a:bodyPr>
            <a:normAutofit fontScale="92500" lnSpcReduction="10000"/>
          </a:bodyPr>
          <a:lstStyle/>
          <a:p>
            <a:pPr lvl="0"/>
            <a:endParaRPr lang="pl-PL" dirty="0"/>
          </a:p>
          <a:p>
            <a:pPr lvl="0"/>
            <a:r>
              <a:rPr lang="pl-PL" sz="2800" b="1" dirty="0"/>
              <a:t>Prawo Olimpii </a:t>
            </a:r>
            <a:r>
              <a:rPr lang="pl-PL" sz="2800" dirty="0"/>
              <a:t>– W środku zdania, gdy ktoś myśli, to piszemy kropki.</a:t>
            </a:r>
          </a:p>
          <a:p>
            <a:pPr lvl="0"/>
            <a:r>
              <a:rPr lang="pl-PL" sz="2800" b="1" dirty="0"/>
              <a:t>Prawo Mateusza </a:t>
            </a:r>
            <a:r>
              <a:rPr lang="pl-PL" sz="2800" dirty="0"/>
              <a:t>– Jeżeli zwiększymy jeden składnik o 10, 20, 30, 40, 50 to  suma zwiększy się też o tyle.</a:t>
            </a:r>
          </a:p>
          <a:p>
            <a:r>
              <a:rPr lang="pl-PL" sz="2800" dirty="0"/>
              <a:t>3+2=5                lub                3+2=5</a:t>
            </a:r>
          </a:p>
          <a:p>
            <a:r>
              <a:rPr lang="pl-PL" sz="2800" dirty="0"/>
              <a:t>3+12=15                                 13+2=15</a:t>
            </a:r>
          </a:p>
          <a:p>
            <a:r>
              <a:rPr lang="pl-PL" sz="2800" dirty="0"/>
              <a:t>3+22=25                                 23+2=25</a:t>
            </a:r>
          </a:p>
          <a:p>
            <a:r>
              <a:rPr lang="pl-PL" sz="2800" dirty="0"/>
              <a:t>3+32=35                                 33+2=35</a:t>
            </a:r>
          </a:p>
          <a:p>
            <a:r>
              <a:rPr lang="pl-PL" sz="2800" dirty="0"/>
              <a:t>3+42=45                                 43+2=45</a:t>
            </a:r>
          </a:p>
          <a:p>
            <a:r>
              <a:rPr lang="pl-PL" sz="2800" dirty="0"/>
              <a:t>3+52=55                                 53+2=55     itd.</a:t>
            </a:r>
          </a:p>
          <a:p>
            <a:pPr marL="0" indent="0">
              <a:buNone/>
            </a:pPr>
            <a:r>
              <a:rPr lang="pl-PL" sz="2800" dirty="0"/>
              <a:t> </a:t>
            </a:r>
          </a:p>
          <a:p>
            <a:endParaRPr lang="pl-PL" dirty="0"/>
          </a:p>
        </p:txBody>
      </p:sp>
      <p:sp>
        <p:nvSpPr>
          <p:cNvPr id="3" name="Tytuł 2"/>
          <p:cNvSpPr>
            <a:spLocks noGrp="1"/>
          </p:cNvSpPr>
          <p:nvPr>
            <p:ph type="title"/>
          </p:nvPr>
        </p:nvSpPr>
        <p:spPr/>
        <p:txBody>
          <a:bodyPr>
            <a:normAutofit/>
          </a:bodyPr>
          <a:lstStyle/>
          <a:p>
            <a:pPr algn="ctr"/>
            <a:r>
              <a:rPr lang="pl-PL" dirty="0">
                <a:solidFill>
                  <a:schemeClr val="accent1"/>
                </a:solidFill>
              </a:rPr>
              <a:t>Dzieci tworzą prawa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539552" y="980728"/>
            <a:ext cx="8229600" cy="4525963"/>
          </a:xfrm>
        </p:spPr>
        <p:txBody>
          <a:bodyPr>
            <a:normAutofit fontScale="92500" lnSpcReduction="10000"/>
          </a:bodyPr>
          <a:lstStyle/>
          <a:p>
            <a:pPr lvl="0"/>
            <a:r>
              <a:rPr lang="pl-PL" b="1" dirty="0"/>
              <a:t>Prawo Mikołaja </a:t>
            </a:r>
            <a:r>
              <a:rPr lang="pl-PL" dirty="0"/>
              <a:t>– Linia z kreskami nazywa się odcinek.</a:t>
            </a:r>
          </a:p>
          <a:p>
            <a:pPr lvl="0"/>
            <a:r>
              <a:rPr lang="pl-PL" b="1" dirty="0"/>
              <a:t>Prawo Kuby </a:t>
            </a:r>
            <a:r>
              <a:rPr lang="pl-PL" dirty="0"/>
              <a:t>– Linia krzywa jest falista. (Narysował krzywą na tablicy.)</a:t>
            </a:r>
          </a:p>
          <a:p>
            <a:pPr lvl="0"/>
            <a:r>
              <a:rPr lang="pl-PL" b="1" dirty="0"/>
              <a:t>Prawo Olimpii </a:t>
            </a:r>
            <a:r>
              <a:rPr lang="pl-PL" dirty="0"/>
              <a:t>– Krzywej nie można zmierzyć, bo jest falista.</a:t>
            </a:r>
          </a:p>
          <a:p>
            <a:pPr lvl="0"/>
            <a:r>
              <a:rPr lang="pl-PL" b="1" dirty="0"/>
              <a:t>Prawo Olimpii </a:t>
            </a:r>
            <a:r>
              <a:rPr lang="pl-PL" dirty="0"/>
              <a:t>– Jest też linia zygzakowata, która może składać się z odcinków i wtedy można ją zmierzyć. Trzeba każdy odcinek zmierzyć, a potem dodać. (Narysowała łamaną na tablicy.)</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17638"/>
            <a:ext cx="8229600" cy="4525963"/>
          </a:xfrm>
        </p:spPr>
        <p:txBody>
          <a:bodyPr>
            <a:normAutofit fontScale="85000" lnSpcReduction="20000"/>
          </a:bodyPr>
          <a:lstStyle/>
          <a:p>
            <a:pPr>
              <a:buNone/>
            </a:pPr>
            <a:r>
              <a:rPr lang="pl-PL" dirty="0"/>
              <a:t>Nauczyciele:</a:t>
            </a:r>
          </a:p>
          <a:p>
            <a:r>
              <a:rPr lang="pl-PL" dirty="0"/>
              <a:t>Towarzyszą uczniom i wspierają, rozmawiają z nimi i słuchają</a:t>
            </a:r>
          </a:p>
          <a:p>
            <a:r>
              <a:rPr lang="pl-PL" dirty="0"/>
              <a:t>Wierzą, że dzieci mają wiele ciekawego do powiedzenia (bezpieczeństwo i akceptacja)</a:t>
            </a:r>
          </a:p>
          <a:p>
            <a:r>
              <a:rPr lang="pl-PL" dirty="0"/>
              <a:t>Traktują mówienie i słuchanie jak rodzaj wzajemnej relacji i oczekują od uczniów aktywnego uczestnictwa</a:t>
            </a:r>
          </a:p>
          <a:p>
            <a:r>
              <a:rPr lang="pl-PL" dirty="0"/>
              <a:t>Tworzą motywujące do dialogu sytuacje komunikacyjne podczas podejmowanych aktywności </a:t>
            </a:r>
          </a:p>
          <a:p>
            <a:r>
              <a:rPr lang="pl-PL" dirty="0"/>
              <a:t>Zadają otwarte pytania i wspólnie badają tematy czy problemy interesujące dla uczestników rozmowy</a:t>
            </a:r>
          </a:p>
          <a:p>
            <a:endParaRPr lang="pl-PL" dirty="0"/>
          </a:p>
        </p:txBody>
      </p:sp>
      <p:sp>
        <p:nvSpPr>
          <p:cNvPr id="3" name="Tytuł 2"/>
          <p:cNvSpPr>
            <a:spLocks noGrp="1"/>
          </p:cNvSpPr>
          <p:nvPr>
            <p:ph type="title"/>
          </p:nvPr>
        </p:nvSpPr>
        <p:spPr/>
        <p:txBody>
          <a:bodyPr/>
          <a:lstStyle/>
          <a:p>
            <a:pPr algn="ctr"/>
            <a:r>
              <a:rPr lang="pl-PL" dirty="0">
                <a:solidFill>
                  <a:schemeClr val="accent4"/>
                </a:solidFill>
              </a:rPr>
              <a:t>EDUKACJA DIALOGUJĄCA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Praca w grupach</a:t>
            </a:r>
          </a:p>
        </p:txBody>
      </p:sp>
      <p:pic>
        <p:nvPicPr>
          <p:cNvPr id="7" name="Symbol zastępczy zawartości 6" descr="Pathwaysforgraduates.pl - 2.2 Współpraca &lt;strong&gt;w&lt;/strong&gt; &lt;strong&gt;grupie&lt;/strong&gt;"/>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15816" y="1844824"/>
            <a:ext cx="3660998" cy="3233882"/>
          </a:xfrm>
        </p:spPr>
      </p:pic>
    </p:spTree>
    <p:extLst>
      <p:ext uri="{BB962C8B-B14F-4D97-AF65-F5344CB8AC3E}">
        <p14:creationId xmlns:p14="http://schemas.microsoft.com/office/powerpoint/2010/main" val="570950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40B5C5-51C6-4859-92D1-931798379776}"/>
              </a:ext>
            </a:extLst>
          </p:cNvPr>
          <p:cNvSpPr>
            <a:spLocks noGrp="1"/>
          </p:cNvSpPr>
          <p:nvPr>
            <p:ph type="title"/>
          </p:nvPr>
        </p:nvSpPr>
        <p:spPr/>
        <p:txBody>
          <a:bodyPr/>
          <a:lstStyle/>
          <a:p>
            <a:r>
              <a:rPr lang="pl-PL" dirty="0"/>
              <a:t>Organizacja pracy w grupach</a:t>
            </a:r>
            <a:endParaRPr lang="en-GB" dirty="0"/>
          </a:p>
        </p:txBody>
      </p:sp>
      <p:sp>
        <p:nvSpPr>
          <p:cNvPr id="3" name="Symbol zastępczy zawartości 2">
            <a:extLst>
              <a:ext uri="{FF2B5EF4-FFF2-40B4-BE49-F238E27FC236}">
                <a16:creationId xmlns:a16="http://schemas.microsoft.com/office/drawing/2014/main" id="{5815C61C-0329-4D4F-9D99-6DF307D07E99}"/>
              </a:ext>
            </a:extLst>
          </p:cNvPr>
          <p:cNvSpPr>
            <a:spLocks noGrp="1"/>
          </p:cNvSpPr>
          <p:nvPr>
            <p:ph idx="1"/>
          </p:nvPr>
        </p:nvSpPr>
        <p:spPr>
          <a:xfrm>
            <a:off x="457200" y="980728"/>
            <a:ext cx="8507288" cy="5472608"/>
          </a:xfrm>
        </p:spPr>
        <p:txBody>
          <a:bodyPr>
            <a:normAutofit/>
          </a:bodyPr>
          <a:lstStyle/>
          <a:p>
            <a:endParaRPr lang="pl-PL" sz="2400" dirty="0"/>
          </a:p>
          <a:p>
            <a:r>
              <a:rPr lang="pl-PL" sz="2400" dirty="0"/>
              <a:t>Integracja  zespołów, poznanie się</a:t>
            </a:r>
          </a:p>
          <a:p>
            <a:r>
              <a:rPr lang="pl-PL" sz="2400" dirty="0"/>
              <a:t>Ćwiczenie wykonywania wspólnych zadań (otwartych, zamkniętych)</a:t>
            </a:r>
          </a:p>
          <a:p>
            <a:pPr>
              <a:buFont typeface="Wingdings" panose="05000000000000000000" pitchFamily="2" charset="2"/>
              <a:buChar char="v"/>
            </a:pPr>
            <a:r>
              <a:rPr lang="pl-PL" sz="2400" dirty="0"/>
              <a:t>Otwarte: jak można zmienić klasę, abyśmy przyjemniej mogli się uczyć i bawić?</a:t>
            </a:r>
          </a:p>
          <a:p>
            <a:pPr>
              <a:buFont typeface="Wingdings" panose="05000000000000000000" pitchFamily="2" charset="2"/>
              <a:buChar char="v"/>
            </a:pPr>
            <a:r>
              <a:rPr lang="pl-PL" sz="2400" dirty="0"/>
              <a:t>Grupa ma coś razem przygotować: stworzyć  fantastyczne opowiadanie, skomponować utwór, przygotować pracę plastyczną ( dwa warunki)</a:t>
            </a:r>
          </a:p>
          <a:p>
            <a:pPr>
              <a:buFont typeface="Wingdings" panose="05000000000000000000" pitchFamily="2" charset="2"/>
              <a:buChar char="v"/>
            </a:pPr>
            <a:r>
              <a:rPr lang="pl-PL" sz="2400" dirty="0"/>
              <a:t>Zadawanie pytań, gdzie będzie podanych szereg możliwych rozwiązań problemu; dzieci dyskutują  i decydują o wyborze najlepszego ich zdaniem</a:t>
            </a:r>
          </a:p>
          <a:p>
            <a:pPr>
              <a:buFont typeface="Wingdings" panose="05000000000000000000" pitchFamily="2" charset="2"/>
              <a:buChar char="v"/>
            </a:pPr>
            <a:endParaRPr lang="en-GB" dirty="0"/>
          </a:p>
        </p:txBody>
      </p:sp>
    </p:spTree>
    <p:extLst>
      <p:ext uri="{BB962C8B-B14F-4D97-AF65-F5344CB8AC3E}">
        <p14:creationId xmlns:p14="http://schemas.microsoft.com/office/powerpoint/2010/main" val="397003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Struktura projektu</a:t>
            </a:r>
          </a:p>
        </p:txBody>
      </p:sp>
      <p:grpSp>
        <p:nvGrpSpPr>
          <p:cNvPr id="4" name="Grupa 3"/>
          <p:cNvGrpSpPr/>
          <p:nvPr/>
        </p:nvGrpSpPr>
        <p:grpSpPr>
          <a:xfrm>
            <a:off x="1333029" y="1772816"/>
            <a:ext cx="3671019" cy="3499267"/>
            <a:chOff x="613396" y="1368506"/>
            <a:chExt cx="6477941" cy="3499267"/>
          </a:xfrm>
          <a:solidFill>
            <a:srgbClr val="DD502F"/>
          </a:solidFill>
        </p:grpSpPr>
        <p:sp>
          <p:nvSpPr>
            <p:cNvPr id="7" name="Dowolny kształt: kształt 6"/>
            <p:cNvSpPr/>
            <p:nvPr/>
          </p:nvSpPr>
          <p:spPr>
            <a:xfrm>
              <a:off x="613396" y="1368506"/>
              <a:ext cx="6459507" cy="780016"/>
            </a:xfrm>
            <a:custGeom>
              <a:avLst/>
              <a:gdLst>
                <a:gd name="connsiteX0" fmla="*/ 0 w 6472577"/>
                <a:gd name="connsiteY0" fmla="*/ 104273 h 625625"/>
                <a:gd name="connsiteX1" fmla="*/ 104273 w 6472577"/>
                <a:gd name="connsiteY1" fmla="*/ 0 h 625625"/>
                <a:gd name="connsiteX2" fmla="*/ 6368304 w 6472577"/>
                <a:gd name="connsiteY2" fmla="*/ 0 h 625625"/>
                <a:gd name="connsiteX3" fmla="*/ 6472577 w 6472577"/>
                <a:gd name="connsiteY3" fmla="*/ 104273 h 625625"/>
                <a:gd name="connsiteX4" fmla="*/ 6472577 w 6472577"/>
                <a:gd name="connsiteY4" fmla="*/ 521352 h 625625"/>
                <a:gd name="connsiteX5" fmla="*/ 6368304 w 6472577"/>
                <a:gd name="connsiteY5" fmla="*/ 625625 h 625625"/>
                <a:gd name="connsiteX6" fmla="*/ 104273 w 6472577"/>
                <a:gd name="connsiteY6" fmla="*/ 625625 h 625625"/>
                <a:gd name="connsiteX7" fmla="*/ 0 w 6472577"/>
                <a:gd name="connsiteY7" fmla="*/ 521352 h 625625"/>
                <a:gd name="connsiteX8" fmla="*/ 0 w 6472577"/>
                <a:gd name="connsiteY8" fmla="*/ 104273 h 6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2577" h="625625">
                  <a:moveTo>
                    <a:pt x="0" y="104273"/>
                  </a:moveTo>
                  <a:cubicBezTo>
                    <a:pt x="0" y="46685"/>
                    <a:pt x="46685" y="0"/>
                    <a:pt x="104273" y="0"/>
                  </a:cubicBezTo>
                  <a:lnTo>
                    <a:pt x="6368304" y="0"/>
                  </a:lnTo>
                  <a:cubicBezTo>
                    <a:pt x="6425892" y="0"/>
                    <a:pt x="6472577" y="46685"/>
                    <a:pt x="6472577" y="104273"/>
                  </a:cubicBezTo>
                  <a:lnTo>
                    <a:pt x="6472577" y="521352"/>
                  </a:lnTo>
                  <a:cubicBezTo>
                    <a:pt x="6472577" y="578940"/>
                    <a:pt x="6425892" y="625625"/>
                    <a:pt x="6368304" y="625625"/>
                  </a:cubicBezTo>
                  <a:lnTo>
                    <a:pt x="104273" y="625625"/>
                  </a:lnTo>
                  <a:cubicBezTo>
                    <a:pt x="46685" y="625625"/>
                    <a:pt x="0" y="578940"/>
                    <a:pt x="0" y="521352"/>
                  </a:cubicBezTo>
                  <a:lnTo>
                    <a:pt x="0" y="104273"/>
                  </a:lnTo>
                  <a:close/>
                </a:path>
              </a:pathLst>
            </a:custGeom>
            <a:grp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262976" tIns="30540" rIns="262976" bIns="30540" numCol="1" spcCol="1270" anchor="ctr" anchorCtr="0">
              <a:noAutofit/>
            </a:bodyPr>
            <a:lstStyle/>
            <a:p>
              <a:pPr marL="0" lvl="0" indent="0" algn="l" defTabSz="488950">
                <a:lnSpc>
                  <a:spcPct val="90000"/>
                </a:lnSpc>
                <a:spcBef>
                  <a:spcPct val="0"/>
                </a:spcBef>
                <a:spcAft>
                  <a:spcPct val="35000"/>
                </a:spcAft>
                <a:buNone/>
              </a:pPr>
              <a:r>
                <a:rPr lang="pl-PL" sz="2000" kern="1200" dirty="0"/>
                <a:t>Rozmowa w kręgu.</a:t>
              </a:r>
            </a:p>
          </p:txBody>
        </p:sp>
        <p:sp>
          <p:nvSpPr>
            <p:cNvPr id="9" name="Dowolny kształt: kształt 8"/>
            <p:cNvSpPr/>
            <p:nvPr/>
          </p:nvSpPr>
          <p:spPr>
            <a:xfrm>
              <a:off x="618760" y="2259379"/>
              <a:ext cx="6472577" cy="772320"/>
            </a:xfrm>
            <a:custGeom>
              <a:avLst/>
              <a:gdLst>
                <a:gd name="connsiteX0" fmla="*/ 0 w 6472577"/>
                <a:gd name="connsiteY0" fmla="*/ 128723 h 772320"/>
                <a:gd name="connsiteX1" fmla="*/ 128723 w 6472577"/>
                <a:gd name="connsiteY1" fmla="*/ 0 h 772320"/>
                <a:gd name="connsiteX2" fmla="*/ 6343854 w 6472577"/>
                <a:gd name="connsiteY2" fmla="*/ 0 h 772320"/>
                <a:gd name="connsiteX3" fmla="*/ 6472577 w 6472577"/>
                <a:gd name="connsiteY3" fmla="*/ 128723 h 772320"/>
                <a:gd name="connsiteX4" fmla="*/ 6472577 w 6472577"/>
                <a:gd name="connsiteY4" fmla="*/ 643597 h 772320"/>
                <a:gd name="connsiteX5" fmla="*/ 6343854 w 6472577"/>
                <a:gd name="connsiteY5" fmla="*/ 772320 h 772320"/>
                <a:gd name="connsiteX6" fmla="*/ 128723 w 6472577"/>
                <a:gd name="connsiteY6" fmla="*/ 772320 h 772320"/>
                <a:gd name="connsiteX7" fmla="*/ 0 w 6472577"/>
                <a:gd name="connsiteY7" fmla="*/ 643597 h 772320"/>
                <a:gd name="connsiteX8" fmla="*/ 0 w 6472577"/>
                <a:gd name="connsiteY8" fmla="*/ 128723 h 772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2577" h="772320">
                  <a:moveTo>
                    <a:pt x="0" y="128723"/>
                  </a:moveTo>
                  <a:cubicBezTo>
                    <a:pt x="0" y="57631"/>
                    <a:pt x="57631" y="0"/>
                    <a:pt x="128723" y="0"/>
                  </a:cubicBezTo>
                  <a:lnTo>
                    <a:pt x="6343854" y="0"/>
                  </a:lnTo>
                  <a:cubicBezTo>
                    <a:pt x="6414946" y="0"/>
                    <a:pt x="6472577" y="57631"/>
                    <a:pt x="6472577" y="128723"/>
                  </a:cubicBezTo>
                  <a:lnTo>
                    <a:pt x="6472577" y="643597"/>
                  </a:lnTo>
                  <a:cubicBezTo>
                    <a:pt x="6472577" y="714689"/>
                    <a:pt x="6414946" y="772320"/>
                    <a:pt x="6343854" y="772320"/>
                  </a:cubicBezTo>
                  <a:lnTo>
                    <a:pt x="128723" y="772320"/>
                  </a:lnTo>
                  <a:cubicBezTo>
                    <a:pt x="57631" y="772320"/>
                    <a:pt x="0" y="714689"/>
                    <a:pt x="0" y="643597"/>
                  </a:cubicBezTo>
                  <a:lnTo>
                    <a:pt x="0" y="128723"/>
                  </a:lnTo>
                  <a:close/>
                </a:path>
              </a:pathLst>
            </a:custGeom>
            <a:solidFill>
              <a:srgbClr val="00B050"/>
            </a:solid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270138" tIns="37702" rIns="270138" bIns="37702" numCol="1" spcCol="1270" anchor="ctr" anchorCtr="0">
              <a:noAutofit/>
            </a:bodyPr>
            <a:lstStyle/>
            <a:p>
              <a:pPr marL="0" lvl="0" indent="0" algn="l" defTabSz="488950">
                <a:lnSpc>
                  <a:spcPct val="90000"/>
                </a:lnSpc>
                <a:spcBef>
                  <a:spcPct val="0"/>
                </a:spcBef>
                <a:spcAft>
                  <a:spcPct val="35000"/>
                </a:spcAft>
                <a:buNone/>
              </a:pPr>
              <a:r>
                <a:rPr lang="pl-PL" sz="2000" kern="1200" dirty="0"/>
                <a:t>Praca w grupach. </a:t>
              </a:r>
            </a:p>
          </p:txBody>
        </p:sp>
        <p:sp>
          <p:nvSpPr>
            <p:cNvPr id="11" name="Dowolny kształt: kształt 10"/>
            <p:cNvSpPr/>
            <p:nvPr/>
          </p:nvSpPr>
          <p:spPr>
            <a:xfrm>
              <a:off x="618332" y="3132651"/>
              <a:ext cx="6473005" cy="841901"/>
            </a:xfrm>
            <a:custGeom>
              <a:avLst/>
              <a:gdLst>
                <a:gd name="connsiteX0" fmla="*/ 0 w 6495145"/>
                <a:gd name="connsiteY0" fmla="*/ 105613 h 633665"/>
                <a:gd name="connsiteX1" fmla="*/ 105613 w 6495145"/>
                <a:gd name="connsiteY1" fmla="*/ 0 h 633665"/>
                <a:gd name="connsiteX2" fmla="*/ 6389532 w 6495145"/>
                <a:gd name="connsiteY2" fmla="*/ 0 h 633665"/>
                <a:gd name="connsiteX3" fmla="*/ 6495145 w 6495145"/>
                <a:gd name="connsiteY3" fmla="*/ 105613 h 633665"/>
                <a:gd name="connsiteX4" fmla="*/ 6495145 w 6495145"/>
                <a:gd name="connsiteY4" fmla="*/ 528052 h 633665"/>
                <a:gd name="connsiteX5" fmla="*/ 6389532 w 6495145"/>
                <a:gd name="connsiteY5" fmla="*/ 633665 h 633665"/>
                <a:gd name="connsiteX6" fmla="*/ 105613 w 6495145"/>
                <a:gd name="connsiteY6" fmla="*/ 633665 h 633665"/>
                <a:gd name="connsiteX7" fmla="*/ 0 w 6495145"/>
                <a:gd name="connsiteY7" fmla="*/ 528052 h 633665"/>
                <a:gd name="connsiteX8" fmla="*/ 0 w 6495145"/>
                <a:gd name="connsiteY8" fmla="*/ 105613 h 633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5145" h="633665">
                  <a:moveTo>
                    <a:pt x="0" y="105613"/>
                  </a:moveTo>
                  <a:cubicBezTo>
                    <a:pt x="0" y="47285"/>
                    <a:pt x="47285" y="0"/>
                    <a:pt x="105613" y="0"/>
                  </a:cubicBezTo>
                  <a:lnTo>
                    <a:pt x="6389532" y="0"/>
                  </a:lnTo>
                  <a:cubicBezTo>
                    <a:pt x="6447860" y="0"/>
                    <a:pt x="6495145" y="47285"/>
                    <a:pt x="6495145" y="105613"/>
                  </a:cubicBezTo>
                  <a:lnTo>
                    <a:pt x="6495145" y="528052"/>
                  </a:lnTo>
                  <a:cubicBezTo>
                    <a:pt x="6495145" y="586380"/>
                    <a:pt x="6447860" y="633665"/>
                    <a:pt x="6389532" y="633665"/>
                  </a:cubicBezTo>
                  <a:lnTo>
                    <a:pt x="105613" y="633665"/>
                  </a:lnTo>
                  <a:cubicBezTo>
                    <a:pt x="47285" y="633665"/>
                    <a:pt x="0" y="586380"/>
                    <a:pt x="0" y="528052"/>
                  </a:cubicBezTo>
                  <a:lnTo>
                    <a:pt x="0" y="105613"/>
                  </a:lnTo>
                  <a:close/>
                </a:path>
              </a:pathLst>
            </a:custGeom>
            <a:solidFill>
              <a:srgbClr val="8A59B3"/>
            </a:solid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263369" tIns="30933" rIns="263369" bIns="30933" numCol="1" spcCol="1270" anchor="ctr" anchorCtr="0">
              <a:noAutofit/>
            </a:bodyPr>
            <a:lstStyle/>
            <a:p>
              <a:pPr marL="0" lvl="0" indent="0" algn="l" defTabSz="488950">
                <a:lnSpc>
                  <a:spcPct val="90000"/>
                </a:lnSpc>
                <a:spcBef>
                  <a:spcPct val="0"/>
                </a:spcBef>
                <a:spcAft>
                  <a:spcPct val="35000"/>
                </a:spcAft>
                <a:buNone/>
              </a:pPr>
              <a:r>
                <a:rPr lang="pl-PL" sz="2000" kern="1200" dirty="0"/>
                <a:t>Zadania matematyczne.</a:t>
              </a:r>
            </a:p>
          </p:txBody>
        </p:sp>
        <p:sp>
          <p:nvSpPr>
            <p:cNvPr id="13" name="Dowolny kształt: kształt 12"/>
            <p:cNvSpPr/>
            <p:nvPr/>
          </p:nvSpPr>
          <p:spPr>
            <a:xfrm>
              <a:off x="625081" y="4079373"/>
              <a:ext cx="6466256" cy="788400"/>
            </a:xfrm>
            <a:custGeom>
              <a:avLst/>
              <a:gdLst>
                <a:gd name="connsiteX0" fmla="*/ 0 w 6466256"/>
                <a:gd name="connsiteY0" fmla="*/ 131403 h 788400"/>
                <a:gd name="connsiteX1" fmla="*/ 131403 w 6466256"/>
                <a:gd name="connsiteY1" fmla="*/ 0 h 788400"/>
                <a:gd name="connsiteX2" fmla="*/ 6334853 w 6466256"/>
                <a:gd name="connsiteY2" fmla="*/ 0 h 788400"/>
                <a:gd name="connsiteX3" fmla="*/ 6466256 w 6466256"/>
                <a:gd name="connsiteY3" fmla="*/ 131403 h 788400"/>
                <a:gd name="connsiteX4" fmla="*/ 6466256 w 6466256"/>
                <a:gd name="connsiteY4" fmla="*/ 656997 h 788400"/>
                <a:gd name="connsiteX5" fmla="*/ 6334853 w 6466256"/>
                <a:gd name="connsiteY5" fmla="*/ 788400 h 788400"/>
                <a:gd name="connsiteX6" fmla="*/ 131403 w 6466256"/>
                <a:gd name="connsiteY6" fmla="*/ 788400 h 788400"/>
                <a:gd name="connsiteX7" fmla="*/ 0 w 6466256"/>
                <a:gd name="connsiteY7" fmla="*/ 656997 h 788400"/>
                <a:gd name="connsiteX8" fmla="*/ 0 w 6466256"/>
                <a:gd name="connsiteY8" fmla="*/ 131403 h 78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66256" h="788400">
                  <a:moveTo>
                    <a:pt x="0" y="131403"/>
                  </a:moveTo>
                  <a:cubicBezTo>
                    <a:pt x="0" y="58831"/>
                    <a:pt x="58831" y="0"/>
                    <a:pt x="131403" y="0"/>
                  </a:cubicBezTo>
                  <a:lnTo>
                    <a:pt x="6334853" y="0"/>
                  </a:lnTo>
                  <a:cubicBezTo>
                    <a:pt x="6407425" y="0"/>
                    <a:pt x="6466256" y="58831"/>
                    <a:pt x="6466256" y="131403"/>
                  </a:cubicBezTo>
                  <a:lnTo>
                    <a:pt x="6466256" y="656997"/>
                  </a:lnTo>
                  <a:cubicBezTo>
                    <a:pt x="6466256" y="729569"/>
                    <a:pt x="6407425" y="788400"/>
                    <a:pt x="6334853" y="788400"/>
                  </a:cubicBezTo>
                  <a:lnTo>
                    <a:pt x="131403" y="788400"/>
                  </a:lnTo>
                  <a:cubicBezTo>
                    <a:pt x="58831" y="788400"/>
                    <a:pt x="0" y="729569"/>
                    <a:pt x="0" y="656997"/>
                  </a:cubicBezTo>
                  <a:lnTo>
                    <a:pt x="0" y="131403"/>
                  </a:lnTo>
                  <a:close/>
                </a:path>
              </a:pathLst>
            </a:custGeom>
            <a:solidFill>
              <a:srgbClr val="0070C0"/>
            </a:solid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270923" tIns="38487" rIns="270923" bIns="38487" numCol="1" spcCol="1270" anchor="ctr" anchorCtr="0">
              <a:noAutofit/>
            </a:bodyPr>
            <a:lstStyle/>
            <a:p>
              <a:pPr marL="0" lvl="0" indent="0" algn="l" defTabSz="488950">
                <a:lnSpc>
                  <a:spcPct val="90000"/>
                </a:lnSpc>
                <a:spcBef>
                  <a:spcPct val="0"/>
                </a:spcBef>
                <a:spcAft>
                  <a:spcPct val="35000"/>
                </a:spcAft>
                <a:buNone/>
              </a:pPr>
              <a:r>
                <a:rPr lang="pl-PL" sz="2000" kern="1200" dirty="0"/>
                <a:t>Praca domowa</a:t>
              </a:r>
            </a:p>
          </p:txBody>
        </p:sp>
      </p:grpSp>
      <p:pic>
        <p:nvPicPr>
          <p:cNvPr id="5" name="Obraz 4" descr="Ludzie &lt;strong&gt;pracy&lt;/strong&gt; zespołowej 7. &lt;strong&gt;Grupa&lt;/strong&gt; ludzi logo — Ilustracja stockowa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5" y="2356508"/>
            <a:ext cx="2584659" cy="2584659"/>
          </a:xfrm>
          <a:prstGeom prst="rect">
            <a:avLst/>
          </a:prstGeom>
        </p:spPr>
      </p:pic>
    </p:spTree>
    <p:extLst>
      <p:ext uri="{BB962C8B-B14F-4D97-AF65-F5344CB8AC3E}">
        <p14:creationId xmlns:p14="http://schemas.microsoft.com/office/powerpoint/2010/main" val="2003853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F1409B-DC84-4A3E-9EB9-AEA7D1447B3A}"/>
              </a:ext>
            </a:extLst>
          </p:cNvPr>
          <p:cNvSpPr>
            <a:spLocks noGrp="1"/>
          </p:cNvSpPr>
          <p:nvPr>
            <p:ph type="title"/>
          </p:nvPr>
        </p:nvSpPr>
        <p:spPr/>
        <p:txBody>
          <a:bodyPr/>
          <a:lstStyle/>
          <a:p>
            <a:r>
              <a:rPr lang="pl-PL" dirty="0"/>
              <a:t>Różne sposoby tworzenia grup</a:t>
            </a:r>
            <a:endParaRPr lang="en-GB" dirty="0"/>
          </a:p>
        </p:txBody>
      </p:sp>
      <p:sp>
        <p:nvSpPr>
          <p:cNvPr id="3" name="Symbol zastępczy zawartości 2">
            <a:extLst>
              <a:ext uri="{FF2B5EF4-FFF2-40B4-BE49-F238E27FC236}">
                <a16:creationId xmlns:a16="http://schemas.microsoft.com/office/drawing/2014/main" id="{5033295C-AA76-4C6B-BB8E-4ED5AB94F1E7}"/>
              </a:ext>
            </a:extLst>
          </p:cNvPr>
          <p:cNvSpPr>
            <a:spLocks noGrp="1"/>
          </p:cNvSpPr>
          <p:nvPr>
            <p:ph idx="1"/>
          </p:nvPr>
        </p:nvSpPr>
        <p:spPr/>
        <p:txBody>
          <a:bodyPr/>
          <a:lstStyle/>
          <a:p>
            <a:r>
              <a:rPr lang="pl-PL" dirty="0"/>
              <a:t>Pary, 4-osobowe, nie więcej niż 6-osobowe</a:t>
            </a:r>
          </a:p>
          <a:p>
            <a:r>
              <a:rPr lang="pl-PL" dirty="0"/>
              <a:t>Nauczyciel dobiera grupy (oznacza np. kolorami, umieszcza imiona na tablicy)</a:t>
            </a:r>
          </a:p>
          <a:p>
            <a:r>
              <a:rPr lang="pl-PL" dirty="0"/>
              <a:t>Dzieci losują kolorowe paski, kartoniki</a:t>
            </a:r>
          </a:p>
          <a:p>
            <a:r>
              <a:rPr lang="pl-PL" dirty="0"/>
              <a:t>Dzieci dobierają się same</a:t>
            </a:r>
          </a:p>
          <a:p>
            <a:r>
              <a:rPr lang="pl-PL" dirty="0"/>
              <a:t>Dzieci wymyślają sposób szybkiego doboru składu grup</a:t>
            </a:r>
            <a:endParaRPr lang="en-GB" dirty="0"/>
          </a:p>
        </p:txBody>
      </p:sp>
    </p:spTree>
    <p:extLst>
      <p:ext uri="{BB962C8B-B14F-4D97-AF65-F5344CB8AC3E}">
        <p14:creationId xmlns:p14="http://schemas.microsoft.com/office/powerpoint/2010/main" val="3217958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1FD310-73C3-4BFC-B824-150481230E34}"/>
              </a:ext>
            </a:extLst>
          </p:cNvPr>
          <p:cNvSpPr>
            <a:spLocks noGrp="1"/>
          </p:cNvSpPr>
          <p:nvPr>
            <p:ph type="title"/>
          </p:nvPr>
        </p:nvSpPr>
        <p:spPr/>
        <p:txBody>
          <a:bodyPr/>
          <a:lstStyle/>
          <a:p>
            <a:r>
              <a:rPr lang="pl-PL" dirty="0"/>
              <a:t>Różne rodzaje interakcji w grupie</a:t>
            </a:r>
            <a:endParaRPr lang="en-GB" dirty="0"/>
          </a:p>
        </p:txBody>
      </p:sp>
      <p:sp>
        <p:nvSpPr>
          <p:cNvPr id="3" name="Symbol zastępczy zawartości 2">
            <a:extLst>
              <a:ext uri="{FF2B5EF4-FFF2-40B4-BE49-F238E27FC236}">
                <a16:creationId xmlns:a16="http://schemas.microsoft.com/office/drawing/2014/main" id="{9C8EE001-1533-4E5F-8408-82E453642932}"/>
              </a:ext>
            </a:extLst>
          </p:cNvPr>
          <p:cNvSpPr>
            <a:spLocks noGrp="1"/>
          </p:cNvSpPr>
          <p:nvPr>
            <p:ph idx="1"/>
          </p:nvPr>
        </p:nvSpPr>
        <p:spPr>
          <a:xfrm>
            <a:off x="445952" y="1417638"/>
            <a:ext cx="8229600" cy="4565103"/>
          </a:xfrm>
        </p:spPr>
        <p:txBody>
          <a:bodyPr>
            <a:noAutofit/>
          </a:bodyPr>
          <a:lstStyle/>
          <a:p>
            <a:r>
              <a:rPr lang="pl-PL" sz="2800" dirty="0"/>
              <a:t>Interakcje koordynowane: dzieci koordynują wewnątrz grupy działania pracując nad różnymi aspektami tego samego zadania</a:t>
            </a:r>
          </a:p>
          <a:p>
            <a:r>
              <a:rPr lang="pl-PL" sz="2800" dirty="0"/>
              <a:t>Współpraca/kooperacja: dzieci dzielą się w grupie informacjami, doświadczeniem, opinia, wyjaśnieniem, aby wzajemnie sobie pomagać</a:t>
            </a:r>
          </a:p>
          <a:p>
            <a:r>
              <a:rPr lang="pl-PL" sz="2800" dirty="0"/>
              <a:t>Współpraca 2: pracują intelektualnie razem, aby rozwiązać problem, podjąć decyzję, planować pracę, analizować, syntetyzować, dokonywać oceny/ewaluacji.</a:t>
            </a:r>
            <a:endParaRPr lang="en-GB" sz="2800" dirty="0"/>
          </a:p>
        </p:txBody>
      </p:sp>
    </p:spTree>
    <p:extLst>
      <p:ext uri="{BB962C8B-B14F-4D97-AF65-F5344CB8AC3E}">
        <p14:creationId xmlns:p14="http://schemas.microsoft.com/office/powerpoint/2010/main" val="44866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ECD4AC-0321-4542-9414-7DBF57BDA785}"/>
              </a:ext>
            </a:extLst>
          </p:cNvPr>
          <p:cNvSpPr>
            <a:spLocks noGrp="1"/>
          </p:cNvSpPr>
          <p:nvPr>
            <p:ph type="title"/>
          </p:nvPr>
        </p:nvSpPr>
        <p:spPr/>
        <p:txBody>
          <a:bodyPr/>
          <a:lstStyle/>
          <a:p>
            <a:r>
              <a:rPr lang="pl-PL" dirty="0"/>
              <a:t>Strukturyzowanie pracy grupy</a:t>
            </a:r>
            <a:endParaRPr lang="en-GB" dirty="0"/>
          </a:p>
        </p:txBody>
      </p:sp>
      <p:sp>
        <p:nvSpPr>
          <p:cNvPr id="3" name="Symbol zastępczy zawartości 2">
            <a:extLst>
              <a:ext uri="{FF2B5EF4-FFF2-40B4-BE49-F238E27FC236}">
                <a16:creationId xmlns:a16="http://schemas.microsoft.com/office/drawing/2014/main" id="{42217862-B41F-4C03-8FF1-7620FF4FCB2F}"/>
              </a:ext>
            </a:extLst>
          </p:cNvPr>
          <p:cNvSpPr>
            <a:spLocks noGrp="1"/>
          </p:cNvSpPr>
          <p:nvPr>
            <p:ph idx="1"/>
          </p:nvPr>
        </p:nvSpPr>
        <p:spPr/>
        <p:txBody>
          <a:bodyPr/>
          <a:lstStyle/>
          <a:p>
            <a:pPr>
              <a:buFont typeface="Wingdings" panose="05000000000000000000" pitchFamily="2" charset="2"/>
              <a:buChar char="q"/>
            </a:pPr>
            <a:r>
              <a:rPr lang="pl-PL" dirty="0"/>
              <a:t>Podział zadań na mniejsze aktywności</a:t>
            </a:r>
          </a:p>
          <a:p>
            <a:pPr>
              <a:buFont typeface="Wingdings" panose="05000000000000000000" pitchFamily="2" charset="2"/>
              <a:buChar char="q"/>
            </a:pPr>
            <a:r>
              <a:rPr lang="pl-PL" dirty="0"/>
              <a:t> zasada śniegowej kuli</a:t>
            </a:r>
          </a:p>
          <a:p>
            <a:pPr>
              <a:buFont typeface="Wingdings" panose="05000000000000000000" pitchFamily="2" charset="2"/>
              <a:buChar char="q"/>
            </a:pPr>
            <a:r>
              <a:rPr lang="pl-PL" dirty="0"/>
              <a:t>Powierzanie dzieciom różnych ról podczas aktywności</a:t>
            </a:r>
            <a:endParaRPr lang="en-GB" dirty="0"/>
          </a:p>
        </p:txBody>
      </p:sp>
    </p:spTree>
    <p:extLst>
      <p:ext uri="{BB962C8B-B14F-4D97-AF65-F5344CB8AC3E}">
        <p14:creationId xmlns:p14="http://schemas.microsoft.com/office/powerpoint/2010/main" val="643135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C5ED07-950B-4A01-B39E-6E4AF36F077F}"/>
              </a:ext>
            </a:extLst>
          </p:cNvPr>
          <p:cNvSpPr>
            <a:spLocks noGrp="1"/>
          </p:cNvSpPr>
          <p:nvPr>
            <p:ph type="title"/>
          </p:nvPr>
        </p:nvSpPr>
        <p:spPr/>
        <p:txBody>
          <a:bodyPr/>
          <a:lstStyle/>
          <a:p>
            <a:r>
              <a:rPr lang="pl-PL" dirty="0"/>
              <a:t>PRACA W DWÓCH GRUPACH</a:t>
            </a:r>
            <a:endParaRPr lang="en-GB" dirty="0"/>
          </a:p>
        </p:txBody>
      </p:sp>
      <p:sp>
        <p:nvSpPr>
          <p:cNvPr id="3" name="Symbol zastępczy zawartości 2">
            <a:extLst>
              <a:ext uri="{FF2B5EF4-FFF2-40B4-BE49-F238E27FC236}">
                <a16:creationId xmlns:a16="http://schemas.microsoft.com/office/drawing/2014/main" id="{8F86D061-DE6A-4E43-BEAC-3DAB91BDC73F}"/>
              </a:ext>
            </a:extLst>
          </p:cNvPr>
          <p:cNvSpPr>
            <a:spLocks noGrp="1"/>
          </p:cNvSpPr>
          <p:nvPr>
            <p:ph idx="1"/>
          </p:nvPr>
        </p:nvSpPr>
        <p:spPr/>
        <p:txBody>
          <a:bodyPr/>
          <a:lstStyle/>
          <a:p>
            <a:endParaRPr lang="pl-PL" dirty="0"/>
          </a:p>
          <a:p>
            <a:r>
              <a:rPr lang="pl-PL" b="1" dirty="0">
                <a:solidFill>
                  <a:srgbClr val="00B0F0"/>
                </a:solidFill>
              </a:rPr>
              <a:t>WŁASNA WALUTA</a:t>
            </a:r>
          </a:p>
          <a:p>
            <a:endParaRPr lang="pl-PL" b="1" dirty="0">
              <a:solidFill>
                <a:srgbClr val="00B0F0"/>
              </a:solidFill>
            </a:endParaRPr>
          </a:p>
          <a:p>
            <a:r>
              <a:rPr lang="pl-PL" b="1" dirty="0">
                <a:solidFill>
                  <a:srgbClr val="00B0F0"/>
                </a:solidFill>
              </a:rPr>
              <a:t>FUNDACJA „ BĄDŹMY RAZEM” – FUNDUSZ WSPARCIA</a:t>
            </a:r>
            <a:endParaRPr lang="en-GB" b="1" dirty="0">
              <a:solidFill>
                <a:srgbClr val="00B0F0"/>
              </a:solidFill>
            </a:endParaRPr>
          </a:p>
        </p:txBody>
      </p:sp>
    </p:spTree>
    <p:extLst>
      <p:ext uri="{BB962C8B-B14F-4D97-AF65-F5344CB8AC3E}">
        <p14:creationId xmlns:p14="http://schemas.microsoft.com/office/powerpoint/2010/main" val="3907507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539552" y="1425028"/>
            <a:ext cx="8229600" cy="4525963"/>
          </a:xfrm>
        </p:spPr>
        <p:txBody>
          <a:bodyPr>
            <a:normAutofit fontScale="92500" lnSpcReduction="20000"/>
          </a:bodyPr>
          <a:lstStyle/>
          <a:p>
            <a:endParaRPr lang="pl-PL" dirty="0"/>
          </a:p>
          <a:p>
            <a:pPr>
              <a:lnSpc>
                <a:spcPct val="150000"/>
              </a:lnSpc>
            </a:pPr>
            <a:r>
              <a:rPr lang="pl-PL" dirty="0"/>
              <a:t>stanowi zaproszenie do myślenia</a:t>
            </a:r>
          </a:p>
          <a:p>
            <a:pPr>
              <a:lnSpc>
                <a:spcPct val="150000"/>
              </a:lnSpc>
            </a:pPr>
            <a:r>
              <a:rPr lang="pl-PL" dirty="0"/>
              <a:t>inspirację do działania</a:t>
            </a:r>
          </a:p>
          <a:p>
            <a:pPr>
              <a:lnSpc>
                <a:spcPct val="150000"/>
              </a:lnSpc>
            </a:pPr>
            <a:r>
              <a:rPr lang="pl-PL" dirty="0"/>
              <a:t>zachęca do poszukiwania różnych rozwiązań problemu</a:t>
            </a:r>
          </a:p>
          <a:p>
            <a:pPr>
              <a:lnSpc>
                <a:spcPct val="150000"/>
              </a:lnSpc>
            </a:pPr>
            <a:r>
              <a:rPr lang="pl-PL" dirty="0"/>
              <a:t>wywołuje chęć zadawania następnych pytań</a:t>
            </a:r>
          </a:p>
          <a:p>
            <a:pPr>
              <a:lnSpc>
                <a:spcPct val="150000"/>
              </a:lnSpc>
              <a:buNone/>
            </a:pPr>
            <a:r>
              <a:rPr lang="pl-PL" dirty="0"/>
              <a:t>    </a:t>
            </a:r>
          </a:p>
        </p:txBody>
      </p:sp>
      <p:sp>
        <p:nvSpPr>
          <p:cNvPr id="3" name="Tytuł 2"/>
          <p:cNvSpPr>
            <a:spLocks noGrp="1"/>
          </p:cNvSpPr>
          <p:nvPr>
            <p:ph type="title"/>
          </p:nvPr>
        </p:nvSpPr>
        <p:spPr/>
        <p:txBody>
          <a:bodyPr>
            <a:normAutofit fontScale="90000"/>
          </a:bodyPr>
          <a:lstStyle/>
          <a:p>
            <a:pPr algn="ctr"/>
            <a:r>
              <a:rPr lang="pl-PL" dirty="0">
                <a:solidFill>
                  <a:schemeClr val="accent4"/>
                </a:solidFill>
              </a:rPr>
              <a:t>Dobre pytanie zadane  przez dorosłego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611560" y="1166018"/>
            <a:ext cx="8229600" cy="4525963"/>
          </a:xfrm>
        </p:spPr>
        <p:txBody>
          <a:bodyPr>
            <a:normAutofit fontScale="85000" lnSpcReduction="20000"/>
          </a:bodyPr>
          <a:lstStyle/>
          <a:p>
            <a:pPr>
              <a:lnSpc>
                <a:spcPct val="150000"/>
              </a:lnSpc>
            </a:pPr>
            <a:endParaRPr lang="pl-PL" dirty="0"/>
          </a:p>
          <a:p>
            <a:pPr>
              <a:lnSpc>
                <a:spcPct val="150000"/>
              </a:lnSpc>
            </a:pPr>
            <a:r>
              <a:rPr lang="pl-PL" dirty="0"/>
              <a:t>zdolności zadawania pytań,</a:t>
            </a:r>
          </a:p>
          <a:p>
            <a:pPr>
              <a:lnSpc>
                <a:spcPct val="150000"/>
              </a:lnSpc>
            </a:pPr>
            <a:r>
              <a:rPr lang="pl-PL" dirty="0"/>
              <a:t>rozumowania</a:t>
            </a:r>
          </a:p>
          <a:p>
            <a:pPr>
              <a:lnSpc>
                <a:spcPct val="150000"/>
              </a:lnSpc>
            </a:pPr>
            <a:r>
              <a:rPr lang="pl-PL" dirty="0"/>
              <a:t>formułowania twórczych pomysłów</a:t>
            </a:r>
          </a:p>
          <a:p>
            <a:pPr>
              <a:lnSpc>
                <a:spcPct val="150000"/>
              </a:lnSpc>
            </a:pPr>
            <a:r>
              <a:rPr lang="pl-PL" dirty="0"/>
              <a:t>stawiania hipotez</a:t>
            </a:r>
          </a:p>
          <a:p>
            <a:pPr>
              <a:lnSpc>
                <a:spcPct val="150000"/>
              </a:lnSpc>
            </a:pPr>
            <a:r>
              <a:rPr lang="pl-PL" dirty="0"/>
              <a:t>wymiany myśli z innymi</a:t>
            </a:r>
          </a:p>
          <a:p>
            <a:pPr>
              <a:lnSpc>
                <a:spcPct val="150000"/>
              </a:lnSpc>
            </a:pPr>
            <a:r>
              <a:rPr lang="pl-PL" dirty="0"/>
              <a:t>Informacji zwrotnych</a:t>
            </a:r>
          </a:p>
          <a:p>
            <a:endParaRPr lang="pl-PL" dirty="0"/>
          </a:p>
        </p:txBody>
      </p:sp>
      <p:sp>
        <p:nvSpPr>
          <p:cNvPr id="3" name="Tytuł 2"/>
          <p:cNvSpPr>
            <a:spLocks noGrp="1"/>
          </p:cNvSpPr>
          <p:nvPr>
            <p:ph type="title"/>
          </p:nvPr>
        </p:nvSpPr>
        <p:spPr/>
        <p:txBody>
          <a:bodyPr>
            <a:normAutofit/>
          </a:bodyPr>
          <a:lstStyle/>
          <a:p>
            <a:r>
              <a:rPr lang="pl-PL" dirty="0">
                <a:solidFill>
                  <a:schemeClr val="accent4"/>
                </a:solidFill>
              </a:rPr>
              <a:t>Efektywność uczenia się zależy</a:t>
            </a:r>
            <a:r>
              <a:rPr lang="pl-PL"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17638"/>
            <a:ext cx="8229600" cy="4525963"/>
          </a:xfrm>
        </p:spPr>
        <p:txBody>
          <a:bodyPr>
            <a:normAutofit/>
          </a:bodyPr>
          <a:lstStyle/>
          <a:p>
            <a:endParaRPr lang="pl-PL" dirty="0"/>
          </a:p>
          <a:p>
            <a:pPr>
              <a:buFont typeface="Wingdings" panose="05000000000000000000" pitchFamily="2" charset="2"/>
              <a:buChar char="Ø"/>
            </a:pPr>
            <a:r>
              <a:rPr lang="pl-PL" sz="2800" dirty="0"/>
              <a:t>Okazją do skupienia się na swoich myślach</a:t>
            </a:r>
          </a:p>
          <a:p>
            <a:pPr>
              <a:buNone/>
            </a:pPr>
            <a:r>
              <a:rPr lang="pl-PL" sz="2800" dirty="0"/>
              <a:t>    i pogłębienia ich rozumienia;</a:t>
            </a:r>
          </a:p>
          <a:p>
            <a:pPr>
              <a:lnSpc>
                <a:spcPct val="150000"/>
              </a:lnSpc>
              <a:buFont typeface="Wingdings" panose="05000000000000000000" pitchFamily="2" charset="2"/>
              <a:buChar char="Ø"/>
            </a:pPr>
            <a:r>
              <a:rPr lang="pl-PL" sz="2800" dirty="0"/>
              <a:t>Mówiąc do innych, lepiej rozumiemy siebie;</a:t>
            </a:r>
          </a:p>
          <a:p>
            <a:pPr>
              <a:lnSpc>
                <a:spcPct val="150000"/>
              </a:lnSpc>
              <a:buFont typeface="Wingdings" panose="05000000000000000000" pitchFamily="2" charset="2"/>
              <a:buChar char="Ø"/>
            </a:pPr>
            <a:r>
              <a:rPr lang="pl-PL" sz="2800" dirty="0"/>
              <a:t>Rozwijanie mówienia u dzieci ma ścisły związek z rozwojem języka, ale także z myśleniem i uczeniem się.</a:t>
            </a:r>
          </a:p>
          <a:p>
            <a:pPr>
              <a:lnSpc>
                <a:spcPct val="150000"/>
              </a:lnSpc>
              <a:buFont typeface="Wingdings" panose="05000000000000000000" pitchFamily="2" charset="2"/>
              <a:buChar char="Ø"/>
            </a:pPr>
            <a:endParaRPr lang="pl-PL" dirty="0"/>
          </a:p>
        </p:txBody>
      </p:sp>
      <p:sp>
        <p:nvSpPr>
          <p:cNvPr id="3" name="Tytuł 2"/>
          <p:cNvSpPr>
            <a:spLocks noGrp="1"/>
          </p:cNvSpPr>
          <p:nvPr>
            <p:ph type="title"/>
          </p:nvPr>
        </p:nvSpPr>
        <p:spPr/>
        <p:txBody>
          <a:bodyPr/>
          <a:lstStyle/>
          <a:p>
            <a:r>
              <a:rPr lang="pl-PL" dirty="0">
                <a:solidFill>
                  <a:schemeClr val="accent4"/>
                </a:solidFill>
              </a:rPr>
              <a:t>Mówienie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23528" y="908720"/>
            <a:ext cx="8712968" cy="5400600"/>
          </a:xfrm>
        </p:spPr>
        <p:txBody>
          <a:bodyPr>
            <a:noAutofit/>
          </a:bodyPr>
          <a:lstStyle/>
          <a:p>
            <a:pPr>
              <a:buNone/>
            </a:pPr>
            <a:r>
              <a:rPr lang="pl-PL" sz="1800" i="1" dirty="0"/>
              <a:t>     </a:t>
            </a:r>
          </a:p>
          <a:p>
            <a:pPr>
              <a:buNone/>
            </a:pPr>
            <a:r>
              <a:rPr lang="pl-PL" sz="1800" i="1" dirty="0"/>
              <a:t>	Na zimowisko wyjedzie pociągiem  135 dzieci. Ile trzeba zarezerwować ośmioosobowych przedziałków, by każde dziecko miało miejsce siedzące?</a:t>
            </a:r>
          </a:p>
          <a:p>
            <a:pPr>
              <a:buNone/>
            </a:pPr>
            <a:endParaRPr lang="pl-PL" sz="1800" dirty="0"/>
          </a:p>
          <a:p>
            <a:r>
              <a:rPr lang="pl-PL" sz="1800" dirty="0">
                <a:solidFill>
                  <a:schemeClr val="accent1"/>
                </a:solidFill>
              </a:rPr>
              <a:t>N: </a:t>
            </a:r>
            <a:r>
              <a:rPr lang="pl-PL" sz="1800" i="1" dirty="0">
                <a:solidFill>
                  <a:schemeClr val="accent2"/>
                </a:solidFill>
              </a:rPr>
              <a:t>Dobrze, </a:t>
            </a:r>
            <a:r>
              <a:rPr lang="pl-PL" sz="1800" i="1" dirty="0" err="1">
                <a:solidFill>
                  <a:schemeClr val="accent2"/>
                </a:solidFill>
              </a:rPr>
              <a:t>ciiiii</a:t>
            </a:r>
            <a:r>
              <a:rPr lang="pl-PL" sz="1800" i="1" dirty="0">
                <a:solidFill>
                  <a:schemeClr val="accent2"/>
                </a:solidFill>
              </a:rPr>
              <a:t>... Jeszcze przeczyta dziewczynka, proszę Marta!</a:t>
            </a:r>
            <a:endParaRPr lang="pl-PL" sz="1800" dirty="0">
              <a:solidFill>
                <a:schemeClr val="accent2"/>
              </a:solidFill>
            </a:endParaRPr>
          </a:p>
          <a:p>
            <a:r>
              <a:rPr lang="pl-PL" sz="1800" dirty="0"/>
              <a:t>UM: </a:t>
            </a:r>
            <a:r>
              <a:rPr lang="pl-PL" sz="1800" i="1" dirty="0"/>
              <a:t>Na zimowisko wyjedzie pociągiem 135 dzieci. Ile trzeba zarezerwować ośmioosobowych przedziałów, by każde dziecko miało miejsce siedzące?</a:t>
            </a:r>
            <a:endParaRPr lang="pl-PL" sz="1800" dirty="0"/>
          </a:p>
          <a:p>
            <a:r>
              <a:rPr lang="pl-PL" sz="1800" dirty="0"/>
              <a:t>N: </a:t>
            </a:r>
            <a:r>
              <a:rPr lang="pl-PL" sz="1800" i="1" dirty="0">
                <a:solidFill>
                  <a:schemeClr val="accent2"/>
                </a:solidFill>
              </a:rPr>
              <a:t>Tak, bardzo proszę, jakie dane mamy tutaj w tym zadaniu? Czego się dowiedzieliśmy?</a:t>
            </a:r>
            <a:r>
              <a:rPr lang="pl-PL" sz="1800" dirty="0">
                <a:solidFill>
                  <a:schemeClr val="accent2"/>
                </a:solidFill>
              </a:rPr>
              <a:t> </a:t>
            </a:r>
            <a:r>
              <a:rPr lang="pl-PL" sz="1800" i="1" dirty="0">
                <a:solidFill>
                  <a:schemeClr val="accent2"/>
                </a:solidFill>
              </a:rPr>
              <a:t>Jak (...). co takiego tam jest w treści, co przyda nam się do rozwiązania tego zadania? Proszę Damian? Jakie dane znalazłeś? Jaką liczbę znalazłeś?</a:t>
            </a:r>
            <a:endParaRPr lang="pl-PL" sz="1800" dirty="0">
              <a:solidFill>
                <a:schemeClr val="accent2"/>
              </a:solidFill>
            </a:endParaRPr>
          </a:p>
          <a:p>
            <a:r>
              <a:rPr lang="pl-PL" sz="1800" dirty="0"/>
              <a:t>UD: 135...</a:t>
            </a:r>
          </a:p>
          <a:p>
            <a:r>
              <a:rPr lang="pl-PL" sz="1800" dirty="0"/>
              <a:t>N: </a:t>
            </a:r>
            <a:r>
              <a:rPr lang="pl-PL" sz="1800" dirty="0">
                <a:solidFill>
                  <a:schemeClr val="accent1"/>
                </a:solidFill>
              </a:rPr>
              <a:t>Ale</a:t>
            </a:r>
            <a:r>
              <a:rPr lang="pl-PL" sz="1800" dirty="0">
                <a:solidFill>
                  <a:schemeClr val="accent2"/>
                </a:solidFill>
              </a:rPr>
              <a:t> głośno, wyraźnie.</a:t>
            </a:r>
          </a:p>
          <a:p>
            <a:r>
              <a:rPr lang="pl-PL" sz="1800" dirty="0"/>
              <a:t>UO: Znalazłem liczbę 135...</a:t>
            </a:r>
          </a:p>
          <a:p>
            <a:r>
              <a:rPr lang="pl-PL" sz="1800" dirty="0"/>
              <a:t>N: </a:t>
            </a:r>
            <a:r>
              <a:rPr lang="pl-PL" sz="1800" dirty="0">
                <a:solidFill>
                  <a:schemeClr val="accent2"/>
                </a:solidFill>
              </a:rPr>
              <a:t>135 </a:t>
            </a:r>
            <a:r>
              <a:rPr lang="pl-PL" sz="1800" i="1" dirty="0">
                <a:solidFill>
                  <a:schemeClr val="accent2"/>
                </a:solidFill>
              </a:rPr>
              <a:t>dzieci. (wzmocnionym głosem, UD, stara się podążać głosem za nauczycielem) Dzieci, które trzeba przewieźć pociągiem. Dziękuję, drugą liczbę Robert. Gdzie ukryła się druga liczba? * Gdzie ukryła się druga liczba?</a:t>
            </a:r>
            <a:endParaRPr lang="pl-PL" sz="1800" dirty="0">
              <a:solidFill>
                <a:schemeClr val="accent2"/>
              </a:solidFill>
            </a:endParaRPr>
          </a:p>
        </p:txBody>
      </p:sp>
      <p:sp>
        <p:nvSpPr>
          <p:cNvPr id="3" name="Tytuł 2"/>
          <p:cNvSpPr>
            <a:spLocks noGrp="1"/>
          </p:cNvSpPr>
          <p:nvPr>
            <p:ph type="title"/>
          </p:nvPr>
        </p:nvSpPr>
        <p:spPr>
          <a:xfrm>
            <a:off x="601216" y="332656"/>
            <a:ext cx="7941568" cy="908720"/>
          </a:xfrm>
        </p:spPr>
        <p:txBody>
          <a:bodyPr/>
          <a:lstStyle/>
          <a:p>
            <a:pPr algn="ctr"/>
            <a:r>
              <a:rPr lang="pl-PL" dirty="0">
                <a:solidFill>
                  <a:schemeClr val="accent1"/>
                </a:solidFill>
              </a:rPr>
              <a:t>Edukacja matematyczna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79512" y="728700"/>
            <a:ext cx="8424936" cy="5400600"/>
          </a:xfrm>
        </p:spPr>
        <p:txBody>
          <a:bodyPr>
            <a:normAutofit fontScale="92500" lnSpcReduction="20000"/>
          </a:bodyPr>
          <a:lstStyle/>
          <a:p>
            <a:r>
              <a:rPr lang="pl-PL" sz="1700" dirty="0"/>
              <a:t>U3: </a:t>
            </a:r>
            <a:r>
              <a:rPr lang="pl-PL" sz="1700" i="1" dirty="0"/>
              <a:t>Osiem.</a:t>
            </a:r>
            <a:endParaRPr lang="pl-PL" sz="1700" dirty="0"/>
          </a:p>
          <a:p>
            <a:r>
              <a:rPr lang="pl-PL" sz="1700" dirty="0"/>
              <a:t>U4: </a:t>
            </a:r>
            <a:r>
              <a:rPr lang="pl-PL" sz="1700" i="1" dirty="0"/>
              <a:t>Osiem.</a:t>
            </a:r>
            <a:endParaRPr lang="pl-PL" sz="1700" dirty="0"/>
          </a:p>
          <a:p>
            <a:r>
              <a:rPr lang="pl-PL" sz="1700" dirty="0"/>
              <a:t>N: </a:t>
            </a:r>
            <a:r>
              <a:rPr lang="pl-PL" sz="1700" i="1" dirty="0">
                <a:solidFill>
                  <a:schemeClr val="accent2"/>
                </a:solidFill>
              </a:rPr>
              <a:t>Osiem, ośmioosobowych przedziałów, czyli osiem. Czyli, w każdym przedziale tego pociągu można przewieźć osiem osób. Skoro zadanie, to również pytanie! O co pyta autor, Marek?</a:t>
            </a:r>
            <a:endParaRPr lang="pl-PL" sz="1700" dirty="0">
              <a:solidFill>
                <a:schemeClr val="accent2"/>
              </a:solidFill>
            </a:endParaRPr>
          </a:p>
          <a:p>
            <a:r>
              <a:rPr lang="pl-PL" sz="1700" dirty="0"/>
              <a:t>UM: </a:t>
            </a:r>
            <a:r>
              <a:rPr lang="pl-PL" sz="1700" i="1" dirty="0"/>
              <a:t>Ile trzeba zarezerwować ośmioosobowych przedziałów, by każde dziecko miało miejsce siedzące?</a:t>
            </a:r>
            <a:endParaRPr lang="pl-PL" sz="1700" dirty="0"/>
          </a:p>
          <a:p>
            <a:r>
              <a:rPr lang="pl-PL" sz="1700" dirty="0"/>
              <a:t>N: </a:t>
            </a:r>
            <a:r>
              <a:rPr lang="pl-PL" sz="1700" i="1" dirty="0">
                <a:solidFill>
                  <a:schemeClr val="accent2"/>
                </a:solidFill>
              </a:rPr>
              <a:t>Czy już świta coś w głowie? Mamy jakieś rozwiązanie? Artur, proszę?</a:t>
            </a:r>
            <a:endParaRPr lang="pl-PL" sz="1700" dirty="0">
              <a:solidFill>
                <a:schemeClr val="accent2"/>
              </a:solidFill>
            </a:endParaRPr>
          </a:p>
          <a:p>
            <a:r>
              <a:rPr lang="pl-PL" sz="1700" dirty="0"/>
              <a:t>UA: </a:t>
            </a:r>
            <a:r>
              <a:rPr lang="pl-PL" sz="1700" i="1" dirty="0"/>
              <a:t>135 trzeba podzielić na osiem.</a:t>
            </a:r>
            <a:endParaRPr lang="pl-PL" sz="1700" dirty="0"/>
          </a:p>
          <a:p>
            <a:r>
              <a:rPr lang="pl-PL" sz="1700" dirty="0"/>
              <a:t>N: </a:t>
            </a:r>
            <a:r>
              <a:rPr lang="pl-PL" sz="1700" i="1" dirty="0"/>
              <a:t>Tak i to na dodatek sposobem pisemnym.</a:t>
            </a:r>
            <a:endParaRPr lang="pl-PL" sz="1700" dirty="0"/>
          </a:p>
          <a:p>
            <a:r>
              <a:rPr lang="pl-PL" sz="1700" dirty="0"/>
              <a:t>U1: </a:t>
            </a:r>
            <a:r>
              <a:rPr lang="pl-PL" sz="1700" i="1" dirty="0"/>
              <a:t>Mogę ja?</a:t>
            </a:r>
            <a:endParaRPr lang="pl-PL" sz="1700" dirty="0"/>
          </a:p>
          <a:p>
            <a:r>
              <a:rPr lang="pl-PL" sz="1700" dirty="0"/>
              <a:t>N</a:t>
            </a:r>
            <a:r>
              <a:rPr lang="pl-PL" sz="1700" dirty="0">
                <a:solidFill>
                  <a:schemeClr val="accent1"/>
                </a:solidFill>
              </a:rPr>
              <a:t>: </a:t>
            </a:r>
            <a:r>
              <a:rPr lang="pl-PL" sz="1700" i="1" dirty="0">
                <a:solidFill>
                  <a:schemeClr val="accent2"/>
                </a:solidFill>
              </a:rPr>
              <a:t>Bardzo proszę, nie teraz będzie troszeczkę inaczej. Posłuchajcie, uważnie słuchamy, bo pani powie tylko jeden raz. Należy za momencik otworzyć zeszyt, tak jak to zwykle robimy, napisać numer zadania, wpisać dzisiejszą datę, oczywiście i rozwiązać samodzielnie to zadanie. Dzisiaj jest 22 marca (zapisuje na tablicy).</a:t>
            </a:r>
            <a:r>
              <a:rPr lang="pl-PL" sz="1700" dirty="0">
                <a:solidFill>
                  <a:schemeClr val="accent2"/>
                </a:solidFill>
              </a:rPr>
              <a:t> </a:t>
            </a:r>
          </a:p>
          <a:p>
            <a:r>
              <a:rPr lang="pl-PL" sz="1700" dirty="0"/>
              <a:t>U2: </a:t>
            </a:r>
            <a:r>
              <a:rPr lang="pl-PL" sz="1700" i="1" dirty="0"/>
              <a:t>Pytanie działanie odpowiedź.</a:t>
            </a:r>
            <a:endParaRPr lang="pl-PL" sz="1700" dirty="0"/>
          </a:p>
          <a:p>
            <a:r>
              <a:rPr lang="pl-PL" sz="1700" dirty="0"/>
              <a:t>N: </a:t>
            </a:r>
            <a:r>
              <a:rPr lang="pl-PL" sz="1700" i="1" dirty="0">
                <a:solidFill>
                  <a:schemeClr val="accent2"/>
                </a:solidFill>
              </a:rPr>
              <a:t>Właśnie, my mamy taką swoją zasadę od pierwszej klasy, że rozwiązując zadanie z treścią, robimy, co?</a:t>
            </a:r>
            <a:endParaRPr lang="pl-PL" sz="1700" dirty="0">
              <a:solidFill>
                <a:schemeClr val="accent2"/>
              </a:solidFill>
            </a:endParaRPr>
          </a:p>
          <a:p>
            <a:r>
              <a:rPr lang="pl-PL" sz="1700" dirty="0"/>
              <a:t>UO: </a:t>
            </a:r>
            <a:r>
              <a:rPr lang="pl-PL" sz="1700" i="1" dirty="0"/>
              <a:t>Pytanie, działanie, odpowiedź.</a:t>
            </a:r>
            <a:endParaRPr lang="pl-PL" sz="1700" dirty="0"/>
          </a:p>
          <a:p>
            <a:r>
              <a:rPr lang="pl-PL" sz="1700" dirty="0"/>
              <a:t>N: </a:t>
            </a:r>
            <a:r>
              <a:rPr lang="pl-PL" sz="1700" i="1" dirty="0">
                <a:solidFill>
                  <a:schemeClr val="accent2"/>
                </a:solidFill>
              </a:rPr>
              <a:t>Olku, właśnie, cieszę się, że już się poprawiłeś. Musimy napisać co?</a:t>
            </a:r>
            <a:endParaRPr lang="pl-PL" sz="1700" dirty="0">
              <a:solidFill>
                <a:schemeClr val="accent2"/>
              </a:solidFill>
            </a:endParaRPr>
          </a:p>
          <a:p>
            <a:r>
              <a:rPr lang="pl-PL" sz="1700" dirty="0"/>
              <a:t>UO: </a:t>
            </a:r>
            <a:r>
              <a:rPr lang="pl-PL" sz="1700" i="1" dirty="0"/>
              <a:t>Pytanie, działanie, odpowiedź.</a:t>
            </a:r>
            <a:endParaRPr lang="pl-PL" sz="1700" dirty="0"/>
          </a:p>
          <a:p>
            <a:r>
              <a:rPr lang="pl-PL" sz="1700" dirty="0"/>
              <a:t>N: </a:t>
            </a:r>
            <a:r>
              <a:rPr lang="pl-PL" sz="1700" i="1" dirty="0">
                <a:solidFill>
                  <a:schemeClr val="accent2"/>
                </a:solidFill>
              </a:rPr>
              <a:t>Pytanie, działanie, odpowiedź, oczywiście numer zadania i strona musi też być. Samodzielnie, proszę bardzo zabieramy się do pracy.</a:t>
            </a:r>
            <a:r>
              <a:rPr lang="pl-PL" sz="1700" dirty="0">
                <a:solidFill>
                  <a:schemeClr val="accent2"/>
                </a:solidFill>
              </a:rPr>
              <a:t> </a:t>
            </a:r>
          </a:p>
          <a:p>
            <a:endParaRPr lang="pl-PL" sz="2800" dirty="0"/>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147248" cy="4539960"/>
          </a:xfrm>
        </p:spPr>
        <p:txBody>
          <a:bodyPr>
            <a:normAutofit fontScale="55000" lnSpcReduction="20000"/>
          </a:bodyPr>
          <a:lstStyle/>
          <a:p>
            <a:r>
              <a:rPr lang="pl-PL" b="1" dirty="0"/>
              <a:t>PRZYKŁAD 2. Edukacja matematyczna</a:t>
            </a:r>
            <a:endParaRPr lang="pl-PL" dirty="0"/>
          </a:p>
          <a:p>
            <a:r>
              <a:rPr lang="pl-PL" dirty="0"/>
              <a:t>Nauczycielka:	</a:t>
            </a:r>
            <a:r>
              <a:rPr lang="pl-PL" b="1" dirty="0">
                <a:solidFill>
                  <a:schemeClr val="accent3"/>
                </a:solidFill>
              </a:rPr>
              <a:t>Jakie wy macie pieniążki?</a:t>
            </a:r>
          </a:p>
          <a:p>
            <a:r>
              <a:rPr lang="pl-PL" dirty="0"/>
              <a:t>Uczniowie:	Stówki.</a:t>
            </a:r>
          </a:p>
          <a:p>
            <a:r>
              <a:rPr lang="pl-PL" dirty="0"/>
              <a:t>Nauczycielka:	</a:t>
            </a:r>
            <a:r>
              <a:rPr lang="pl-PL" b="1" dirty="0">
                <a:solidFill>
                  <a:schemeClr val="accent3"/>
                </a:solidFill>
              </a:rPr>
              <a:t>Stówki całe. Kto je trzyma? Iza, jakie macie pieniążki? </a:t>
            </a:r>
          </a:p>
          <a:p>
            <a:r>
              <a:rPr lang="pl-PL" dirty="0"/>
              <a:t>Uczeń 1:	200.</a:t>
            </a:r>
          </a:p>
          <a:p>
            <a:r>
              <a:rPr lang="pl-PL" dirty="0"/>
              <a:t>Nauczycielka:     </a:t>
            </a:r>
            <a:r>
              <a:rPr lang="pl-PL" b="1" dirty="0"/>
              <a:t>200. </a:t>
            </a:r>
            <a:r>
              <a:rPr lang="pl-PL" b="1" dirty="0">
                <a:solidFill>
                  <a:schemeClr val="accent3"/>
                </a:solidFill>
              </a:rPr>
              <a:t>Całe dwie setki. Uwaga. Dla grupy, która ma pięćdziesiątki. To jest rączka w górę. Uwaga. Waszym zadaniem będzie kupić ode mnie plecak turystyczny. Proszę mi […] płacić. Ja wam, mogę wydawać resztę. Proszę mi zapłacić pieniążkami waszymi.</a:t>
            </a:r>
          </a:p>
          <a:p>
            <a:r>
              <a:rPr lang="pl-PL" dirty="0"/>
              <a:t>Uczeń 2: 	[…] Ale mogę je poprosić?</a:t>
            </a:r>
          </a:p>
          <a:p>
            <a:r>
              <a:rPr lang="pl-PL" dirty="0"/>
              <a:t>Nauczycielka:	</a:t>
            </a:r>
            <a:r>
              <a:rPr lang="pl-PL" b="1" dirty="0">
                <a:solidFill>
                  <a:schemeClr val="accent3"/>
                </a:solidFill>
              </a:rPr>
              <a:t>I wy sprawdzacie, a wy się zastanawiacie, ile oni muszą mi zapłacić za ten plecak turystyczny. Proszę mi zapłacić. Dostaję od was ile?</a:t>
            </a:r>
          </a:p>
          <a:p>
            <a:r>
              <a:rPr lang="pl-PL" dirty="0"/>
              <a:t>Uczniowie:	150.</a:t>
            </a:r>
          </a:p>
          <a:p>
            <a:r>
              <a:rPr lang="pl-PL" dirty="0"/>
              <a:t>Nauczycielka:	</a:t>
            </a:r>
            <a:r>
              <a:rPr lang="pl-PL" b="1" dirty="0">
                <a:solidFill>
                  <a:schemeClr val="accent3"/>
                </a:solidFill>
              </a:rPr>
              <a:t>150 złotych. Czy muszę wam wydać resztę?</a:t>
            </a:r>
          </a:p>
          <a:p>
            <a:r>
              <a:rPr lang="pl-PL" dirty="0"/>
              <a:t>Uczeń 1:	Tak. </a:t>
            </a:r>
          </a:p>
          <a:p>
            <a:r>
              <a:rPr lang="pl-PL" dirty="0"/>
              <a:t>Uczeń 2:	Tak. </a:t>
            </a:r>
          </a:p>
          <a:p>
            <a:endParaRPr lang="pl-PL" dirty="0"/>
          </a:p>
        </p:txBody>
      </p:sp>
      <p:sp>
        <p:nvSpPr>
          <p:cNvPr id="3" name="Tytuł 2"/>
          <p:cNvSpPr>
            <a:spLocks noGrp="1"/>
          </p:cNvSpPr>
          <p:nvPr>
            <p:ph type="title"/>
          </p:nvPr>
        </p:nvSpPr>
        <p:spPr/>
        <p:txBody>
          <a:bodyPr/>
          <a:lstStyle/>
          <a:p>
            <a:pPr algn="ctr"/>
            <a:r>
              <a:rPr lang="pl-PL" dirty="0">
                <a:solidFill>
                  <a:schemeClr val="accent1"/>
                </a:solidFill>
              </a:rPr>
              <a:t>Edukacja matematyczna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548680"/>
            <a:ext cx="9036496" cy="5760640"/>
          </a:xfrm>
        </p:spPr>
        <p:txBody>
          <a:bodyPr>
            <a:normAutofit fontScale="40000" lnSpcReduction="20000"/>
          </a:bodyPr>
          <a:lstStyle/>
          <a:p>
            <a:r>
              <a:rPr lang="pl-PL" dirty="0"/>
              <a:t>Nauczycielka:	</a:t>
            </a:r>
            <a:r>
              <a:rPr lang="pl-PL" dirty="0">
                <a:solidFill>
                  <a:schemeClr val="accent3"/>
                </a:solidFill>
              </a:rPr>
              <a:t>Słuchajcie. Wydaję resztę, wy sprawdzacie, czy wydaję dobrze. […] Wydałam Kasi ile reszty?</a:t>
            </a:r>
          </a:p>
          <a:p>
            <a:r>
              <a:rPr lang="pl-PL" dirty="0"/>
              <a:t>Uczniowie:	30.</a:t>
            </a:r>
          </a:p>
          <a:p>
            <a:r>
              <a:rPr lang="pl-PL" dirty="0"/>
              <a:t>Nauczycielka:	</a:t>
            </a:r>
            <a:r>
              <a:rPr lang="pl-PL" dirty="0">
                <a:solidFill>
                  <a:schemeClr val="accent3"/>
                </a:solidFill>
              </a:rPr>
              <a:t>30 złotych. Czy dobrze wydałam?</a:t>
            </a:r>
          </a:p>
          <a:p>
            <a:r>
              <a:rPr lang="pl-PL" dirty="0"/>
              <a:t>Uczeń 1:	Tak.</a:t>
            </a:r>
          </a:p>
          <a:p>
            <a:r>
              <a:rPr lang="pl-PL" dirty="0"/>
              <a:t>Uczeń 2:	Tak.</a:t>
            </a:r>
          </a:p>
          <a:p>
            <a:r>
              <a:rPr lang="pl-PL" dirty="0"/>
              <a:t>Uczeń 3:	Tak.</a:t>
            </a:r>
          </a:p>
          <a:p>
            <a:r>
              <a:rPr lang="pl-PL" dirty="0"/>
              <a:t>Nauczycielka:	</a:t>
            </a:r>
            <a:r>
              <a:rPr lang="pl-PL" dirty="0">
                <a:solidFill>
                  <a:schemeClr val="accent3"/>
                </a:solidFill>
              </a:rPr>
              <a:t>Zadanie dla grupy, która ma dwudziestki. Która grupa ma dwudziestki? Uwaga. Wy kupujecie ode mnie materac dwuosobowy. A wy sprawdzacie, ile kosztuje materac dwuosobowy. Oni mają dwudziestki i liczyć, bo wydaję reszty. […] Nie [...]. Proszę bardzo. Ile mi płacicie?</a:t>
            </a:r>
          </a:p>
          <a:p>
            <a:r>
              <a:rPr lang="pl-PL" dirty="0"/>
              <a:t>Uczniowie:	90.</a:t>
            </a:r>
          </a:p>
          <a:p>
            <a:r>
              <a:rPr lang="pl-PL" dirty="0"/>
              <a:t>Nauczycielka:	</a:t>
            </a:r>
            <a:r>
              <a:rPr lang="pl-PL" dirty="0">
                <a:solidFill>
                  <a:schemeClr val="accent3"/>
                </a:solidFill>
              </a:rPr>
              <a:t>90 mi płacicie? Ile kosztuje materac dwuosobowy? 90. A wy mi płacicie?</a:t>
            </a:r>
          </a:p>
          <a:p>
            <a:r>
              <a:rPr lang="pl-PL" dirty="0"/>
              <a:t>Uczeń 1:	100.</a:t>
            </a:r>
          </a:p>
          <a:p>
            <a:r>
              <a:rPr lang="pl-PL" dirty="0"/>
              <a:t>Uczeń 2:	100.</a:t>
            </a:r>
          </a:p>
          <a:p>
            <a:r>
              <a:rPr lang="pl-PL" dirty="0"/>
              <a:t>Nauczycielka: 	</a:t>
            </a:r>
            <a:r>
              <a:rPr lang="pl-PL" dirty="0">
                <a:solidFill>
                  <a:schemeClr val="accent3"/>
                </a:solidFill>
              </a:rPr>
              <a:t>[...] 20, 40, 60, 80, 100. Wydaję wam 10 złotych reszty. Zgadza się?</a:t>
            </a:r>
          </a:p>
          <a:p>
            <a:r>
              <a:rPr lang="pl-PL" dirty="0"/>
              <a:t>Uczeń 1:	Tak. </a:t>
            </a:r>
          </a:p>
          <a:p>
            <a:r>
              <a:rPr lang="pl-PL" dirty="0"/>
              <a:t>Uczeń 2:	Tak. </a:t>
            </a:r>
          </a:p>
          <a:p>
            <a:r>
              <a:rPr lang="pl-PL" dirty="0"/>
              <a:t>Nauczycielka:	</a:t>
            </a:r>
            <a:r>
              <a:rPr lang="pl-PL" dirty="0">
                <a:solidFill>
                  <a:schemeClr val="accent3"/>
                </a:solidFill>
              </a:rPr>
              <a:t>Zgadza się. Teraz zadanie dla grupy, która ma dwusetki. Czyli dla tej grupy. Wy kupujecie ode mnie aparat fotograficzny. […] Płacimy czym? Czym płacimy, Karolinko? Co to są?</a:t>
            </a:r>
          </a:p>
          <a:p>
            <a:r>
              <a:rPr lang="pl-PL" dirty="0"/>
              <a:t>Uczeń 2:	Papierki.</a:t>
            </a:r>
          </a:p>
          <a:p>
            <a:r>
              <a:rPr lang="pl-PL" dirty="0"/>
              <a:t>Nauczycielka:	</a:t>
            </a:r>
            <a:r>
              <a:rPr lang="pl-PL" dirty="0">
                <a:solidFill>
                  <a:schemeClr val="accent3"/>
                </a:solidFill>
              </a:rPr>
              <a:t>Ale jak mówimy na pieniążki papierkowe? Banknoty. Proszę bardzo. Ile dostałam? Mieliście materac. […] Aparat fotograficzny sama muszę sobie znaleźć. 119 złotych I teraz uwaga, pytanie. 20, 40, 60, 80, 1. Czy dobrze wam wydałam? 200 złotych zabieram. 119. </a:t>
            </a:r>
          </a:p>
          <a:p>
            <a:r>
              <a:rPr lang="pl-PL" dirty="0"/>
              <a:t>Uczniowie:	Tak. </a:t>
            </a:r>
          </a:p>
          <a:p>
            <a:r>
              <a:rPr lang="pl-PL" dirty="0"/>
              <a:t>Nauczycielka:	</a:t>
            </a:r>
            <a:r>
              <a:rPr lang="pl-PL" dirty="0">
                <a:solidFill>
                  <a:schemeClr val="accent3"/>
                </a:solidFill>
              </a:rPr>
              <a:t>Dobrze wam wydałam? I dla ostatniej grupy. Waszym zadaniem będzie ode mnie kupić namiot dwuosobowy. […] Namiot dwuosobowy. Ile mi płacicie? Ile kosztuje namiot dwuosobowy?</a:t>
            </a:r>
          </a:p>
          <a:p>
            <a:r>
              <a:rPr lang="pl-PL" dirty="0"/>
              <a:t>Uczniowie:	16. </a:t>
            </a:r>
          </a:p>
          <a:p>
            <a:r>
              <a:rPr lang="pl-PL" dirty="0"/>
              <a:t>Nauczycielka:	</a:t>
            </a:r>
            <a:r>
              <a:rPr lang="pl-PL" dirty="0">
                <a:solidFill>
                  <a:schemeClr val="accent3"/>
                </a:solidFill>
              </a:rPr>
              <a:t>Czy wydam Wam resztę?</a:t>
            </a:r>
          </a:p>
          <a:p>
            <a:r>
              <a:rPr lang="pl-PL" dirty="0"/>
              <a:t>Uczeń 1:	Nie.</a:t>
            </a:r>
          </a:p>
          <a:p>
            <a:r>
              <a:rPr lang="pl-PL" dirty="0"/>
              <a:t>Uczeń 2:	Nie.</a:t>
            </a:r>
          </a:p>
          <a:p>
            <a:r>
              <a:rPr lang="pl-PL" dirty="0"/>
              <a:t>Uczeń 3:	Nie.</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1500</TotalTime>
  <Words>2410</Words>
  <Application>Microsoft Office PowerPoint</Application>
  <PresentationFormat>Pokaz na ekranie (4:3)</PresentationFormat>
  <Paragraphs>183</Paragraphs>
  <Slides>23</Slides>
  <Notes>3</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23</vt:i4>
      </vt:variant>
    </vt:vector>
  </HeadingPairs>
  <TitlesOfParts>
    <vt:vector size="27" baseType="lpstr">
      <vt:lpstr>Arial</vt:lpstr>
      <vt:lpstr>Calibri</vt:lpstr>
      <vt:lpstr>Wingdings</vt:lpstr>
      <vt:lpstr>Motyw pakietu Office</vt:lpstr>
      <vt:lpstr>Projekt edukacyjny  „Myślę, decyduję, działam – finanse dla najmłodszych. 2 edycja”  </vt:lpstr>
      <vt:lpstr>Struktura projektu</vt:lpstr>
      <vt:lpstr>Dobre pytanie zadane  przez dorosłego</vt:lpstr>
      <vt:lpstr>Efektywność uczenia się zależy:</vt:lpstr>
      <vt:lpstr>Mówienie </vt:lpstr>
      <vt:lpstr>Edukacja matematyczna</vt:lpstr>
      <vt:lpstr>Prezentacja programu PowerPoint</vt:lpstr>
      <vt:lpstr>Edukacja matematyczna</vt:lpstr>
      <vt:lpstr>Prezentacja programu PowerPoint</vt:lpstr>
      <vt:lpstr>Prezentacja programu PowerPoint</vt:lpstr>
      <vt:lpstr>DOBRE PYTANIE JEST ZAPROSZENIEM DO MYŚLENIA</vt:lpstr>
      <vt:lpstr>DOSKONALENIE BIEGŁOŚCI WYKONYWANIA DZIAŁAŃ</vt:lpstr>
      <vt:lpstr>Dzieci tworzą prawa</vt:lpstr>
      <vt:lpstr> Dzieci tworzą prawa </vt:lpstr>
      <vt:lpstr>Dzieci tworzą prawa</vt:lpstr>
      <vt:lpstr>Prezentacja programu PowerPoint</vt:lpstr>
      <vt:lpstr>EDUKACJA DIALOGUJĄCA</vt:lpstr>
      <vt:lpstr>Praca w grupach</vt:lpstr>
      <vt:lpstr>Organizacja pracy w grupach</vt:lpstr>
      <vt:lpstr>Różne sposoby tworzenia grup</vt:lpstr>
      <vt:lpstr>Różne rodzaje interakcji w grupie</vt:lpstr>
      <vt:lpstr>Strukturyzowanie pracy grupy</vt:lpstr>
      <vt:lpstr>PRACA W DWÓCH GRUPACH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Magdalena Boryna</dc:creator>
  <cp:lastModifiedBy>Magdalena  Nastrabasz</cp:lastModifiedBy>
  <cp:revision>119</cp:revision>
  <dcterms:created xsi:type="dcterms:W3CDTF">2013-01-23T08:37:46Z</dcterms:created>
  <dcterms:modified xsi:type="dcterms:W3CDTF">2021-03-26T13:33:59Z</dcterms:modified>
</cp:coreProperties>
</file>