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88163" cy="100187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jhZIW0o6I8NeW1kAl9v7VsyjTw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84870" cy="5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01699" y="0"/>
            <a:ext cx="2984870" cy="5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516040"/>
            <a:ext cx="2984870" cy="5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01699" y="9516040"/>
            <a:ext cx="2984870" cy="5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 txBox="1">
            <a:spLocks noGrp="1"/>
          </p:cNvSpPr>
          <p:nvPr>
            <p:ph type="sldNum" idx="12"/>
          </p:nvPr>
        </p:nvSpPr>
        <p:spPr>
          <a:xfrm>
            <a:off x="3901699" y="9516040"/>
            <a:ext cx="2984870" cy="5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1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4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7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0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1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2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3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4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5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6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c741e897d7_0_0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400" cy="39450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gc741e897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200" cy="338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741e897d7_3_7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400" cy="39450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c741e897d7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200" cy="338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8" descr="Obraz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9" descr="Obraz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0" descr="Obraz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2" descr="Obraz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3" descr="Obraz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34" descr="Obraz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5" descr="Obraz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36" descr="Obraz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>
            <a:spLocks noGrp="1"/>
          </p:cNvSpPr>
          <p:nvPr>
            <p:ph type="ctrTitle"/>
          </p:nvPr>
        </p:nvSpPr>
        <p:spPr>
          <a:xfrm>
            <a:off x="467544" y="2276872"/>
            <a:ext cx="8280920" cy="151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l-PL" sz="3200">
                <a:latin typeface="Calibri"/>
                <a:ea typeface="Calibri"/>
                <a:cs typeface="Calibri"/>
                <a:sym typeface="Calibri"/>
              </a:rPr>
              <a:t>Projekt edukacyjny</a:t>
            </a:r>
            <a:br>
              <a:rPr lang="pl-PL" sz="3200">
                <a:latin typeface="Calibri"/>
                <a:ea typeface="Calibri"/>
                <a:cs typeface="Calibri"/>
                <a:sym typeface="Calibri"/>
              </a:rPr>
            </a:br>
            <a:r>
              <a:rPr lang="pl-PL" sz="3200">
                <a:latin typeface="Calibri"/>
                <a:ea typeface="Calibri"/>
                <a:cs typeface="Calibri"/>
                <a:sym typeface="Calibri"/>
              </a:rPr>
              <a:t> „Myślę, decyduję, działam – finanse dla najmłodszych. 2 edycja” </a:t>
            </a:r>
            <a:br>
              <a:rPr lang="pl-PL" sz="3200">
                <a:latin typeface="Calibri"/>
                <a:ea typeface="Calibri"/>
                <a:cs typeface="Calibri"/>
                <a:sym typeface="Calibri"/>
              </a:rPr>
            </a:b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776" y="3717032"/>
            <a:ext cx="3779528" cy="134112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 txBox="1"/>
          <p:nvPr/>
        </p:nvSpPr>
        <p:spPr>
          <a:xfrm>
            <a:off x="395536" y="5517232"/>
            <a:ext cx="82089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 realizowany z Narodowym Bankiem Polskim w ramach programu edukacji ekonomicznej.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Treści edukacji ekonomicznej – czyli czego chcemy o pieniądzach nauczyć dzieci?</a:t>
            </a:r>
            <a:endParaRPr/>
          </a:p>
        </p:txBody>
      </p:sp>
      <p:grpSp>
        <p:nvGrpSpPr>
          <p:cNvPr id="238" name="Google Shape;238;p9"/>
          <p:cNvGrpSpPr/>
          <p:nvPr/>
        </p:nvGrpSpPr>
        <p:grpSpPr>
          <a:xfrm>
            <a:off x="2470970" y="1602414"/>
            <a:ext cx="4119706" cy="4272645"/>
            <a:chOff x="2013770" y="2213"/>
            <a:chExt cx="4119706" cy="4272645"/>
          </a:xfrm>
        </p:grpSpPr>
        <p:sp>
          <p:nvSpPr>
            <p:cNvPr id="239" name="Google Shape;239;p9"/>
            <p:cNvSpPr/>
            <p:nvPr/>
          </p:nvSpPr>
          <p:spPr>
            <a:xfrm>
              <a:off x="3534060" y="2138536"/>
              <a:ext cx="433236" cy="165105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 txBox="1"/>
            <p:nvPr/>
          </p:nvSpPr>
          <p:spPr>
            <a:xfrm>
              <a:off x="3708004" y="2921388"/>
              <a:ext cx="85347" cy="853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534060" y="2138536"/>
              <a:ext cx="433236" cy="825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 txBox="1"/>
            <p:nvPr/>
          </p:nvSpPr>
          <p:spPr>
            <a:xfrm>
              <a:off x="3727370" y="2527991"/>
              <a:ext cx="46615" cy="4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3534060" y="2092815"/>
              <a:ext cx="433236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 txBox="1"/>
            <p:nvPr/>
          </p:nvSpPr>
          <p:spPr>
            <a:xfrm>
              <a:off x="3739847" y="2127705"/>
              <a:ext cx="21661" cy="216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3534060" y="1313009"/>
              <a:ext cx="433236" cy="8255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 txBox="1"/>
            <p:nvPr/>
          </p:nvSpPr>
          <p:spPr>
            <a:xfrm>
              <a:off x="3727370" y="1702465"/>
              <a:ext cx="46615" cy="4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3534060" y="487483"/>
              <a:ext cx="433236" cy="165105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 txBox="1"/>
            <p:nvPr/>
          </p:nvSpPr>
          <p:spPr>
            <a:xfrm>
              <a:off x="3708004" y="1270336"/>
              <a:ext cx="85347" cy="853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 rot="-5400000">
              <a:off x="637592" y="1378391"/>
              <a:ext cx="4272645" cy="1520289"/>
            </a:xfrm>
            <a:prstGeom prst="rect">
              <a:avLst/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 txBox="1"/>
            <p:nvPr/>
          </p:nvSpPr>
          <p:spPr>
            <a:xfrm rot="-5400000">
              <a:off x="637592" y="1378391"/>
              <a:ext cx="4272645" cy="1520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libri"/>
                <a:buNone/>
              </a:pPr>
              <a:r>
                <a:rPr lang="pl-PL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II. Zarabianie pieniędzy</a:t>
              </a: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967296" y="157272"/>
              <a:ext cx="2166180" cy="660421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 txBox="1"/>
            <p:nvPr/>
          </p:nvSpPr>
          <p:spPr>
            <a:xfrm>
              <a:off x="3967296" y="157272"/>
              <a:ext cx="2166180" cy="66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pl-PL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Skąd się biorą pieniądze</a:t>
              </a: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967296" y="982799"/>
              <a:ext cx="2166180" cy="660421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 txBox="1"/>
            <p:nvPr/>
          </p:nvSpPr>
          <p:spPr>
            <a:xfrm>
              <a:off x="3967296" y="982799"/>
              <a:ext cx="2166180" cy="66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pl-PL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Zawody i wynagrodzenie</a:t>
              </a: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3967296" y="1808325"/>
              <a:ext cx="2166180" cy="660421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 txBox="1"/>
            <p:nvPr/>
          </p:nvSpPr>
          <p:spPr>
            <a:xfrm>
              <a:off x="3967296" y="1808325"/>
              <a:ext cx="2166180" cy="66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pl-PL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Praca we własnej firmie</a:t>
              </a: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3967296" y="2633851"/>
              <a:ext cx="2166180" cy="660421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 txBox="1"/>
            <p:nvPr/>
          </p:nvSpPr>
          <p:spPr>
            <a:xfrm>
              <a:off x="3967296" y="2633851"/>
              <a:ext cx="2166180" cy="66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pl-PL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Emigracja i imigracja zarobkowa</a:t>
              </a: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3967296" y="3459378"/>
              <a:ext cx="2166180" cy="660421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 txBox="1"/>
            <p:nvPr/>
          </p:nvSpPr>
          <p:spPr>
            <a:xfrm>
              <a:off x="3967296" y="3459378"/>
              <a:ext cx="2166180" cy="66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pl-PL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Podatki od zarobków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l-PL" sz="3600" b="1"/>
              <a:t>Karty wiedzy w obszarach projektowych</a:t>
            </a:r>
            <a:endParaRPr/>
          </a:p>
        </p:txBody>
      </p:sp>
      <p:sp>
        <p:nvSpPr>
          <p:cNvPr id="266" name="Google Shape;266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Obszar II. „Zarabianie pieniędzy”: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Pojęcie osoby bezrobotnej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Wynagrodzenie brutto i netto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    - opowiadanie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Pojęcia w słowniczku: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    praca „na czarno”, emigracja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    i imigracja zarobkowa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Zawody - ciekawostki</a:t>
            </a:r>
            <a:endParaRPr/>
          </a:p>
        </p:txBody>
      </p:sp>
      <p:pic>
        <p:nvPicPr>
          <p:cNvPr id="267" name="Google Shape;26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2200" y="3284984"/>
            <a:ext cx="2065330" cy="263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Treści edukacji ekonomicznej – czyli czego chcemy o pieniądzach nauczyć dzieci?</a:t>
            </a:r>
            <a:endParaRPr/>
          </a:p>
        </p:txBody>
      </p:sp>
      <p:grpSp>
        <p:nvGrpSpPr>
          <p:cNvPr id="273" name="Google Shape;273;p11"/>
          <p:cNvGrpSpPr/>
          <p:nvPr/>
        </p:nvGrpSpPr>
        <p:grpSpPr>
          <a:xfrm>
            <a:off x="2640479" y="1428808"/>
            <a:ext cx="3863042" cy="4519257"/>
            <a:chOff x="2183279" y="3352"/>
            <a:chExt cx="3863042" cy="4519257"/>
          </a:xfrm>
        </p:grpSpPr>
        <p:sp>
          <p:nvSpPr>
            <p:cNvPr id="274" name="Google Shape;274;p11"/>
            <p:cNvSpPr/>
            <p:nvPr/>
          </p:nvSpPr>
          <p:spPr>
            <a:xfrm>
              <a:off x="3592831" y="2262981"/>
              <a:ext cx="408914" cy="19479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1"/>
            <p:cNvSpPr txBox="1"/>
            <p:nvPr/>
          </p:nvSpPr>
          <p:spPr>
            <a:xfrm>
              <a:off x="3747529" y="3187199"/>
              <a:ext cx="99520" cy="99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3592831" y="2262981"/>
              <a:ext cx="408914" cy="116877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1"/>
            <p:cNvSpPr txBox="1"/>
            <p:nvPr/>
          </p:nvSpPr>
          <p:spPr>
            <a:xfrm>
              <a:off x="3766333" y="2816412"/>
              <a:ext cx="61912" cy="61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3592831" y="2262981"/>
              <a:ext cx="408914" cy="38959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1"/>
            <p:cNvSpPr txBox="1"/>
            <p:nvPr/>
          </p:nvSpPr>
          <p:spPr>
            <a:xfrm>
              <a:off x="3783169" y="2443657"/>
              <a:ext cx="28239" cy="28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3592831" y="1873390"/>
              <a:ext cx="408914" cy="38959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 txBox="1"/>
            <p:nvPr/>
          </p:nvSpPr>
          <p:spPr>
            <a:xfrm>
              <a:off x="3783169" y="2054066"/>
              <a:ext cx="28239" cy="28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3592831" y="1094207"/>
              <a:ext cx="408914" cy="116877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 txBox="1"/>
            <p:nvPr/>
          </p:nvSpPr>
          <p:spPr>
            <a:xfrm>
              <a:off x="3766333" y="1647638"/>
              <a:ext cx="61912" cy="61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592831" y="315025"/>
              <a:ext cx="408914" cy="19479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 txBox="1"/>
            <p:nvPr/>
          </p:nvSpPr>
          <p:spPr>
            <a:xfrm>
              <a:off x="3747529" y="1239243"/>
              <a:ext cx="99520" cy="99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 rot="-5400000">
              <a:off x="1247671" y="1558204"/>
              <a:ext cx="3280768" cy="1409553"/>
            </a:xfrm>
            <a:prstGeom prst="rect">
              <a:avLst/>
            </a:prstGeom>
            <a:solidFill>
              <a:srgbClr val="8A59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 txBox="1"/>
            <p:nvPr/>
          </p:nvSpPr>
          <p:spPr>
            <a:xfrm rot="-5400000">
              <a:off x="1247671" y="1558204"/>
              <a:ext cx="3280768" cy="1409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pl-PL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III. Gospodarstwo domowe</a:t>
              </a: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001746" y="3352"/>
              <a:ext cx="2044574" cy="623345"/>
            </a:xfrm>
            <a:prstGeom prst="rect">
              <a:avLst/>
            </a:prstGeom>
            <a:solidFill>
              <a:srgbClr val="92D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 txBox="1"/>
            <p:nvPr/>
          </p:nvSpPr>
          <p:spPr>
            <a:xfrm>
              <a:off x="4001746" y="3352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l-PL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Piramida wydatków</a:t>
              </a: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4001746" y="782534"/>
              <a:ext cx="2044574" cy="623345"/>
            </a:xfrm>
            <a:prstGeom prst="rect">
              <a:avLst/>
            </a:prstGeom>
            <a:solidFill>
              <a:srgbClr val="92D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 txBox="1"/>
            <p:nvPr/>
          </p:nvSpPr>
          <p:spPr>
            <a:xfrm>
              <a:off x="4001746" y="782534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l-PL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Budżet domowy (rodziny)</a:t>
              </a: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001746" y="1561717"/>
              <a:ext cx="2044574" cy="623345"/>
            </a:xfrm>
            <a:prstGeom prst="rect">
              <a:avLst/>
            </a:prstGeom>
            <a:solidFill>
              <a:srgbClr val="92D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 txBox="1"/>
            <p:nvPr/>
          </p:nvSpPr>
          <p:spPr>
            <a:xfrm>
              <a:off x="4001746" y="1561717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l-PL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Wydatki w rodzinie</a:t>
              </a: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4001746" y="2340899"/>
              <a:ext cx="2044574" cy="623345"/>
            </a:xfrm>
            <a:prstGeom prst="rect">
              <a:avLst/>
            </a:prstGeom>
            <a:solidFill>
              <a:srgbClr val="92D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 txBox="1"/>
            <p:nvPr/>
          </p:nvSpPr>
          <p:spPr>
            <a:xfrm>
              <a:off x="4001746" y="2340899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l-PL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Oszczędzanie w domu</a:t>
              </a: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4001746" y="3120082"/>
              <a:ext cx="2044574" cy="623345"/>
            </a:xfrm>
            <a:prstGeom prst="rect">
              <a:avLst/>
            </a:prstGeom>
            <a:solidFill>
              <a:srgbClr val="92D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 txBox="1"/>
            <p:nvPr/>
          </p:nvSpPr>
          <p:spPr>
            <a:xfrm>
              <a:off x="4001746" y="3120082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l-PL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Leczenie</a:t>
              </a: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4001746" y="3899264"/>
              <a:ext cx="2044574" cy="623345"/>
            </a:xfrm>
            <a:prstGeom prst="rect">
              <a:avLst/>
            </a:prstGeom>
            <a:solidFill>
              <a:srgbClr val="92D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 txBox="1"/>
            <p:nvPr/>
          </p:nvSpPr>
          <p:spPr>
            <a:xfrm>
              <a:off x="4001746" y="3899264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l-PL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Ubezpieczenia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l-PL" sz="3600" b="1"/>
              <a:t>Karty wiedzy w obszarach projektowych</a:t>
            </a:r>
            <a:endParaRPr/>
          </a:p>
        </p:txBody>
      </p:sp>
      <p:sp>
        <p:nvSpPr>
          <p:cNvPr id="305" name="Google Shape;305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 dirty="0"/>
              <a:t>Obszar III. „Gospodarstwo domowe”:</a:t>
            </a: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l-PL" sz="2800" dirty="0"/>
              <a:t>Opowiadanie o Maćku, który został bankrutem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l-PL" sz="2800" dirty="0"/>
              <a:t>Fotograf Peter Menzel i pisarz </a:t>
            </a:r>
            <a:r>
              <a:rPr lang="pl-PL" sz="2800" dirty="0" err="1"/>
              <a:t>Faith</a:t>
            </a:r>
            <a:r>
              <a:rPr lang="pl-PL" sz="2800" dirty="0"/>
              <a:t> </a:t>
            </a:r>
            <a:r>
              <a:rPr lang="pl-PL" sz="2800" dirty="0" err="1"/>
              <a:t>D'Aluisio</a:t>
            </a:r>
            <a:r>
              <a:rPr lang="pl-PL" sz="2800" dirty="0"/>
              <a:t> „</a:t>
            </a:r>
            <a:r>
              <a:rPr lang="pl-PL" sz="2800" dirty="0" err="1"/>
              <a:t>Hungry</a:t>
            </a:r>
            <a:r>
              <a:rPr lang="pl-PL" sz="2800" dirty="0"/>
              <a:t> Planet; </a:t>
            </a:r>
            <a:r>
              <a:rPr lang="pl-PL" sz="2800" dirty="0" err="1"/>
              <a:t>What</a:t>
            </a:r>
            <a:r>
              <a:rPr lang="pl-PL" sz="2800" dirty="0"/>
              <a:t> the World </a:t>
            </a:r>
            <a:r>
              <a:rPr lang="pl-PL" sz="2800" dirty="0" err="1"/>
              <a:t>Eats</a:t>
            </a:r>
            <a:r>
              <a:rPr lang="pl-PL" sz="2800" dirty="0"/>
              <a:t>” – przedstawiają rodziny z 24 krajów</a:t>
            </a: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 sz="1600" dirty="0"/>
              <a:t>https://www.menzelphoto.com/portfolio/G0000s3jj73.5TSs</a:t>
            </a:r>
            <a:endParaRPr sz="16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306" name="Google Shape;306;p12" descr="&lt;strong&gt;Budżet domowy&lt;/strong&gt; – jak podreperować go po świętach i planować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0272" y="1340768"/>
            <a:ext cx="1512168" cy="1007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/>
              <a:t>Rodzina z Meksyku - tygodniowe wydatki na żywność ok. $189,09</a:t>
            </a:r>
            <a:br>
              <a:rPr lang="pl-PL" sz="3200"/>
            </a:br>
            <a:endParaRPr sz="3200"/>
          </a:p>
        </p:txBody>
      </p:sp>
      <p:pic>
        <p:nvPicPr>
          <p:cNvPr id="312" name="Google Shape;31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1628801"/>
            <a:ext cx="6048672" cy="3999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/>
              <a:t>Rodzina z Czadu - tygodniowe wydatki na żywność ok. $1,23</a:t>
            </a:r>
            <a:endParaRPr/>
          </a:p>
        </p:txBody>
      </p:sp>
      <p:pic>
        <p:nvPicPr>
          <p:cNvPr id="319" name="Google Shape;3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648" y="1556792"/>
            <a:ext cx="6566822" cy="434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/>
              <a:t>Rodzina z Polski - tygodniowe wydatki na żywność ok. $ 151,27</a:t>
            </a:r>
            <a:endParaRPr/>
          </a:p>
        </p:txBody>
      </p:sp>
      <p:pic>
        <p:nvPicPr>
          <p:cNvPr id="326" name="Google Shape;32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4314" y="1340768"/>
            <a:ext cx="6395372" cy="4232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Treści edukacji ekonomicznej – czyli czego chcemy o pieniądzach nauczyć dzieci?</a:t>
            </a:r>
            <a:endParaRPr/>
          </a:p>
        </p:txBody>
      </p:sp>
      <p:grpSp>
        <p:nvGrpSpPr>
          <p:cNvPr id="333" name="Google Shape;333;p16"/>
          <p:cNvGrpSpPr/>
          <p:nvPr/>
        </p:nvGrpSpPr>
        <p:grpSpPr>
          <a:xfrm>
            <a:off x="2918638" y="1412732"/>
            <a:ext cx="3306722" cy="4517013"/>
            <a:chOff x="2461438" y="4474"/>
            <a:chExt cx="3306722" cy="4517013"/>
          </a:xfrm>
        </p:grpSpPr>
        <p:sp>
          <p:nvSpPr>
            <p:cNvPr id="334" name="Google Shape;334;p16"/>
            <p:cNvSpPr/>
            <p:nvPr/>
          </p:nvSpPr>
          <p:spPr>
            <a:xfrm>
              <a:off x="3668000" y="2262981"/>
              <a:ext cx="350026" cy="166742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6"/>
            <p:cNvSpPr txBox="1"/>
            <p:nvPr/>
          </p:nvSpPr>
          <p:spPr>
            <a:xfrm>
              <a:off x="3800420" y="3054101"/>
              <a:ext cx="85188" cy="85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6"/>
            <p:cNvSpPr/>
            <p:nvPr/>
          </p:nvSpPr>
          <p:spPr>
            <a:xfrm>
              <a:off x="3668000" y="2262981"/>
              <a:ext cx="350026" cy="100045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6"/>
            <p:cNvSpPr txBox="1"/>
            <p:nvPr/>
          </p:nvSpPr>
          <p:spPr>
            <a:xfrm>
              <a:off x="3816516" y="2736712"/>
              <a:ext cx="52996" cy="52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6"/>
            <p:cNvSpPr/>
            <p:nvPr/>
          </p:nvSpPr>
          <p:spPr>
            <a:xfrm>
              <a:off x="3668000" y="2262981"/>
              <a:ext cx="350026" cy="33348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6"/>
            <p:cNvSpPr txBox="1"/>
            <p:nvPr/>
          </p:nvSpPr>
          <p:spPr>
            <a:xfrm>
              <a:off x="3830927" y="2417637"/>
              <a:ext cx="24172" cy="241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3668000" y="1929495"/>
              <a:ext cx="350026" cy="33348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6"/>
            <p:cNvSpPr txBox="1"/>
            <p:nvPr/>
          </p:nvSpPr>
          <p:spPr>
            <a:xfrm>
              <a:off x="3830927" y="2084152"/>
              <a:ext cx="24172" cy="241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6"/>
            <p:cNvSpPr/>
            <p:nvPr/>
          </p:nvSpPr>
          <p:spPr>
            <a:xfrm>
              <a:off x="3668000" y="1262523"/>
              <a:ext cx="350026" cy="100045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6"/>
            <p:cNvSpPr txBox="1"/>
            <p:nvPr/>
          </p:nvSpPr>
          <p:spPr>
            <a:xfrm>
              <a:off x="3816516" y="1736254"/>
              <a:ext cx="52996" cy="52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6"/>
            <p:cNvSpPr/>
            <p:nvPr/>
          </p:nvSpPr>
          <p:spPr>
            <a:xfrm>
              <a:off x="3668000" y="595552"/>
              <a:ext cx="350026" cy="166742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6"/>
            <p:cNvSpPr txBox="1"/>
            <p:nvPr/>
          </p:nvSpPr>
          <p:spPr>
            <a:xfrm>
              <a:off x="3800420" y="1386672"/>
              <a:ext cx="85188" cy="85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6"/>
            <p:cNvSpPr/>
            <p:nvPr/>
          </p:nvSpPr>
          <p:spPr>
            <a:xfrm rot="-5400000">
              <a:off x="806212" y="1659700"/>
              <a:ext cx="4517013" cy="1206562"/>
            </a:xfrm>
            <a:prstGeom prst="rect">
              <a:avLst/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6"/>
            <p:cNvSpPr txBox="1"/>
            <p:nvPr/>
          </p:nvSpPr>
          <p:spPr>
            <a:xfrm rot="-5400000">
              <a:off x="806212" y="1659700"/>
              <a:ext cx="4517013" cy="120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pl-PL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IV. Przedsiębiorstwo</a:t>
              </a: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>
              <a:off x="4018027" y="328763"/>
              <a:ext cx="1750133" cy="533577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6"/>
            <p:cNvSpPr txBox="1"/>
            <p:nvPr/>
          </p:nvSpPr>
          <p:spPr>
            <a:xfrm>
              <a:off x="4018027" y="328763"/>
              <a:ext cx="1750133" cy="533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Produkcja i usługi</a:t>
              </a:r>
              <a:endParaRPr/>
            </a:p>
          </p:txBody>
        </p:sp>
        <p:sp>
          <p:nvSpPr>
            <p:cNvPr id="350" name="Google Shape;350;p16"/>
            <p:cNvSpPr/>
            <p:nvPr/>
          </p:nvSpPr>
          <p:spPr>
            <a:xfrm>
              <a:off x="4018027" y="995735"/>
              <a:ext cx="1750133" cy="533577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6"/>
            <p:cNvSpPr txBox="1"/>
            <p:nvPr/>
          </p:nvSpPr>
          <p:spPr>
            <a:xfrm>
              <a:off x="4018027" y="995735"/>
              <a:ext cx="1750133" cy="533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Budżet przedsiębiorstwa</a:t>
              </a:r>
              <a:endParaRPr/>
            </a:p>
          </p:txBody>
        </p:sp>
        <p:sp>
          <p:nvSpPr>
            <p:cNvPr id="352" name="Google Shape;352;p16"/>
            <p:cNvSpPr/>
            <p:nvPr/>
          </p:nvSpPr>
          <p:spPr>
            <a:xfrm>
              <a:off x="4018027" y="1662706"/>
              <a:ext cx="1750133" cy="533577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6"/>
            <p:cNvSpPr txBox="1"/>
            <p:nvPr/>
          </p:nvSpPr>
          <p:spPr>
            <a:xfrm>
              <a:off x="4018027" y="1662706"/>
              <a:ext cx="1750133" cy="533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Reklama produktów</a:t>
              </a:r>
              <a:endParaRPr/>
            </a:p>
          </p:txBody>
        </p:sp>
        <p:sp>
          <p:nvSpPr>
            <p:cNvPr id="354" name="Google Shape;354;p16"/>
            <p:cNvSpPr/>
            <p:nvPr/>
          </p:nvSpPr>
          <p:spPr>
            <a:xfrm>
              <a:off x="4018027" y="2329678"/>
              <a:ext cx="1750133" cy="533577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6"/>
            <p:cNvSpPr txBox="1"/>
            <p:nvPr/>
          </p:nvSpPr>
          <p:spPr>
            <a:xfrm>
              <a:off x="4018027" y="2329678"/>
              <a:ext cx="1750133" cy="533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Zyski przedsiębiorstwa</a:t>
              </a:r>
              <a:endParaRPr/>
            </a:p>
          </p:txBody>
        </p:sp>
        <p:sp>
          <p:nvSpPr>
            <p:cNvPr id="356" name="Google Shape;356;p16"/>
            <p:cNvSpPr/>
            <p:nvPr/>
          </p:nvSpPr>
          <p:spPr>
            <a:xfrm>
              <a:off x="4018027" y="2996650"/>
              <a:ext cx="1750133" cy="533577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6"/>
            <p:cNvSpPr txBox="1"/>
            <p:nvPr/>
          </p:nvSpPr>
          <p:spPr>
            <a:xfrm>
              <a:off x="4018027" y="2996650"/>
              <a:ext cx="1750133" cy="533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Zawody</a:t>
              </a:r>
              <a:endParaRPr/>
            </a:p>
          </p:txBody>
        </p:sp>
        <p:sp>
          <p:nvSpPr>
            <p:cNvPr id="358" name="Google Shape;358;p16"/>
            <p:cNvSpPr/>
            <p:nvPr/>
          </p:nvSpPr>
          <p:spPr>
            <a:xfrm>
              <a:off x="4018027" y="3663622"/>
              <a:ext cx="1750133" cy="533577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6"/>
            <p:cNvSpPr txBox="1"/>
            <p:nvPr/>
          </p:nvSpPr>
          <p:spPr>
            <a:xfrm>
              <a:off x="4018027" y="3663622"/>
              <a:ext cx="1750133" cy="533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Firma – zyski i straty</a:t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l-PL" sz="3600" b="1"/>
              <a:t>Karty wiedzy w obszarach projektowych</a:t>
            </a:r>
            <a:endParaRPr/>
          </a:p>
        </p:txBody>
      </p:sp>
      <p:sp>
        <p:nvSpPr>
          <p:cNvPr id="365" name="Google Shape;365;p1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42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/>
              <a:t>Obszar IV. „Przedsiębiorstwo”: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/>
              <a:t>Produkt to pojęcie marketingowe, a dobro – ekonomiczne</a:t>
            </a:r>
            <a:endParaRPr/>
          </a:p>
          <a:p>
            <a:pPr marL="0" lvl="0" indent="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/>
              <a:t>    Dobra = towary + usługi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/>
              <a:t>Opowiadanie „Własna firma”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/>
              <a:t>Crowdfunding – w 1977 r. </a:t>
            </a:r>
            <a:endParaRPr/>
          </a:p>
          <a:p>
            <a:pPr marL="0" lvl="0" indent="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/>
              <a:t>    zespół Marillion zebrał 60 tys.USD </a:t>
            </a:r>
            <a:endParaRPr/>
          </a:p>
          <a:p>
            <a:pPr marL="0" lvl="0" indent="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/>
              <a:t>    na trasę koncertową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l-PL"/>
              <a:t>Cykl życia produktu</a:t>
            </a:r>
            <a:endParaRPr/>
          </a:p>
          <a:p>
            <a:pPr marL="0" lvl="0" indent="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366" name="Google Shape;366;p17" descr="... have to say that I'd take a &lt;strong&gt;hot dog&lt;/strong&gt; with mustard over a sandwhi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3845941"/>
            <a:ext cx="3048000" cy="2462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Treści edukacji ekonomicznej – czyli czego chcemy o pieniądzach nauczyć dzieci?</a:t>
            </a:r>
            <a:endParaRPr/>
          </a:p>
        </p:txBody>
      </p:sp>
      <p:grpSp>
        <p:nvGrpSpPr>
          <p:cNvPr id="372" name="Google Shape;372;p18"/>
          <p:cNvGrpSpPr/>
          <p:nvPr/>
        </p:nvGrpSpPr>
        <p:grpSpPr>
          <a:xfrm>
            <a:off x="2923838" y="1410666"/>
            <a:ext cx="3296325" cy="4521145"/>
            <a:chOff x="2466638" y="2408"/>
            <a:chExt cx="3296325" cy="4521145"/>
          </a:xfrm>
        </p:grpSpPr>
        <p:sp>
          <p:nvSpPr>
            <p:cNvPr id="373" name="Google Shape;373;p18"/>
            <p:cNvSpPr/>
            <p:nvPr/>
          </p:nvSpPr>
          <p:spPr>
            <a:xfrm>
              <a:off x="3669405" y="2262981"/>
              <a:ext cx="348926" cy="199462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8"/>
            <p:cNvSpPr txBox="1"/>
            <p:nvPr/>
          </p:nvSpPr>
          <p:spPr>
            <a:xfrm>
              <a:off x="3793246" y="3209670"/>
              <a:ext cx="101245" cy="101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8"/>
            <p:cNvSpPr/>
            <p:nvPr/>
          </p:nvSpPr>
          <p:spPr>
            <a:xfrm>
              <a:off x="3669405" y="2262981"/>
              <a:ext cx="348926" cy="132974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8"/>
            <p:cNvSpPr txBox="1"/>
            <p:nvPr/>
          </p:nvSpPr>
          <p:spPr>
            <a:xfrm>
              <a:off x="3809499" y="2893486"/>
              <a:ext cx="68738" cy="687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3669405" y="2262981"/>
              <a:ext cx="348926" cy="66487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8"/>
            <p:cNvSpPr txBox="1"/>
            <p:nvPr/>
          </p:nvSpPr>
          <p:spPr>
            <a:xfrm>
              <a:off x="3825097" y="2576646"/>
              <a:ext cx="37543" cy="375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3669405" y="2217261"/>
              <a:ext cx="348926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8"/>
            <p:cNvSpPr txBox="1"/>
            <p:nvPr/>
          </p:nvSpPr>
          <p:spPr>
            <a:xfrm>
              <a:off x="3835145" y="2254258"/>
              <a:ext cx="17446" cy="17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3669405" y="1598107"/>
              <a:ext cx="348926" cy="66487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 txBox="1"/>
            <p:nvPr/>
          </p:nvSpPr>
          <p:spPr>
            <a:xfrm>
              <a:off x="3825097" y="1911772"/>
              <a:ext cx="37543" cy="375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3669405" y="933232"/>
              <a:ext cx="348926" cy="132974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8"/>
            <p:cNvSpPr txBox="1"/>
            <p:nvPr/>
          </p:nvSpPr>
          <p:spPr>
            <a:xfrm>
              <a:off x="3809499" y="1563737"/>
              <a:ext cx="68738" cy="687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3669405" y="268358"/>
              <a:ext cx="348926" cy="199462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8"/>
            <p:cNvSpPr txBox="1"/>
            <p:nvPr/>
          </p:nvSpPr>
          <p:spPr>
            <a:xfrm>
              <a:off x="3793246" y="1215047"/>
              <a:ext cx="101245" cy="101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18"/>
            <p:cNvSpPr/>
            <p:nvPr/>
          </p:nvSpPr>
          <p:spPr>
            <a:xfrm rot="-5400000">
              <a:off x="816617" y="1661597"/>
              <a:ext cx="4502809" cy="1202768"/>
            </a:xfrm>
            <a:prstGeom prst="rect">
              <a:avLst/>
            </a:prstGeom>
            <a:solidFill>
              <a:srgbClr val="FFC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8"/>
            <p:cNvSpPr txBox="1"/>
            <p:nvPr/>
          </p:nvSpPr>
          <p:spPr>
            <a:xfrm rot="-5400000">
              <a:off x="816617" y="1661597"/>
              <a:ext cx="4502809" cy="12027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libri"/>
                <a:buNone/>
              </a:pPr>
              <a:r>
                <a:rPr lang="pl-PL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V. Sklep</a:t>
              </a:r>
              <a:endParaRPr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4018332" y="2408"/>
              <a:ext cx="1744630" cy="531899"/>
            </a:xfrm>
            <a:prstGeom prst="rect">
              <a:avLst/>
            </a:prstGeom>
            <a:solidFill>
              <a:srgbClr val="8A59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8"/>
            <p:cNvSpPr txBox="1"/>
            <p:nvPr/>
          </p:nvSpPr>
          <p:spPr>
            <a:xfrm>
              <a:off x="4018332" y="2408"/>
              <a:ext cx="1744630" cy="53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Zakupy</a:t>
              </a: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>
              <a:off x="4018332" y="667283"/>
              <a:ext cx="1744630" cy="531899"/>
            </a:xfrm>
            <a:prstGeom prst="rect">
              <a:avLst/>
            </a:prstGeom>
            <a:solidFill>
              <a:srgbClr val="8A59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8"/>
            <p:cNvSpPr txBox="1"/>
            <p:nvPr/>
          </p:nvSpPr>
          <p:spPr>
            <a:xfrm>
              <a:off x="4018332" y="667283"/>
              <a:ext cx="1744630" cy="53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Branże sklepowe</a:t>
              </a:r>
              <a:endParaRPr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4018332" y="1332157"/>
              <a:ext cx="1744630" cy="531899"/>
            </a:xfrm>
            <a:prstGeom prst="rect">
              <a:avLst/>
            </a:prstGeom>
            <a:solidFill>
              <a:srgbClr val="8A59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8"/>
            <p:cNvSpPr txBox="1"/>
            <p:nvPr/>
          </p:nvSpPr>
          <p:spPr>
            <a:xfrm>
              <a:off x="4018332" y="1332157"/>
              <a:ext cx="1744630" cy="53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Reklama towaru</a:t>
              </a: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4018332" y="1997031"/>
              <a:ext cx="1744630" cy="531899"/>
            </a:xfrm>
            <a:prstGeom prst="rect">
              <a:avLst/>
            </a:prstGeom>
            <a:solidFill>
              <a:srgbClr val="8A59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8"/>
            <p:cNvSpPr txBox="1"/>
            <p:nvPr/>
          </p:nvSpPr>
          <p:spPr>
            <a:xfrm>
              <a:off x="4018332" y="1997031"/>
              <a:ext cx="1744630" cy="53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Pozyskiwanie klientów</a:t>
              </a:r>
              <a:endParaRPr/>
            </a:p>
          </p:txBody>
        </p:sp>
        <p:sp>
          <p:nvSpPr>
            <p:cNvPr id="397" name="Google Shape;397;p18"/>
            <p:cNvSpPr/>
            <p:nvPr/>
          </p:nvSpPr>
          <p:spPr>
            <a:xfrm>
              <a:off x="4018332" y="2661906"/>
              <a:ext cx="1744630" cy="531899"/>
            </a:xfrm>
            <a:prstGeom prst="rect">
              <a:avLst/>
            </a:prstGeom>
            <a:solidFill>
              <a:srgbClr val="8A59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8"/>
            <p:cNvSpPr txBox="1"/>
            <p:nvPr/>
          </p:nvSpPr>
          <p:spPr>
            <a:xfrm>
              <a:off x="4018332" y="2661906"/>
              <a:ext cx="1744630" cy="53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Wizyta w sklepie</a:t>
              </a:r>
              <a:endParaRPr/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4018332" y="3326780"/>
              <a:ext cx="1744630" cy="531899"/>
            </a:xfrm>
            <a:prstGeom prst="rect">
              <a:avLst/>
            </a:prstGeom>
            <a:solidFill>
              <a:srgbClr val="8A59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8"/>
            <p:cNvSpPr txBox="1"/>
            <p:nvPr/>
          </p:nvSpPr>
          <p:spPr>
            <a:xfrm>
              <a:off x="4018332" y="3326780"/>
              <a:ext cx="1744630" cy="53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Ceny towarów</a:t>
              </a:r>
              <a:endParaRPr/>
            </a:p>
          </p:txBody>
        </p:sp>
        <p:sp>
          <p:nvSpPr>
            <p:cNvPr id="401" name="Google Shape;401;p18"/>
            <p:cNvSpPr/>
            <p:nvPr/>
          </p:nvSpPr>
          <p:spPr>
            <a:xfrm>
              <a:off x="4018332" y="3991654"/>
              <a:ext cx="1744630" cy="531899"/>
            </a:xfrm>
            <a:prstGeom prst="rect">
              <a:avLst/>
            </a:prstGeom>
            <a:solidFill>
              <a:srgbClr val="8A59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8"/>
            <p:cNvSpPr txBox="1"/>
            <p:nvPr/>
          </p:nvSpPr>
          <p:spPr>
            <a:xfrm>
              <a:off x="4018332" y="3991654"/>
              <a:ext cx="1744630" cy="53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Organizowanie sklepiku szkolnego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>
            <a:spLocks noGrp="1"/>
          </p:cNvSpPr>
          <p:nvPr>
            <p:ph type="title"/>
          </p:nvPr>
        </p:nvSpPr>
        <p:spPr>
          <a:xfrm>
            <a:off x="318300" y="1167881"/>
            <a:ext cx="8507400" cy="4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Cele i treści edukacji ekonomicznej w pakiecie edukacyjnym „Myślę, decyduję, działam – finanse dla najmłodszych”– obszary wiadomości, umiejętności oraz postawy</a:t>
            </a:r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body" idx="1"/>
          </p:nvPr>
        </p:nvSpPr>
        <p:spPr>
          <a:xfrm>
            <a:off x="457200" y="26050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Karty wiedzy w obszarach projektowych</a:t>
            </a:r>
            <a:endParaRPr/>
          </a:p>
        </p:txBody>
      </p:sp>
      <p:sp>
        <p:nvSpPr>
          <p:cNvPr id="408" name="Google Shape;408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Obszar V. „Sklep”: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Samodzielne zakupy – wyprawa do sklepu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Centra handlowe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Ochrona konsumenta (gwarancja, rękojmia, zwrot towaru, paragon)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Targi świata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09" name="Google Shape;409;p19" descr="jednak warto się zastanowić co to jest &lt;strong&gt;sklep&lt;/strong&gt; stacjonarny &lt;strong&gt;sklep&lt;/strong&gt; to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6056" y="4081151"/>
            <a:ext cx="2662237" cy="2012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Treści edukacji ekonomicznej – czyli czego chcemy o pieniądzach nauczyć dzieci?</a:t>
            </a:r>
            <a:endParaRPr/>
          </a:p>
        </p:txBody>
      </p:sp>
      <p:grpSp>
        <p:nvGrpSpPr>
          <p:cNvPr id="415" name="Google Shape;415;p20"/>
          <p:cNvGrpSpPr/>
          <p:nvPr/>
        </p:nvGrpSpPr>
        <p:grpSpPr>
          <a:xfrm>
            <a:off x="2689968" y="1442663"/>
            <a:ext cx="4426082" cy="4519257"/>
            <a:chOff x="2244422" y="3352"/>
            <a:chExt cx="4426082" cy="4519257"/>
          </a:xfrm>
        </p:grpSpPr>
        <p:sp>
          <p:nvSpPr>
            <p:cNvPr id="416" name="Google Shape;416;p20"/>
            <p:cNvSpPr/>
            <p:nvPr/>
          </p:nvSpPr>
          <p:spPr>
            <a:xfrm>
              <a:off x="3825508" y="2258716"/>
              <a:ext cx="262004" cy="195222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 txBox="1"/>
            <p:nvPr/>
          </p:nvSpPr>
          <p:spPr>
            <a:xfrm>
              <a:off x="3907267" y="3185583"/>
              <a:ext cx="98486" cy="98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3825508" y="2258716"/>
              <a:ext cx="262004" cy="11730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 txBox="1"/>
            <p:nvPr/>
          </p:nvSpPr>
          <p:spPr>
            <a:xfrm>
              <a:off x="3926462" y="2815187"/>
              <a:ext cx="60097" cy="60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825508" y="2258716"/>
              <a:ext cx="262004" cy="3938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 txBox="1"/>
            <p:nvPr/>
          </p:nvSpPr>
          <p:spPr>
            <a:xfrm>
              <a:off x="3944684" y="2443818"/>
              <a:ext cx="23652" cy="236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3825508" y="1873390"/>
              <a:ext cx="262004" cy="3853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 txBox="1"/>
            <p:nvPr/>
          </p:nvSpPr>
          <p:spPr>
            <a:xfrm>
              <a:off x="3944861" y="2054404"/>
              <a:ext cx="23298" cy="23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3825508" y="1094207"/>
              <a:ext cx="262004" cy="116450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 txBox="1"/>
            <p:nvPr/>
          </p:nvSpPr>
          <p:spPr>
            <a:xfrm>
              <a:off x="3926670" y="1646621"/>
              <a:ext cx="59680" cy="596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3825508" y="315025"/>
              <a:ext cx="262004" cy="194369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 txBox="1"/>
            <p:nvPr/>
          </p:nvSpPr>
          <p:spPr>
            <a:xfrm>
              <a:off x="3907478" y="1237839"/>
              <a:ext cx="98063" cy="98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 rot="-5400000">
              <a:off x="950906" y="1468173"/>
              <a:ext cx="4168117" cy="1581085"/>
            </a:xfrm>
            <a:prstGeom prst="rect">
              <a:avLst/>
            </a:prstGeom>
            <a:solidFill>
              <a:srgbClr val="BF504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 txBox="1"/>
            <p:nvPr/>
          </p:nvSpPr>
          <p:spPr>
            <a:xfrm rot="-5400000">
              <a:off x="950906" y="1468173"/>
              <a:ext cx="4168117" cy="1581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pl-PL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VI. Instytucje finansowe</a:t>
              </a:r>
              <a:endParaRPr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4087513" y="3352"/>
              <a:ext cx="2044574" cy="623345"/>
            </a:xfrm>
            <a:prstGeom prst="rect">
              <a:avLst/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 txBox="1"/>
            <p:nvPr/>
          </p:nvSpPr>
          <p:spPr>
            <a:xfrm>
              <a:off x="4087513" y="3352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pl-P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Kredyt</a:t>
              </a: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4087513" y="782534"/>
              <a:ext cx="2044574" cy="623345"/>
            </a:xfrm>
            <a:prstGeom prst="rect">
              <a:avLst/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 txBox="1"/>
            <p:nvPr/>
          </p:nvSpPr>
          <p:spPr>
            <a:xfrm>
              <a:off x="4087513" y="782534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pl-P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Spłacanie kredytu</a:t>
              </a: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4087513" y="1561717"/>
              <a:ext cx="2044574" cy="623345"/>
            </a:xfrm>
            <a:prstGeom prst="rect">
              <a:avLst/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 txBox="1"/>
            <p:nvPr/>
          </p:nvSpPr>
          <p:spPr>
            <a:xfrm>
              <a:off x="4087513" y="1561717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pl-P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Konto osobiste</a:t>
              </a: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4087513" y="2340899"/>
              <a:ext cx="2044574" cy="623345"/>
            </a:xfrm>
            <a:prstGeom prst="rect">
              <a:avLst/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 txBox="1"/>
            <p:nvPr/>
          </p:nvSpPr>
          <p:spPr>
            <a:xfrm>
              <a:off x="4087502" y="2340889"/>
              <a:ext cx="2583000" cy="6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pl-P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Karta płatnicza</a:t>
              </a: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4087504" y="3120089"/>
              <a:ext cx="2583000" cy="623400"/>
            </a:xfrm>
            <a:prstGeom prst="rect">
              <a:avLst/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0"/>
            <p:cNvSpPr txBox="1"/>
            <p:nvPr/>
          </p:nvSpPr>
          <p:spPr>
            <a:xfrm>
              <a:off x="4087504" y="3120089"/>
              <a:ext cx="2583000" cy="40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pl-P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Spółdzielcza kasa</a:t>
              </a:r>
              <a:r>
                <a:rPr lang="pl-PL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l-P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oszczędnościowo-kredytowa</a:t>
              </a: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4087513" y="3899264"/>
              <a:ext cx="2044574" cy="623345"/>
            </a:xfrm>
            <a:prstGeom prst="rect">
              <a:avLst/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0"/>
            <p:cNvSpPr txBox="1"/>
            <p:nvPr/>
          </p:nvSpPr>
          <p:spPr>
            <a:xfrm>
              <a:off x="4087513" y="3899264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pl-P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Dług</a:t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l-PL" sz="3600" b="1"/>
              <a:t>Karty wiedzy w obszarach projektowych</a:t>
            </a:r>
            <a:endParaRPr/>
          </a:p>
        </p:txBody>
      </p:sp>
      <p:sp>
        <p:nvSpPr>
          <p:cNvPr id="447" name="Google Shape;447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Obszar VI. „Instytucje finansowe”: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BIK, BFG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Kredyt, pożyczka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Raty równe i malejące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Opowiadanie „Kredytowe potyczki”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„Pożyczki serowe”</a:t>
            </a:r>
            <a:endParaRPr/>
          </a:p>
        </p:txBody>
      </p:sp>
      <p:pic>
        <p:nvPicPr>
          <p:cNvPr id="448" name="Google Shape;448;p21" descr="... avalia a aparência, a estrutura e as características do &lt;strong&gt;parmigiano&lt;/strong&gt;"/>
          <p:cNvPicPr preferRelativeResize="0"/>
          <p:nvPr/>
        </p:nvPicPr>
        <p:blipFill rotWithShape="1">
          <a:blip r:embed="rId3">
            <a:alphaModFix/>
          </a:blip>
          <a:srcRect r="9117"/>
          <a:stretch/>
        </p:blipFill>
        <p:spPr>
          <a:xfrm>
            <a:off x="6156176" y="4665041"/>
            <a:ext cx="2952329" cy="216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Treści edukacji ekonomicznej – czyli czego chcemy o pieniądzach nauczyć dzieci?</a:t>
            </a:r>
            <a:endParaRPr/>
          </a:p>
        </p:txBody>
      </p:sp>
      <p:grpSp>
        <p:nvGrpSpPr>
          <p:cNvPr id="454" name="Google Shape;454;p22"/>
          <p:cNvGrpSpPr/>
          <p:nvPr/>
        </p:nvGrpSpPr>
        <p:grpSpPr>
          <a:xfrm>
            <a:off x="2555778" y="1442663"/>
            <a:ext cx="4032443" cy="4519257"/>
            <a:chOff x="2098578" y="3352"/>
            <a:chExt cx="4032443" cy="4519257"/>
          </a:xfrm>
        </p:grpSpPr>
        <p:sp>
          <p:nvSpPr>
            <p:cNvPr id="455" name="Google Shape;455;p22"/>
            <p:cNvSpPr/>
            <p:nvPr/>
          </p:nvSpPr>
          <p:spPr>
            <a:xfrm>
              <a:off x="3677532" y="2262981"/>
              <a:ext cx="408914" cy="19479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2"/>
            <p:cNvSpPr txBox="1"/>
            <p:nvPr/>
          </p:nvSpPr>
          <p:spPr>
            <a:xfrm>
              <a:off x="3832229" y="3187199"/>
              <a:ext cx="99520" cy="99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2"/>
            <p:cNvSpPr/>
            <p:nvPr/>
          </p:nvSpPr>
          <p:spPr>
            <a:xfrm>
              <a:off x="3677532" y="2262981"/>
              <a:ext cx="408914" cy="116877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2"/>
            <p:cNvSpPr txBox="1"/>
            <p:nvPr/>
          </p:nvSpPr>
          <p:spPr>
            <a:xfrm>
              <a:off x="3851033" y="2816412"/>
              <a:ext cx="61912" cy="61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2"/>
            <p:cNvSpPr/>
            <p:nvPr/>
          </p:nvSpPr>
          <p:spPr>
            <a:xfrm>
              <a:off x="3677532" y="2262981"/>
              <a:ext cx="408914" cy="38959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 txBox="1"/>
            <p:nvPr/>
          </p:nvSpPr>
          <p:spPr>
            <a:xfrm>
              <a:off x="3867869" y="2443657"/>
              <a:ext cx="28239" cy="28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3677532" y="1873390"/>
              <a:ext cx="408914" cy="38959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2"/>
            <p:cNvSpPr txBox="1"/>
            <p:nvPr/>
          </p:nvSpPr>
          <p:spPr>
            <a:xfrm>
              <a:off x="3867869" y="2054066"/>
              <a:ext cx="28239" cy="28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3677532" y="1094207"/>
              <a:ext cx="408914" cy="116877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2"/>
            <p:cNvSpPr txBox="1"/>
            <p:nvPr/>
          </p:nvSpPr>
          <p:spPr>
            <a:xfrm>
              <a:off x="3851033" y="1647638"/>
              <a:ext cx="61912" cy="61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3677532" y="315025"/>
              <a:ext cx="408914" cy="19479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2"/>
            <p:cNvSpPr txBox="1"/>
            <p:nvPr/>
          </p:nvSpPr>
          <p:spPr>
            <a:xfrm>
              <a:off x="3832229" y="1239243"/>
              <a:ext cx="99520" cy="99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22"/>
            <p:cNvSpPr/>
            <p:nvPr/>
          </p:nvSpPr>
          <p:spPr>
            <a:xfrm rot="-5400000">
              <a:off x="670551" y="1473504"/>
              <a:ext cx="4435007" cy="1578953"/>
            </a:xfrm>
            <a:prstGeom prst="rect">
              <a:avLst/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2"/>
            <p:cNvSpPr txBox="1"/>
            <p:nvPr/>
          </p:nvSpPr>
          <p:spPr>
            <a:xfrm rot="-5400000">
              <a:off x="670551" y="1473504"/>
              <a:ext cx="4435007" cy="1578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pl-PL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VII. Oszczędzanie i inwestowanie</a:t>
              </a:r>
              <a:endParaRPr/>
            </a:p>
          </p:txBody>
        </p:sp>
        <p:sp>
          <p:nvSpPr>
            <p:cNvPr id="469" name="Google Shape;469;p22"/>
            <p:cNvSpPr/>
            <p:nvPr/>
          </p:nvSpPr>
          <p:spPr>
            <a:xfrm>
              <a:off x="4086447" y="3352"/>
              <a:ext cx="2044574" cy="623345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2"/>
            <p:cNvSpPr txBox="1"/>
            <p:nvPr/>
          </p:nvSpPr>
          <p:spPr>
            <a:xfrm>
              <a:off x="4086447" y="3352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l-PL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Oszczędzanie pieniędzy</a:t>
              </a:r>
              <a:endParaRPr/>
            </a:p>
          </p:txBody>
        </p:sp>
        <p:sp>
          <p:nvSpPr>
            <p:cNvPr id="471" name="Google Shape;471;p22"/>
            <p:cNvSpPr/>
            <p:nvPr/>
          </p:nvSpPr>
          <p:spPr>
            <a:xfrm>
              <a:off x="4086447" y="782534"/>
              <a:ext cx="2044574" cy="623345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2"/>
            <p:cNvSpPr txBox="1"/>
            <p:nvPr/>
          </p:nvSpPr>
          <p:spPr>
            <a:xfrm>
              <a:off x="4086447" y="782534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l-PL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Rodzaje inwestycji</a:t>
              </a:r>
              <a:endParaRPr/>
            </a:p>
          </p:txBody>
        </p:sp>
        <p:sp>
          <p:nvSpPr>
            <p:cNvPr id="473" name="Google Shape;473;p22"/>
            <p:cNvSpPr/>
            <p:nvPr/>
          </p:nvSpPr>
          <p:spPr>
            <a:xfrm>
              <a:off x="4086447" y="1561717"/>
              <a:ext cx="2044574" cy="623345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2"/>
            <p:cNvSpPr txBox="1"/>
            <p:nvPr/>
          </p:nvSpPr>
          <p:spPr>
            <a:xfrm>
              <a:off x="4086447" y="1561717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l-PL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Giełda - zysk</a:t>
              </a:r>
              <a:endParaRPr/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4086447" y="2340899"/>
              <a:ext cx="2044574" cy="623345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2"/>
            <p:cNvSpPr txBox="1"/>
            <p:nvPr/>
          </p:nvSpPr>
          <p:spPr>
            <a:xfrm>
              <a:off x="4086447" y="2340899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l-PL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Giełda – strata</a:t>
              </a:r>
              <a:endParaRPr/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4086447" y="3120082"/>
              <a:ext cx="2044574" cy="623345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2"/>
            <p:cNvSpPr txBox="1"/>
            <p:nvPr/>
          </p:nvSpPr>
          <p:spPr>
            <a:xfrm>
              <a:off x="4086447" y="3120082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l-PL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Inwestowanie na giełdzie</a:t>
              </a:r>
              <a:endParaRPr/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4086447" y="3899264"/>
              <a:ext cx="2044574" cy="623345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2"/>
            <p:cNvSpPr txBox="1"/>
            <p:nvPr/>
          </p:nvSpPr>
          <p:spPr>
            <a:xfrm>
              <a:off x="4086447" y="3899264"/>
              <a:ext cx="2044574" cy="623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l-PL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Kurs akcji na giełdzie</a:t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l-PL" sz="3600" b="1"/>
              <a:t>Karty wiedzy w obszarach projektowych</a:t>
            </a:r>
            <a:endParaRPr/>
          </a:p>
        </p:txBody>
      </p:sp>
      <p:sp>
        <p:nvSpPr>
          <p:cNvPr id="486" name="Google Shape;486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Obszar VII. „Oszczędzanie i inwestowanie”: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Oszczędzanie a inwestowanie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Ryzyko inwestycyjne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    i dywersyfikacja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Skarbonki - ciekawostki</a:t>
            </a:r>
            <a:endParaRPr/>
          </a:p>
        </p:txBody>
      </p:sp>
      <p:pic>
        <p:nvPicPr>
          <p:cNvPr id="487" name="Google Shape;48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4088" y="3024848"/>
            <a:ext cx="3140025" cy="3077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Treści edukacji ekonomicznej – czyli czego chcemy o pieniądzach nauczyć dzieci?</a:t>
            </a:r>
            <a:endParaRPr/>
          </a:p>
        </p:txBody>
      </p:sp>
      <p:grpSp>
        <p:nvGrpSpPr>
          <p:cNvPr id="493" name="Google Shape;493;p24"/>
          <p:cNvGrpSpPr/>
          <p:nvPr/>
        </p:nvGrpSpPr>
        <p:grpSpPr>
          <a:xfrm>
            <a:off x="2051722" y="1429873"/>
            <a:ext cx="5040552" cy="4517127"/>
            <a:chOff x="1594522" y="4417"/>
            <a:chExt cx="5040552" cy="4517127"/>
          </a:xfrm>
        </p:grpSpPr>
        <p:sp>
          <p:nvSpPr>
            <p:cNvPr id="494" name="Google Shape;494;p24"/>
            <p:cNvSpPr/>
            <p:nvPr/>
          </p:nvSpPr>
          <p:spPr>
            <a:xfrm>
              <a:off x="3256987" y="2262981"/>
              <a:ext cx="563014" cy="10728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4"/>
            <p:cNvSpPr txBox="1"/>
            <p:nvPr/>
          </p:nvSpPr>
          <p:spPr>
            <a:xfrm>
              <a:off x="3508205" y="2769100"/>
              <a:ext cx="60578" cy="605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3256987" y="2217261"/>
              <a:ext cx="563014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 txBox="1"/>
            <p:nvPr/>
          </p:nvSpPr>
          <p:spPr>
            <a:xfrm>
              <a:off x="3524419" y="2248906"/>
              <a:ext cx="28150" cy="28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3256987" y="1190163"/>
              <a:ext cx="563014" cy="10728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 txBox="1"/>
            <p:nvPr/>
          </p:nvSpPr>
          <p:spPr>
            <a:xfrm>
              <a:off x="3508205" y="1696283"/>
              <a:ext cx="60578" cy="605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 rot="-5400000">
              <a:off x="167191" y="1431749"/>
              <a:ext cx="4517127" cy="1662464"/>
            </a:xfrm>
            <a:prstGeom prst="rect">
              <a:avLst/>
            </a:prstGeom>
            <a:solidFill>
              <a:srgbClr val="8A59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 txBox="1"/>
            <p:nvPr/>
          </p:nvSpPr>
          <p:spPr>
            <a:xfrm rot="-5400000">
              <a:off x="167191" y="1431749"/>
              <a:ext cx="4517127" cy="16624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pl-PL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VIII. Solidarność i wzajemna pomoc</a:t>
              </a: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3820002" y="761036"/>
              <a:ext cx="2815073" cy="858254"/>
            </a:xfrm>
            <a:prstGeom prst="rect">
              <a:avLst/>
            </a:prstGeom>
            <a:solidFill>
              <a:srgbClr val="92D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 txBox="1"/>
            <p:nvPr/>
          </p:nvSpPr>
          <p:spPr>
            <a:xfrm>
              <a:off x="3820002" y="761036"/>
              <a:ext cx="2815073" cy="858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Wzajemna pomoc w trudnych sytuacjach</a:t>
              </a: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3820002" y="1833854"/>
              <a:ext cx="2815073" cy="858254"/>
            </a:xfrm>
            <a:prstGeom prst="rect">
              <a:avLst/>
            </a:prstGeom>
            <a:solidFill>
              <a:srgbClr val="92D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 txBox="1"/>
            <p:nvPr/>
          </p:nvSpPr>
          <p:spPr>
            <a:xfrm>
              <a:off x="3820002" y="1833854"/>
              <a:ext cx="2815073" cy="858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Sposoby udzielania i poszukiwania pomocy</a:t>
              </a: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3820002" y="2906672"/>
              <a:ext cx="2815073" cy="858254"/>
            </a:xfrm>
            <a:prstGeom prst="rect">
              <a:avLst/>
            </a:prstGeom>
            <a:solidFill>
              <a:srgbClr val="92D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 txBox="1"/>
            <p:nvPr/>
          </p:nvSpPr>
          <p:spPr>
            <a:xfrm>
              <a:off x="3820002" y="2906672"/>
              <a:ext cx="2815073" cy="858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Znaczenie pomocy finansowej w sytuacjach trudnych życiowo</a:t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Karty wiedzy w obszarach projektowych</a:t>
            </a:r>
            <a:endParaRPr/>
          </a:p>
        </p:txBody>
      </p:sp>
      <p:sp>
        <p:nvSpPr>
          <p:cNvPr id="513" name="Google Shape;513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Obszar VIII. „Solidarność i wzajemna pomoc”: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Altruizm, egoizm i solidarność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NGO i organizacje pożytku publicznego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Wolontariat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Opowiadanie „Wielkie zmiany w Królestwie”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Ojciec Banków Żywności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    – John Van Hengel</a:t>
            </a:r>
            <a:endParaRPr/>
          </a:p>
        </p:txBody>
      </p:sp>
      <p:pic>
        <p:nvPicPr>
          <p:cNvPr id="514" name="Google Shape;514;p25" descr="Beyond Survivor - The Wounded Warrior Blog: For Every Child.. #poet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8064" y="4653136"/>
            <a:ext cx="2844349" cy="189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Treści edukacji ekonomicznej – czyli czego chcemy o pieniądzach nauczyć dzieci?</a:t>
            </a:r>
            <a:endParaRPr/>
          </a:p>
        </p:txBody>
      </p:sp>
      <p:grpSp>
        <p:nvGrpSpPr>
          <p:cNvPr id="520" name="Google Shape;520;p26"/>
          <p:cNvGrpSpPr/>
          <p:nvPr/>
        </p:nvGrpSpPr>
        <p:grpSpPr>
          <a:xfrm>
            <a:off x="1757924" y="1417644"/>
            <a:ext cx="5750405" cy="4743106"/>
            <a:chOff x="1300724" y="6"/>
            <a:chExt cx="5750405" cy="4743106"/>
          </a:xfrm>
        </p:grpSpPr>
        <p:sp>
          <p:nvSpPr>
            <p:cNvPr id="521" name="Google Shape;521;p26"/>
            <p:cNvSpPr/>
            <p:nvPr/>
          </p:nvSpPr>
          <p:spPr>
            <a:xfrm>
              <a:off x="2654904" y="1011896"/>
              <a:ext cx="2778066" cy="2655875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 txBox="1"/>
            <p:nvPr/>
          </p:nvSpPr>
          <p:spPr>
            <a:xfrm>
              <a:off x="3061742" y="1400840"/>
              <a:ext cx="1964390" cy="18779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pl-PL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Integrowanie wiedzy  wokół ekonomii</a:t>
              </a: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 rot="5453829">
              <a:off x="3685806" y="1370910"/>
              <a:ext cx="746163" cy="2834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BF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 txBox="1"/>
            <p:nvPr/>
          </p:nvSpPr>
          <p:spPr>
            <a:xfrm rot="-5346171">
              <a:off x="4040234" y="1366427"/>
              <a:ext cx="37308" cy="37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3200723" y="6"/>
              <a:ext cx="1732177" cy="1758222"/>
            </a:xfrm>
            <a:prstGeom prst="ellipse">
              <a:avLst/>
            </a:prstGeom>
            <a:solidFill>
              <a:srgbClr val="BF504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 txBox="1"/>
            <p:nvPr/>
          </p:nvSpPr>
          <p:spPr>
            <a:xfrm>
              <a:off x="3454394" y="257492"/>
              <a:ext cx="1224835" cy="1243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Edukacja językowa</a:t>
              </a: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 rot="-10760481">
              <a:off x="5051014" y="2339436"/>
              <a:ext cx="381868" cy="2834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BF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 txBox="1"/>
            <p:nvPr/>
          </p:nvSpPr>
          <p:spPr>
            <a:xfrm rot="39519">
              <a:off x="5232401" y="2344060"/>
              <a:ext cx="19093" cy="19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26"/>
            <p:cNvSpPr/>
            <p:nvPr/>
          </p:nvSpPr>
          <p:spPr>
            <a:xfrm>
              <a:off x="5050962" y="1346303"/>
              <a:ext cx="2000167" cy="2033209"/>
            </a:xfrm>
            <a:prstGeom prst="ellipse">
              <a:avLst/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6"/>
            <p:cNvSpPr txBox="1"/>
            <p:nvPr/>
          </p:nvSpPr>
          <p:spPr>
            <a:xfrm>
              <a:off x="5343880" y="1644060"/>
              <a:ext cx="1414331" cy="1437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Edukacja matematyczna</a:t>
              </a: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 rot="-5451007">
              <a:off x="3734761" y="3329432"/>
              <a:ext cx="648141" cy="2834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BF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 txBox="1"/>
            <p:nvPr/>
          </p:nvSpPr>
          <p:spPr>
            <a:xfrm rot="5348993">
              <a:off x="4042628" y="3327399"/>
              <a:ext cx="32407" cy="32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3200722" y="3019474"/>
              <a:ext cx="1732177" cy="1723638"/>
            </a:xfrm>
            <a:prstGeom prst="ellipse">
              <a:avLst/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 txBox="1"/>
            <p:nvPr/>
          </p:nvSpPr>
          <p:spPr>
            <a:xfrm>
              <a:off x="3454393" y="3271895"/>
              <a:ext cx="1224835" cy="1218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Edukacja artystyczna</a:t>
              </a: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 rot="-217897">
              <a:off x="2657511" y="2399628"/>
              <a:ext cx="442098" cy="2834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BF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 txBox="1"/>
            <p:nvPr/>
          </p:nvSpPr>
          <p:spPr>
            <a:xfrm rot="-217897">
              <a:off x="2867508" y="2402746"/>
              <a:ext cx="22104" cy="22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26"/>
            <p:cNvSpPr/>
            <p:nvPr/>
          </p:nvSpPr>
          <p:spPr>
            <a:xfrm>
              <a:off x="1300724" y="1555317"/>
              <a:ext cx="1800243" cy="1802990"/>
            </a:xfrm>
            <a:prstGeom prst="ellipse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6"/>
            <p:cNvSpPr txBox="1"/>
            <p:nvPr/>
          </p:nvSpPr>
          <p:spPr>
            <a:xfrm>
              <a:off x="1564363" y="1819359"/>
              <a:ext cx="1272965" cy="1274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Edukacja przyrodniczo-społeczna</a:t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c741e897d7_0_0"/>
          <p:cNvSpPr txBox="1">
            <a:spLocks noGrp="1"/>
          </p:cNvSpPr>
          <p:nvPr>
            <p:ph type="title"/>
          </p:nvPr>
        </p:nvSpPr>
        <p:spPr>
          <a:xfrm>
            <a:off x="548400" y="2609275"/>
            <a:ext cx="53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4000" b="1"/>
              <a:t>Czas na pytania</a:t>
            </a:r>
            <a:endParaRPr sz="5200"/>
          </a:p>
        </p:txBody>
      </p:sp>
      <p:pic>
        <p:nvPicPr>
          <p:cNvPr id="544" name="Google Shape;544;gc741e897d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2250" y="1661213"/>
            <a:ext cx="2800937" cy="2800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741e897d7_3_7"/>
          <p:cNvSpPr txBox="1">
            <a:spLocks noGrp="1"/>
          </p:cNvSpPr>
          <p:nvPr>
            <p:ph type="title"/>
          </p:nvPr>
        </p:nvSpPr>
        <p:spPr>
          <a:xfrm>
            <a:off x="457200" y="492988"/>
            <a:ext cx="8507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Cele edukacji ekonomicznej – czyli jakie</a:t>
            </a:r>
            <a:br>
              <a:rPr lang="pl-PL" sz="3200" b="1"/>
            </a:br>
            <a:r>
              <a:rPr lang="pl-PL" sz="3200" b="1"/>
              <a:t>umiejętności i postawy chcemy rozwijać u dzieci?</a:t>
            </a:r>
            <a:endParaRPr/>
          </a:p>
        </p:txBody>
      </p:sp>
      <p:sp>
        <p:nvSpPr>
          <p:cNvPr id="111" name="Google Shape;111;gc741e897d7_3_7"/>
          <p:cNvSpPr txBox="1">
            <a:spLocks noGrp="1"/>
          </p:cNvSpPr>
          <p:nvPr>
            <p:ph type="body" idx="1"/>
          </p:nvPr>
        </p:nvSpPr>
        <p:spPr>
          <a:xfrm>
            <a:off x="457200" y="18390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grpSp>
        <p:nvGrpSpPr>
          <p:cNvPr id="112" name="Google Shape;112;gc741e897d7_3_7"/>
          <p:cNvGrpSpPr/>
          <p:nvPr/>
        </p:nvGrpSpPr>
        <p:grpSpPr>
          <a:xfrm>
            <a:off x="2406226" y="1635995"/>
            <a:ext cx="3947718" cy="3759896"/>
            <a:chOff x="882226" y="170"/>
            <a:chExt cx="3947718" cy="3759896"/>
          </a:xfrm>
        </p:grpSpPr>
        <p:sp>
          <p:nvSpPr>
            <p:cNvPr id="113" name="Google Shape;113;gc741e897d7_3_7"/>
            <p:cNvSpPr/>
            <p:nvPr/>
          </p:nvSpPr>
          <p:spPr>
            <a:xfrm>
              <a:off x="882226" y="170"/>
              <a:ext cx="1879800" cy="112800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gc741e897d7_3_7"/>
            <p:cNvSpPr txBox="1"/>
            <p:nvPr/>
          </p:nvSpPr>
          <p:spPr>
            <a:xfrm>
              <a:off x="937288" y="55232"/>
              <a:ext cx="1769700" cy="101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pl-PL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Wiedza z zakresu ekonomii</a:t>
              </a:r>
              <a:endParaRPr/>
            </a:p>
          </p:txBody>
        </p:sp>
        <p:sp>
          <p:nvSpPr>
            <p:cNvPr id="115" name="Google Shape;115;gc741e897d7_3_7"/>
            <p:cNvSpPr/>
            <p:nvPr/>
          </p:nvSpPr>
          <p:spPr>
            <a:xfrm>
              <a:off x="2950144" y="170"/>
              <a:ext cx="1879800" cy="1128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gc741e897d7_3_7"/>
            <p:cNvSpPr txBox="1"/>
            <p:nvPr/>
          </p:nvSpPr>
          <p:spPr>
            <a:xfrm>
              <a:off x="3005206" y="55232"/>
              <a:ext cx="1769700" cy="101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pl-PL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Funkcjonowanie w rzeczywistości finansowej</a:t>
              </a:r>
              <a:endParaRPr/>
            </a:p>
          </p:txBody>
        </p:sp>
        <p:sp>
          <p:nvSpPr>
            <p:cNvPr id="117" name="Google Shape;117;gc741e897d7_3_7"/>
            <p:cNvSpPr/>
            <p:nvPr/>
          </p:nvSpPr>
          <p:spPr>
            <a:xfrm>
              <a:off x="882226" y="1316118"/>
              <a:ext cx="1879800" cy="1128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gc741e897d7_3_7"/>
            <p:cNvSpPr txBox="1"/>
            <p:nvPr/>
          </p:nvSpPr>
          <p:spPr>
            <a:xfrm>
              <a:off x="937288" y="1371180"/>
              <a:ext cx="1769700" cy="101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pl-PL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Osobiste przeżycie sytuacji edukacyjnych</a:t>
              </a:r>
              <a:endParaRPr/>
            </a:p>
          </p:txBody>
        </p:sp>
        <p:sp>
          <p:nvSpPr>
            <p:cNvPr id="119" name="Google Shape;119;gc741e897d7_3_7"/>
            <p:cNvSpPr/>
            <p:nvPr/>
          </p:nvSpPr>
          <p:spPr>
            <a:xfrm>
              <a:off x="2950144" y="1316118"/>
              <a:ext cx="1879800" cy="1128000"/>
            </a:xfrm>
            <a:prstGeom prst="roundRect">
              <a:avLst>
                <a:gd name="adj" fmla="val 16667"/>
              </a:avLst>
            </a:prstGeom>
            <a:solidFill>
              <a:srgbClr val="DD502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gc741e897d7_3_7"/>
            <p:cNvSpPr txBox="1"/>
            <p:nvPr/>
          </p:nvSpPr>
          <p:spPr>
            <a:xfrm>
              <a:off x="3005206" y="1371180"/>
              <a:ext cx="1769700" cy="101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pl-PL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Rozumienie humanistycznego wymiaru procesów finansowych</a:t>
              </a:r>
              <a:endParaRPr/>
            </a:p>
          </p:txBody>
        </p:sp>
        <p:sp>
          <p:nvSpPr>
            <p:cNvPr id="121" name="Google Shape;121;gc741e897d7_3_7"/>
            <p:cNvSpPr/>
            <p:nvPr/>
          </p:nvSpPr>
          <p:spPr>
            <a:xfrm>
              <a:off x="1916185" y="2632066"/>
              <a:ext cx="1879800" cy="1128000"/>
            </a:xfrm>
            <a:prstGeom prst="roundRect">
              <a:avLst>
                <a:gd name="adj" fmla="val 16667"/>
              </a:avLst>
            </a:prstGeom>
            <a:solidFill>
              <a:srgbClr val="8A59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gc741e897d7_3_7"/>
            <p:cNvSpPr txBox="1"/>
            <p:nvPr/>
          </p:nvSpPr>
          <p:spPr>
            <a:xfrm>
              <a:off x="1971247" y="2687128"/>
              <a:ext cx="1769700" cy="101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pl-PL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Rozwijanie postawy krytycznego myślenia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Cele edukacji ekonomicznej – czyli jakie</a:t>
            </a:r>
            <a:br>
              <a:rPr lang="pl-PL" sz="3200" b="1"/>
            </a:br>
            <a:r>
              <a:rPr lang="pl-PL" sz="3200" b="1"/>
              <a:t>umiejętności i postawy chcemy rozwijać u dzieci?</a:t>
            </a:r>
            <a:endParaRPr/>
          </a:p>
        </p:txBody>
      </p:sp>
      <p:sp>
        <p:nvSpPr>
          <p:cNvPr id="128" name="Google Shape;128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grpSp>
        <p:nvGrpSpPr>
          <p:cNvPr id="129" name="Google Shape;129;p3"/>
          <p:cNvGrpSpPr/>
          <p:nvPr/>
        </p:nvGrpSpPr>
        <p:grpSpPr>
          <a:xfrm>
            <a:off x="1535832" y="1577014"/>
            <a:ext cx="6072336" cy="4043263"/>
            <a:chOff x="0" y="49"/>
            <a:chExt cx="6072336" cy="4043263"/>
          </a:xfrm>
        </p:grpSpPr>
        <p:sp>
          <p:nvSpPr>
            <p:cNvPr id="130" name="Google Shape;130;p3"/>
            <p:cNvSpPr/>
            <p:nvPr/>
          </p:nvSpPr>
          <p:spPr>
            <a:xfrm rot="5400000">
              <a:off x="3340259" y="-956936"/>
              <a:ext cx="1577858" cy="388629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FD7E7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2186041" y="274307"/>
              <a:ext cx="3809270" cy="1423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pl-PL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Podstawowe pojęcia i instytucje finansowe, produkty i usługi finansowe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pl-PL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Budowanie wiedzy nt. pieniądza (aspekt historyczny) </a:t>
              </a: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0" y="49"/>
              <a:ext cx="2186040" cy="1972323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 txBox="1"/>
            <p:nvPr/>
          </p:nvSpPr>
          <p:spPr>
            <a:xfrm>
              <a:off x="96281" y="96330"/>
              <a:ext cx="1993478" cy="1779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40000" rIns="80000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l-PL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Wiedza z zakresu ekonomii</a:t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 rot="5400000">
              <a:off x="3340259" y="1114003"/>
              <a:ext cx="1577858" cy="388629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FD7E7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2186041" y="2345247"/>
              <a:ext cx="3809270" cy="1423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pl-PL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Zdobywanie doświadczeń poprzez rozwiazywanie problemów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pl-PL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Ustalanie strategii negocjowania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pl-PL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Argumentowanie, stawianie hipotez i ich weryfikowanie</a:t>
              </a: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0" y="2070989"/>
              <a:ext cx="2186040" cy="1972323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 txBox="1"/>
            <p:nvPr/>
          </p:nvSpPr>
          <p:spPr>
            <a:xfrm>
              <a:off x="96281" y="2167270"/>
              <a:ext cx="1993478" cy="1779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40000" rIns="80000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l-PL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Funkcjonowanie w rzeczywistości finansowej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Cele edukacji ekonomicznej – czyli jakie</a:t>
            </a:r>
            <a:br>
              <a:rPr lang="pl-PL" sz="3200" b="1"/>
            </a:br>
            <a:r>
              <a:rPr lang="pl-PL" sz="3200" b="1"/>
              <a:t>umiejętności i postawy chcemy rozwijać u dzieci?</a:t>
            </a:r>
            <a:endParaRPr/>
          </a:p>
        </p:txBody>
      </p:sp>
      <p:sp>
        <p:nvSpPr>
          <p:cNvPr id="143" name="Google Shape;14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grpSp>
        <p:nvGrpSpPr>
          <p:cNvPr id="144" name="Google Shape;144;p4"/>
          <p:cNvGrpSpPr/>
          <p:nvPr/>
        </p:nvGrpSpPr>
        <p:grpSpPr>
          <a:xfrm>
            <a:off x="1524000" y="1398984"/>
            <a:ext cx="6096000" cy="4060031"/>
            <a:chOff x="0" y="1984"/>
            <a:chExt cx="6096000" cy="4060031"/>
          </a:xfrm>
        </p:grpSpPr>
        <p:sp>
          <p:nvSpPr>
            <p:cNvPr id="145" name="Google Shape;145;p4"/>
            <p:cNvSpPr/>
            <p:nvPr/>
          </p:nvSpPr>
          <p:spPr>
            <a:xfrm rot="5400000">
              <a:off x="3621405" y="-1293891"/>
              <a:ext cx="1047750" cy="39014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FD7E7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 txBox="1"/>
            <p:nvPr/>
          </p:nvSpPr>
          <p:spPr>
            <a:xfrm>
              <a:off x="2194561" y="184100"/>
              <a:ext cx="3850293" cy="945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26650" rIns="53325" bIns="26650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pl-PL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Zarządzanie pieniędzmi w konkretnych sytuacjach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pl-PL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Umiejętność argumentacji (opłacalność)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pl-PL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Krytyczne czytanie tekstów  związanych z pieniędzmi</a:t>
              </a: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0" y="1984"/>
              <a:ext cx="2194560" cy="1309687"/>
            </a:xfrm>
            <a:prstGeom prst="roundRect">
              <a:avLst>
                <a:gd name="adj" fmla="val 16667"/>
              </a:avLst>
            </a:prstGeom>
            <a:solidFill>
              <a:srgbClr val="538CD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 txBox="1"/>
            <p:nvPr/>
          </p:nvSpPr>
          <p:spPr>
            <a:xfrm>
              <a:off x="63934" y="65918"/>
              <a:ext cx="2066692" cy="11818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36175" rIns="72375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Osobiste przeżycie sytuacji edukacyjnych</a:t>
              </a: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5400000">
              <a:off x="3621405" y="81279"/>
              <a:ext cx="1047750" cy="39014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FD7E7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 txBox="1"/>
            <p:nvPr/>
          </p:nvSpPr>
          <p:spPr>
            <a:xfrm>
              <a:off x="2194561" y="1559271"/>
              <a:ext cx="3850293" cy="945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26650" rIns="53325" bIns="26650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pl-PL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Rozwijanie umiejętności wartościowania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pl-PL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Namysł nad wyborami (styl życia)</a:t>
              </a: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0" y="1377156"/>
              <a:ext cx="2194560" cy="1309687"/>
            </a:xfrm>
            <a:prstGeom prst="roundRect">
              <a:avLst>
                <a:gd name="adj" fmla="val 16667"/>
              </a:avLst>
            </a:prstGeom>
            <a:solidFill>
              <a:srgbClr val="DD502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 txBox="1"/>
            <p:nvPr/>
          </p:nvSpPr>
          <p:spPr>
            <a:xfrm>
              <a:off x="63934" y="1441090"/>
              <a:ext cx="2066692" cy="11818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36175" rIns="72375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Rozumienie humanistycznego wymiaru procesów finansowych </a:t>
              </a: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 rot="5400000">
              <a:off x="3621405" y="1456451"/>
              <a:ext cx="1047750" cy="39014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FD7E7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 txBox="1"/>
            <p:nvPr/>
          </p:nvSpPr>
          <p:spPr>
            <a:xfrm>
              <a:off x="2194561" y="2934443"/>
              <a:ext cx="3850293" cy="945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26650" rIns="53325" bIns="26650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pl-PL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Świadome poruszanie się wśród mechanizmów ekonomicznych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lang="pl-PL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Poznawanie sensu procesów społecznych uwikłanych w te mechanizmy</a:t>
              </a: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0" y="2752328"/>
              <a:ext cx="2194560" cy="1309687"/>
            </a:xfrm>
            <a:prstGeom prst="roundRect">
              <a:avLst>
                <a:gd name="adj" fmla="val 16667"/>
              </a:avLst>
            </a:prstGeom>
            <a:solidFill>
              <a:srgbClr val="8A59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 txBox="1"/>
            <p:nvPr/>
          </p:nvSpPr>
          <p:spPr>
            <a:xfrm>
              <a:off x="63934" y="2816262"/>
              <a:ext cx="2066692" cy="11818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36175" rIns="72375" bIns="36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Rozwijanie postawy krytycznego myślenia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xfrm>
            <a:off x="457200" y="404664"/>
            <a:ext cx="8507288" cy="185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Cele edukacji ekonomicznej można zamknąć w następujących kategoriach umiejętności wspierających rozwój poznawczy i społeczno-emocjonalny dziecka:</a:t>
            </a:r>
            <a:endParaRPr/>
          </a:p>
        </p:txBody>
      </p:sp>
      <p:sp>
        <p:nvSpPr>
          <p:cNvPr id="162" name="Google Shape;162;p5"/>
          <p:cNvSpPr txBox="1">
            <a:spLocks noGrp="1"/>
          </p:cNvSpPr>
          <p:nvPr>
            <p:ph type="body" idx="1"/>
          </p:nvPr>
        </p:nvSpPr>
        <p:spPr>
          <a:xfrm>
            <a:off x="457200" y="198884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pytać i dowiadywać się;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doświadczać i działać;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oceniać i wybierać wartości;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dyskutować i myśleć krytycznie.</a:t>
            </a:r>
            <a:endParaRPr/>
          </a:p>
        </p:txBody>
      </p:sp>
      <p:pic>
        <p:nvPicPr>
          <p:cNvPr id="163" name="Google Shape;163;p5" descr="&lt;strong&gt;Pytanie&lt;/strong&gt; do eksperta | Szkoła zdrowego żywien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0232" y="3429000"/>
            <a:ext cx="1853952" cy="2317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Treści edukacji ekonomicznej - obszary wiedzy w projekcie </a:t>
            </a:r>
            <a:endParaRPr/>
          </a:p>
        </p:txBody>
      </p:sp>
      <p:grpSp>
        <p:nvGrpSpPr>
          <p:cNvPr id="169" name="Google Shape;169;p6"/>
          <p:cNvGrpSpPr/>
          <p:nvPr/>
        </p:nvGrpSpPr>
        <p:grpSpPr>
          <a:xfrm>
            <a:off x="1823811" y="1373859"/>
            <a:ext cx="5496377" cy="5035844"/>
            <a:chOff x="1366611" y="-254941"/>
            <a:chExt cx="5496377" cy="5035844"/>
          </a:xfrm>
        </p:grpSpPr>
        <p:sp>
          <p:nvSpPr>
            <p:cNvPr id="170" name="Google Shape;170;p6"/>
            <p:cNvSpPr/>
            <p:nvPr/>
          </p:nvSpPr>
          <p:spPr>
            <a:xfrm>
              <a:off x="3550621" y="-254941"/>
              <a:ext cx="1055644" cy="1012065"/>
            </a:xfrm>
            <a:prstGeom prst="roundRect">
              <a:avLst>
                <a:gd name="adj" fmla="val 16667"/>
              </a:avLst>
            </a:prstGeom>
            <a:solidFill>
              <a:srgbClr val="BF504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 txBox="1"/>
            <p:nvPr/>
          </p:nvSpPr>
          <p:spPr>
            <a:xfrm>
              <a:off x="3373675" y="-205525"/>
              <a:ext cx="1521900" cy="9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pl-PL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Pieniądze</a:t>
              </a: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2100552" y="251091"/>
              <a:ext cx="3955781" cy="39557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067" y="2191"/>
                  </a:moveTo>
                  <a:lnTo>
                    <a:pt x="76067" y="2191"/>
                  </a:lnTo>
                  <a:cubicBezTo>
                    <a:pt x="77889" y="2697"/>
                    <a:pt x="79685" y="3289"/>
                    <a:pt x="81451" y="3965"/>
                  </a:cubicBezTo>
                </a:path>
              </a:pathLst>
            </a:custGeom>
            <a:noFill/>
            <a:ln w="9525" cap="flat" cmpd="sng">
              <a:solidFill>
                <a:srgbClr val="BF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4787369" y="332218"/>
              <a:ext cx="1379309" cy="996367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 txBox="1"/>
            <p:nvPr/>
          </p:nvSpPr>
          <p:spPr>
            <a:xfrm>
              <a:off x="4836008" y="380857"/>
              <a:ext cx="1282031" cy="8990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pl-PL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Zarabianie pieniędzy</a:t>
              </a: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2100552" y="251091"/>
              <a:ext cx="3955781" cy="39557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486" y="32811"/>
                  </a:moveTo>
                  <a:lnTo>
                    <a:pt x="113486" y="32811"/>
                  </a:lnTo>
                  <a:cubicBezTo>
                    <a:pt x="115566" y="36902"/>
                    <a:pt x="117169" y="41218"/>
                    <a:pt x="118265" y="45675"/>
                  </a:cubicBez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5249681" y="1761227"/>
              <a:ext cx="1613307" cy="935509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 txBox="1"/>
            <p:nvPr/>
          </p:nvSpPr>
          <p:spPr>
            <a:xfrm>
              <a:off x="5295349" y="1806895"/>
              <a:ext cx="1521971" cy="844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pl-PL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Gospodarstwo domowe</a:t>
              </a: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2084638" y="322144"/>
              <a:ext cx="3955781" cy="39557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760" y="72134"/>
                  </a:moveTo>
                  <a:lnTo>
                    <a:pt x="118760" y="72134"/>
                  </a:lnTo>
                  <a:cubicBezTo>
                    <a:pt x="118084" y="75406"/>
                    <a:pt x="117137" y="78615"/>
                    <a:pt x="115927" y="81729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4690860" y="3019473"/>
              <a:ext cx="1907836" cy="874657"/>
            </a:xfrm>
            <a:prstGeom prst="roundRect">
              <a:avLst>
                <a:gd name="adj" fmla="val 16667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 txBox="1"/>
            <p:nvPr/>
          </p:nvSpPr>
          <p:spPr>
            <a:xfrm>
              <a:off x="4733557" y="3062170"/>
              <a:ext cx="1822442" cy="789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pl-PL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Przedsiębiorstwo</a:t>
              </a: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2139355" y="240855"/>
              <a:ext cx="3955781" cy="39557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1732" y="110922"/>
                  </a:moveTo>
                  <a:cubicBezTo>
                    <a:pt x="86521" y="114169"/>
                    <a:pt x="80843" y="116597"/>
                    <a:pt x="74896" y="118121"/>
                  </a:cubicBezTo>
                </a:path>
              </a:pathLst>
            </a:custGeom>
            <a:noFill/>
            <a:ln w="9525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3554572" y="3632842"/>
              <a:ext cx="1047742" cy="1148061"/>
            </a:xfrm>
            <a:prstGeom prst="roundRect">
              <a:avLst>
                <a:gd name="adj" fmla="val 16667"/>
              </a:avLst>
            </a:prstGeom>
            <a:solidFill>
              <a:srgbClr val="F7954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 txBox="1"/>
            <p:nvPr/>
          </p:nvSpPr>
          <p:spPr>
            <a:xfrm>
              <a:off x="3605719" y="3683989"/>
              <a:ext cx="945448" cy="10457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pl-PL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Sklep</a:t>
              </a: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2100552" y="251091"/>
              <a:ext cx="3955781" cy="39557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4034" y="117837"/>
                  </a:moveTo>
                  <a:lnTo>
                    <a:pt x="44034" y="117837"/>
                  </a:lnTo>
                  <a:cubicBezTo>
                    <a:pt x="41613" y="117169"/>
                    <a:pt x="39236" y="116349"/>
                    <a:pt x="36918" y="115383"/>
                  </a:cubicBezTo>
                </a:path>
              </a:pathLst>
            </a:custGeom>
            <a:noFill/>
            <a:ln w="9525" cap="flat" cmpd="sng">
              <a:solidFill>
                <a:srgbClr val="F795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970398" y="3201442"/>
              <a:ext cx="1418931" cy="852240"/>
            </a:xfrm>
            <a:prstGeom prst="roundRect">
              <a:avLst>
                <a:gd name="adj" fmla="val 16667"/>
              </a:avLst>
            </a:prstGeom>
            <a:solidFill>
              <a:srgbClr val="BF504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 txBox="1"/>
            <p:nvPr/>
          </p:nvSpPr>
          <p:spPr>
            <a:xfrm>
              <a:off x="2012001" y="3243045"/>
              <a:ext cx="1335725" cy="769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pl-PL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Instytucje finansowe</a:t>
              </a: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2100552" y="251091"/>
              <a:ext cx="3955781" cy="39557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72" y="89357"/>
                  </a:moveTo>
                  <a:lnTo>
                    <a:pt x="7672" y="89357"/>
                  </a:lnTo>
                  <a:cubicBezTo>
                    <a:pt x="5031" y="84650"/>
                    <a:pt x="3038" y="79609"/>
                    <a:pt x="1746" y="74369"/>
                  </a:cubicBezTo>
                </a:path>
              </a:pathLst>
            </a:custGeom>
            <a:noFill/>
            <a:ln w="9525" cap="flat" cmpd="sng">
              <a:solidFill>
                <a:srgbClr val="BF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1366611" y="1760578"/>
              <a:ext cx="1467882" cy="936807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 txBox="1"/>
            <p:nvPr/>
          </p:nvSpPr>
          <p:spPr>
            <a:xfrm>
              <a:off x="1412342" y="1806309"/>
              <a:ext cx="1376420" cy="845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pl-PL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Oszczędzanie i inwestowanie</a:t>
              </a: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2080115" y="328149"/>
              <a:ext cx="3955781" cy="39557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369" y="43308"/>
                  </a:moveTo>
                  <a:lnTo>
                    <a:pt x="2369" y="43308"/>
                  </a:lnTo>
                  <a:cubicBezTo>
                    <a:pt x="3751" y="38535"/>
                    <a:pt x="5722" y="33952"/>
                    <a:pt x="8234" y="29665"/>
                  </a:cubicBez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666519" y="571197"/>
              <a:ext cx="1882651" cy="730525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 txBox="1"/>
            <p:nvPr/>
          </p:nvSpPr>
          <p:spPr>
            <a:xfrm>
              <a:off x="1702180" y="606858"/>
              <a:ext cx="1811329" cy="659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pl-PL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Solidarność i wzajemna pomoc</a:t>
              </a: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167616" y="231238"/>
              <a:ext cx="3955781" cy="39557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6510" y="10216"/>
                  </a:moveTo>
                  <a:lnTo>
                    <a:pt x="26510" y="10216"/>
                  </a:lnTo>
                  <a:cubicBezTo>
                    <a:pt x="31227" y="7043"/>
                    <a:pt x="36371" y="4556"/>
                    <a:pt x="41788" y="2831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l-PL" sz="3200" b="1"/>
              <a:t>Treści edukacji ekonomicznej – czyli czego chcemy o pieniądzach nauczyć dzieci?</a:t>
            </a:r>
            <a:endParaRPr/>
          </a:p>
        </p:txBody>
      </p:sp>
      <p:grpSp>
        <p:nvGrpSpPr>
          <p:cNvPr id="199" name="Google Shape;199;p7"/>
          <p:cNvGrpSpPr/>
          <p:nvPr/>
        </p:nvGrpSpPr>
        <p:grpSpPr>
          <a:xfrm>
            <a:off x="2267743" y="1601343"/>
            <a:ext cx="4608514" cy="4523676"/>
            <a:chOff x="1810543" y="1143"/>
            <a:chExt cx="4608514" cy="4523676"/>
          </a:xfrm>
        </p:grpSpPr>
        <p:sp>
          <p:nvSpPr>
            <p:cNvPr id="200" name="Google Shape;200;p7"/>
            <p:cNvSpPr/>
            <p:nvPr/>
          </p:nvSpPr>
          <p:spPr>
            <a:xfrm>
              <a:off x="3963169" y="2262981"/>
              <a:ext cx="409314" cy="194986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 txBox="1"/>
            <p:nvPr/>
          </p:nvSpPr>
          <p:spPr>
            <a:xfrm>
              <a:off x="4118017" y="3188102"/>
              <a:ext cx="99617" cy="996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3963169" y="2262981"/>
              <a:ext cx="409314" cy="11699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 txBox="1"/>
            <p:nvPr/>
          </p:nvSpPr>
          <p:spPr>
            <a:xfrm>
              <a:off x="4136840" y="2816953"/>
              <a:ext cx="61972" cy="61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963169" y="2262981"/>
              <a:ext cx="409314" cy="38997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 txBox="1"/>
            <p:nvPr/>
          </p:nvSpPr>
          <p:spPr>
            <a:xfrm>
              <a:off x="4153693" y="2443833"/>
              <a:ext cx="28267" cy="282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3963169" y="1873009"/>
              <a:ext cx="409314" cy="38997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 txBox="1"/>
            <p:nvPr/>
          </p:nvSpPr>
          <p:spPr>
            <a:xfrm>
              <a:off x="4153693" y="2053861"/>
              <a:ext cx="28267" cy="282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3963169" y="1093065"/>
              <a:ext cx="409314" cy="11699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 txBox="1"/>
            <p:nvPr/>
          </p:nvSpPr>
          <p:spPr>
            <a:xfrm>
              <a:off x="4136840" y="1647037"/>
              <a:ext cx="61972" cy="61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963169" y="313121"/>
              <a:ext cx="409314" cy="194986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 txBox="1"/>
            <p:nvPr/>
          </p:nvSpPr>
          <p:spPr>
            <a:xfrm>
              <a:off x="4118017" y="1238242"/>
              <a:ext cx="99617" cy="996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 rot="-5400000">
              <a:off x="800760" y="1186668"/>
              <a:ext cx="4172191" cy="2152626"/>
            </a:xfrm>
            <a:prstGeom prst="rect">
              <a:avLst/>
            </a:prstGeom>
            <a:solidFill>
              <a:srgbClr val="BF504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 txBox="1"/>
            <p:nvPr/>
          </p:nvSpPr>
          <p:spPr>
            <a:xfrm rot="-5400000">
              <a:off x="800760" y="1186668"/>
              <a:ext cx="4172191" cy="2152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40000" rIns="40000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300"/>
                <a:buFont typeface="Calibri"/>
                <a:buNone/>
              </a:pPr>
              <a:r>
                <a:rPr lang="pl-PL" sz="6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I. Pieniądze</a:t>
              </a: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4372484" y="1143"/>
              <a:ext cx="2046573" cy="623955"/>
            </a:xfrm>
            <a:prstGeom prst="rect">
              <a:avLst/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 txBox="1"/>
            <p:nvPr/>
          </p:nvSpPr>
          <p:spPr>
            <a:xfrm>
              <a:off x="4372484" y="1143"/>
              <a:ext cx="2046573" cy="623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Historia pieniądza – wymiana barterowa</a:t>
              </a: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4372484" y="781087"/>
              <a:ext cx="2046573" cy="623955"/>
            </a:xfrm>
            <a:prstGeom prst="rect">
              <a:avLst/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 txBox="1"/>
            <p:nvPr/>
          </p:nvSpPr>
          <p:spPr>
            <a:xfrm>
              <a:off x="4372484" y="781087"/>
              <a:ext cx="2046573" cy="623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Rodzaj zapłaty</a:t>
              </a: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4372484" y="1561031"/>
              <a:ext cx="2046573" cy="623955"/>
            </a:xfrm>
            <a:prstGeom prst="rect">
              <a:avLst/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 txBox="1"/>
            <p:nvPr/>
          </p:nvSpPr>
          <p:spPr>
            <a:xfrm>
              <a:off x="4372484" y="1561031"/>
              <a:ext cx="2046573" cy="623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Pieniądze jako wartość</a:t>
              </a: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4372484" y="2340975"/>
              <a:ext cx="2046573" cy="623955"/>
            </a:xfrm>
            <a:prstGeom prst="rect">
              <a:avLst/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 txBox="1"/>
            <p:nvPr/>
          </p:nvSpPr>
          <p:spPr>
            <a:xfrm>
              <a:off x="4372484" y="2340975"/>
              <a:ext cx="2046573" cy="623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Waluty</a:t>
              </a: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4372484" y="3120919"/>
              <a:ext cx="2046573" cy="623955"/>
            </a:xfrm>
            <a:prstGeom prst="rect">
              <a:avLst/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 txBox="1"/>
            <p:nvPr/>
          </p:nvSpPr>
          <p:spPr>
            <a:xfrm>
              <a:off x="4372484" y="3120919"/>
              <a:ext cx="2046573" cy="623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Różne waluty</a:t>
              </a: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372484" y="3900864"/>
              <a:ext cx="2046573" cy="623955"/>
            </a:xfrm>
            <a:prstGeom prst="rect">
              <a:avLst/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 txBox="1"/>
            <p:nvPr/>
          </p:nvSpPr>
          <p:spPr>
            <a:xfrm>
              <a:off x="4372484" y="3900864"/>
              <a:ext cx="2046573" cy="623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50" tIns="12050" rIns="12050" bIns="12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Podróż zagraniczna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l-PL" sz="3600" b="1"/>
              <a:t>Karty wiedzy w obszarach projektowych</a:t>
            </a:r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Obszar I. „Pieniądze”: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Historia pieniądza – plakat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    i opowiadanie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Zabezpieczenia banknotów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Bankomat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Karta płatnicza </a:t>
            </a:r>
            <a:endParaRPr/>
          </a:p>
        </p:txBody>
      </p:sp>
      <p:pic>
        <p:nvPicPr>
          <p:cNvPr id="232" name="Google Shape;2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0112" y="2060848"/>
            <a:ext cx="3296014" cy="4365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887</Words>
  <Application>Microsoft Office PowerPoint</Application>
  <PresentationFormat>Pokaz na ekranie (4:3)</PresentationFormat>
  <Paragraphs>173</Paragraphs>
  <Slides>28</Slides>
  <Notes>28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1" baseType="lpstr">
      <vt:lpstr>Arial</vt:lpstr>
      <vt:lpstr>Calibri</vt:lpstr>
      <vt:lpstr>Motyw pakietu Office</vt:lpstr>
      <vt:lpstr>Projekt edukacyjny  „Myślę, decyduję, działam – finanse dla najmłodszych. 2 edycja”  </vt:lpstr>
      <vt:lpstr>Cele i treści edukacji ekonomicznej w pakiecie edukacyjnym „Myślę, decyduję, działam – finanse dla najmłodszych”– obszary wiadomości, umiejętności oraz postawy</vt:lpstr>
      <vt:lpstr>Cele edukacji ekonomicznej – czyli jakie umiejętności i postawy chcemy rozwijać u dzieci?</vt:lpstr>
      <vt:lpstr>Cele edukacji ekonomicznej – czyli jakie umiejętności i postawy chcemy rozwijać u dzieci?</vt:lpstr>
      <vt:lpstr>Cele edukacji ekonomicznej – czyli jakie umiejętności i postawy chcemy rozwijać u dzieci?</vt:lpstr>
      <vt:lpstr>Cele edukacji ekonomicznej można zamknąć w następujących kategoriach umiejętności wspierających rozwój poznawczy i społeczno-emocjonalny dziecka:</vt:lpstr>
      <vt:lpstr>Treści edukacji ekonomicznej - obszary wiedzy w projekcie 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Karty wiedzy w obszarach projektowych</vt:lpstr>
      <vt:lpstr>Rodzina z Meksyku - tygodniowe wydatki na żywność ok. $189,09 </vt:lpstr>
      <vt:lpstr>Rodzina z Czadu - tygodniowe wydatki na żywność ok. $1,23</vt:lpstr>
      <vt:lpstr>Rodzina z Polski - tygodniowe wydatki na żywność ok. $ 151,27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Karty wiedzy w obszarach projektowych</vt:lpstr>
      <vt:lpstr>Treści edukacji ekonomicznej – czyli czego chcemy o pieniądzach nauczyć dzieci?</vt:lpstr>
      <vt:lpstr>Czas na pytania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edukacyjny  „Myślę, decyduję, działam – finanse dla najmłodszych. 2 edycja”</dc:title>
  <dc:creator>Magdalena Boryna</dc:creator>
  <cp:lastModifiedBy>Magdalena  Nastrabasz</cp:lastModifiedBy>
  <cp:revision>2</cp:revision>
  <dcterms:created xsi:type="dcterms:W3CDTF">2013-01-23T08:37:46Z</dcterms:created>
  <dcterms:modified xsi:type="dcterms:W3CDTF">2021-03-26T13:18:25Z</dcterms:modified>
</cp:coreProperties>
</file>