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88163" cy="100187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YI5GgwJf/OLCzndPv6/1IWOyd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84870" cy="5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9" y="0"/>
            <a:ext cx="2984870" cy="5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821505"/>
            <a:ext cx="5510530" cy="394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516040"/>
            <a:ext cx="2984870" cy="5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:notes"/>
          <p:cNvSpPr txBox="1">
            <a:spLocks noGrp="1"/>
          </p:cNvSpPr>
          <p:nvPr>
            <p:ph type="body" idx="1"/>
          </p:nvPr>
        </p:nvSpPr>
        <p:spPr>
          <a:xfrm>
            <a:off x="688817" y="4821505"/>
            <a:ext cx="5510530" cy="394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:notes"/>
          <p:cNvSpPr txBox="1">
            <a:spLocks noGrp="1"/>
          </p:cNvSpPr>
          <p:nvPr>
            <p:ph type="sldNum" idx="12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:notes"/>
          <p:cNvSpPr txBox="1">
            <a:spLocks noGrp="1"/>
          </p:cNvSpPr>
          <p:nvPr>
            <p:ph type="body" idx="1"/>
          </p:nvPr>
        </p:nvSpPr>
        <p:spPr>
          <a:xfrm>
            <a:off x="688817" y="4821505"/>
            <a:ext cx="5510530" cy="3944869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0:notes"/>
          <p:cNvSpPr txBox="1">
            <a:spLocks noGrp="1"/>
          </p:cNvSpPr>
          <p:nvPr>
            <p:ph type="body" idx="1"/>
          </p:nvPr>
        </p:nvSpPr>
        <p:spPr>
          <a:xfrm>
            <a:off x="688817" y="4821505"/>
            <a:ext cx="5510530" cy="3944869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c74463bd5f_0_0:notes"/>
          <p:cNvSpPr txBox="1">
            <a:spLocks noGrp="1"/>
          </p:cNvSpPr>
          <p:nvPr>
            <p:ph type="body" idx="1"/>
          </p:nvPr>
        </p:nvSpPr>
        <p:spPr>
          <a:xfrm>
            <a:off x="688817" y="4821505"/>
            <a:ext cx="5510400" cy="39450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c74463bd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2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c74cfef2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2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gc74cfef2f0_0_0:notes"/>
          <p:cNvSpPr txBox="1">
            <a:spLocks noGrp="1"/>
          </p:cNvSpPr>
          <p:nvPr>
            <p:ph type="body" idx="1"/>
          </p:nvPr>
        </p:nvSpPr>
        <p:spPr>
          <a:xfrm>
            <a:off x="688817" y="4821505"/>
            <a:ext cx="5510400" cy="3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c74cfef2f0_0_0:notes"/>
          <p:cNvSpPr txBox="1">
            <a:spLocks noGrp="1"/>
          </p:cNvSpPr>
          <p:nvPr>
            <p:ph type="sldNum" idx="12"/>
          </p:nvPr>
        </p:nvSpPr>
        <p:spPr>
          <a:xfrm>
            <a:off x="3901699" y="9516040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8817" y="4821505"/>
            <a:ext cx="5510530" cy="3944869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74463bd6d_0_0:notes"/>
          <p:cNvSpPr txBox="1">
            <a:spLocks noGrp="1"/>
          </p:cNvSpPr>
          <p:nvPr>
            <p:ph type="body" idx="1"/>
          </p:nvPr>
        </p:nvSpPr>
        <p:spPr>
          <a:xfrm>
            <a:off x="688817" y="4821505"/>
            <a:ext cx="5510400" cy="39450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c74463bd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2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:notes"/>
          <p:cNvSpPr txBox="1">
            <a:spLocks noGrp="1"/>
          </p:cNvSpPr>
          <p:nvPr>
            <p:ph type="body" idx="1"/>
          </p:nvPr>
        </p:nvSpPr>
        <p:spPr>
          <a:xfrm>
            <a:off x="688817" y="4821505"/>
            <a:ext cx="5510530" cy="3944869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:notes"/>
          <p:cNvSpPr txBox="1">
            <a:spLocks noGrp="1"/>
          </p:cNvSpPr>
          <p:nvPr>
            <p:ph type="body" idx="1"/>
          </p:nvPr>
        </p:nvSpPr>
        <p:spPr>
          <a:xfrm>
            <a:off x="688817" y="4821505"/>
            <a:ext cx="5510530" cy="3944869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:notes"/>
          <p:cNvSpPr txBox="1">
            <a:spLocks noGrp="1"/>
          </p:cNvSpPr>
          <p:nvPr>
            <p:ph type="body" idx="1"/>
          </p:nvPr>
        </p:nvSpPr>
        <p:spPr>
          <a:xfrm>
            <a:off x="688817" y="4821505"/>
            <a:ext cx="5510530" cy="3944869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:notes"/>
          <p:cNvSpPr txBox="1">
            <a:spLocks noGrp="1"/>
          </p:cNvSpPr>
          <p:nvPr>
            <p:ph type="body" idx="1"/>
          </p:nvPr>
        </p:nvSpPr>
        <p:spPr>
          <a:xfrm>
            <a:off x="688817" y="4821505"/>
            <a:ext cx="5510530" cy="3944869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:notes"/>
          <p:cNvSpPr txBox="1">
            <a:spLocks noGrp="1"/>
          </p:cNvSpPr>
          <p:nvPr>
            <p:ph type="body" idx="1"/>
          </p:nvPr>
        </p:nvSpPr>
        <p:spPr>
          <a:xfrm>
            <a:off x="688817" y="4821505"/>
            <a:ext cx="5510530" cy="3944869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:notes"/>
          <p:cNvSpPr txBox="1">
            <a:spLocks noGrp="1"/>
          </p:cNvSpPr>
          <p:nvPr>
            <p:ph type="body" idx="1"/>
          </p:nvPr>
        </p:nvSpPr>
        <p:spPr>
          <a:xfrm>
            <a:off x="688817" y="4821505"/>
            <a:ext cx="5510530" cy="3944869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2" descr="Obraz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 descr="Obraz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5" descr="Obraz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6" descr="Obraz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8" descr="Obraz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9" descr="Obraz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0" descr="Obraz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1" descr="Obraz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5" descr="Obraz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2" descr="Obraz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6" descr="Obraz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8" descr="Obraz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9" descr="Obraz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0" descr="Obraz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1" descr="Obraz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2" descr="Obraz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"/>
          <p:cNvSpPr txBox="1">
            <a:spLocks noGrp="1"/>
          </p:cNvSpPr>
          <p:nvPr>
            <p:ph type="ctrTitle"/>
          </p:nvPr>
        </p:nvSpPr>
        <p:spPr>
          <a:xfrm>
            <a:off x="467544" y="2276872"/>
            <a:ext cx="8280920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l-PL" sz="3200">
                <a:latin typeface="Calibri"/>
                <a:ea typeface="Calibri"/>
                <a:cs typeface="Calibri"/>
                <a:sym typeface="Calibri"/>
              </a:rPr>
              <a:t>Projekt edukacyjny</a:t>
            </a:r>
            <a:br>
              <a:rPr lang="pl-PL" sz="3200">
                <a:latin typeface="Calibri"/>
                <a:ea typeface="Calibri"/>
                <a:cs typeface="Calibri"/>
                <a:sym typeface="Calibri"/>
              </a:rPr>
            </a:br>
            <a:r>
              <a:rPr lang="pl-PL" sz="3200">
                <a:latin typeface="Calibri"/>
                <a:ea typeface="Calibri"/>
                <a:cs typeface="Calibri"/>
                <a:sym typeface="Calibri"/>
              </a:rPr>
              <a:t> „Myślę, decyduję, działam – finanse dla najmłodszych. 2 edycja” </a:t>
            </a:r>
            <a:br>
              <a:rPr lang="pl-PL" sz="3200">
                <a:latin typeface="Calibri"/>
                <a:ea typeface="Calibri"/>
                <a:cs typeface="Calibri"/>
                <a:sym typeface="Calibri"/>
              </a:rPr>
            </a:b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776" y="3717032"/>
            <a:ext cx="3779528" cy="134112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"/>
          <p:cNvSpPr txBox="1"/>
          <p:nvPr/>
        </p:nvSpPr>
        <p:spPr>
          <a:xfrm>
            <a:off x="395536" y="5517232"/>
            <a:ext cx="820891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realizowany z Narodowym Bankiem Polskim w ramach programu edukacji ekonomicznej.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9"/>
          <p:cNvGrpSpPr/>
          <p:nvPr/>
        </p:nvGrpSpPr>
        <p:grpSpPr>
          <a:xfrm>
            <a:off x="3203575" y="692150"/>
            <a:ext cx="2571750" cy="1543050"/>
            <a:chOff x="4243387" y="2391569"/>
            <a:chExt cx="2571749" cy="1543050"/>
          </a:xfrm>
        </p:grpSpPr>
        <p:sp>
          <p:nvSpPr>
            <p:cNvPr id="307" name="Google Shape;307;p9"/>
            <p:cNvSpPr/>
            <p:nvPr/>
          </p:nvSpPr>
          <p:spPr>
            <a:xfrm>
              <a:off x="4243387" y="2391569"/>
              <a:ext cx="2571749" cy="1543050"/>
            </a:xfrm>
            <a:prstGeom prst="rect">
              <a:avLst/>
            </a:prstGeom>
            <a:solidFill>
              <a:srgbClr val="F795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4243387" y="2391569"/>
              <a:ext cx="2571749" cy="1543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44775" rIns="144775" bIns="144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3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Bank/Kasa</a:t>
              </a:r>
              <a:endParaRPr/>
            </a:p>
          </p:txBody>
        </p:sp>
      </p:grpSp>
      <p:pic>
        <p:nvPicPr>
          <p:cNvPr id="309" name="Google Shape;309;p9" descr="Znalezione obrazy dla zapytania stara kasa do liczen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525" y="3213100"/>
            <a:ext cx="2486025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9" descr="Znalezione obrazy dla zapytania bankomat zdjęcie"/>
          <p:cNvSpPr/>
          <p:nvPr/>
        </p:nvSpPr>
        <p:spPr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9" descr="Znalezione obrazy dla zapytania bankomat zdjęcie"/>
          <p:cNvSpPr/>
          <p:nvPr/>
        </p:nvSpPr>
        <p:spPr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9" descr="Znalezione obrazy dla zapytania bankomat zdjęcie"/>
          <p:cNvSpPr/>
          <p:nvPr/>
        </p:nvSpPr>
        <p:spPr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9" descr="Znalezione obrazy dla zapytania bankomat zdjęcie"/>
          <p:cNvPicPr preferRelativeResize="0"/>
          <p:nvPr/>
        </p:nvPicPr>
        <p:blipFill rotWithShape="1">
          <a:blip r:embed="rId4">
            <a:alphaModFix/>
          </a:blip>
          <a:srcRect l="2106" t="18967" r="37933"/>
          <a:stretch/>
        </p:blipFill>
        <p:spPr>
          <a:xfrm>
            <a:off x="3635375" y="2852738"/>
            <a:ext cx="1512888" cy="271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9" descr="Bank zbiór zdjęć royalty-fre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850" y="3068638"/>
            <a:ext cx="2806700" cy="187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0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Współpraca z rodzicami - cele</a:t>
            </a:r>
            <a:endParaRPr/>
          </a:p>
        </p:txBody>
      </p:sp>
      <p:grpSp>
        <p:nvGrpSpPr>
          <p:cNvPr id="320" name="Google Shape;320;p10"/>
          <p:cNvGrpSpPr/>
          <p:nvPr/>
        </p:nvGrpSpPr>
        <p:grpSpPr>
          <a:xfrm>
            <a:off x="253304" y="836712"/>
            <a:ext cx="8493375" cy="4968552"/>
            <a:chOff x="1784" y="0"/>
            <a:chExt cx="8493375" cy="4968552"/>
          </a:xfrm>
        </p:grpSpPr>
        <p:sp>
          <p:nvSpPr>
            <p:cNvPr id="321" name="Google Shape;321;p10"/>
            <p:cNvSpPr/>
            <p:nvPr/>
          </p:nvSpPr>
          <p:spPr>
            <a:xfrm>
              <a:off x="1784" y="0"/>
              <a:ext cx="2775613" cy="4968552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0"/>
            <p:cNvSpPr txBox="1"/>
            <p:nvPr/>
          </p:nvSpPr>
          <p:spPr>
            <a:xfrm>
              <a:off x="1784" y="1987420"/>
              <a:ext cx="2775613" cy="198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pl-PL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Zachęcanie rodziców do współodpowiedzialności za edukację finansową dziecka</a:t>
              </a:r>
              <a:endParaRPr/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562326" y="298113"/>
              <a:ext cx="1654527" cy="1654527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2860665" y="0"/>
              <a:ext cx="2775613" cy="4968552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0"/>
            <p:cNvSpPr txBox="1"/>
            <p:nvPr/>
          </p:nvSpPr>
          <p:spPr>
            <a:xfrm>
              <a:off x="2860665" y="1987420"/>
              <a:ext cx="2775613" cy="198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575" tIns="163575" rIns="163575" bIns="163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pl-PL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Tworzenie płaszczyzny ścisłej współpracy</a:t>
              </a:r>
              <a:endParaRPr/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3384378" y="298113"/>
              <a:ext cx="1916490" cy="1654527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5719546" y="0"/>
              <a:ext cx="2775613" cy="4968552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0"/>
            <p:cNvSpPr txBox="1"/>
            <p:nvPr/>
          </p:nvSpPr>
          <p:spPr>
            <a:xfrm>
              <a:off x="5719546" y="1987420"/>
              <a:ext cx="2775613" cy="198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575" tIns="163575" rIns="163575" bIns="163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pl-PL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Angażowanie rodziców do spędzania czasu wspólnie z dzieckiem</a:t>
              </a:r>
              <a:endParaRPr/>
            </a:p>
          </p:txBody>
        </p:sp>
        <p:sp>
          <p:nvSpPr>
            <p:cNvPr id="329" name="Google Shape;329;p10"/>
            <p:cNvSpPr/>
            <p:nvPr/>
          </p:nvSpPr>
          <p:spPr>
            <a:xfrm>
              <a:off x="6280089" y="298113"/>
              <a:ext cx="1654527" cy="1654527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339877" y="3974841"/>
              <a:ext cx="7817188" cy="745282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B1C0D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10"/>
          <p:cNvSpPr txBox="1"/>
          <p:nvPr/>
        </p:nvSpPr>
        <p:spPr>
          <a:xfrm>
            <a:off x="4716463" y="5876925"/>
            <a:ext cx="421163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Zdjęcia z filmu Iside Out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0"/>
          <p:cNvSpPr/>
          <p:nvPr/>
        </p:nvSpPr>
        <p:spPr>
          <a:xfrm>
            <a:off x="4572000" y="6308725"/>
            <a:ext cx="45720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https://www.youtube.com/watch?v=8Cn1pYnAZSE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c74463bd5f_0_0"/>
          <p:cNvSpPr txBox="1">
            <a:spLocks noGrp="1"/>
          </p:cNvSpPr>
          <p:nvPr>
            <p:ph type="title"/>
          </p:nvPr>
        </p:nvSpPr>
        <p:spPr>
          <a:xfrm>
            <a:off x="548400" y="2609275"/>
            <a:ext cx="530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l-PL" sz="4000" b="1"/>
              <a:t>Czas na pytania</a:t>
            </a:r>
            <a:endParaRPr sz="5200"/>
          </a:p>
        </p:txBody>
      </p:sp>
      <p:pic>
        <p:nvPicPr>
          <p:cNvPr id="338" name="Google Shape;338;gc74463bd5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2250" y="1661213"/>
            <a:ext cx="2800937" cy="2800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c74cfef2f0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b="1">
                <a:solidFill>
                  <a:srgbClr val="1155CC"/>
                </a:solidFill>
              </a:rPr>
              <a:t>Czas na przerwę</a:t>
            </a:r>
            <a:endParaRPr b="1">
              <a:solidFill>
                <a:srgbClr val="1155CC"/>
              </a:solidFill>
            </a:endParaRPr>
          </a:p>
        </p:txBody>
      </p:sp>
      <p:pic>
        <p:nvPicPr>
          <p:cNvPr id="345" name="Google Shape;345;gc74cfef2f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70038"/>
            <a:ext cx="8839200" cy="4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/>
          <p:nvPr/>
        </p:nvSpPr>
        <p:spPr>
          <a:xfrm>
            <a:off x="307063" y="1295538"/>
            <a:ext cx="871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pl-PL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Zagospodarowanie przestrzeni w klasie. 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pl-PL" sz="3600" b="1">
                <a:latin typeface="Calibri"/>
                <a:ea typeface="Calibri"/>
                <a:cs typeface="Calibri"/>
                <a:sym typeface="Calibri"/>
              </a:rPr>
              <a:t>Współpraca z rodzicami.</a:t>
            </a:r>
            <a:endParaRPr/>
          </a:p>
        </p:txBody>
      </p:sp>
      <p:pic>
        <p:nvPicPr>
          <p:cNvPr id="188" name="Google Shape;18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50" y="3219238"/>
            <a:ext cx="32194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4909" y="3219250"/>
            <a:ext cx="2857518" cy="2143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gc74463bd6d_0_0"/>
          <p:cNvGrpSpPr/>
          <p:nvPr/>
        </p:nvGrpSpPr>
        <p:grpSpPr>
          <a:xfrm>
            <a:off x="323528" y="2110117"/>
            <a:ext cx="8064900" cy="3348019"/>
            <a:chOff x="0" y="265293"/>
            <a:chExt cx="8064900" cy="3348019"/>
          </a:xfrm>
        </p:grpSpPr>
        <p:sp>
          <p:nvSpPr>
            <p:cNvPr id="195" name="Google Shape;195;gc74463bd6d_0_0"/>
            <p:cNvSpPr/>
            <p:nvPr/>
          </p:nvSpPr>
          <p:spPr>
            <a:xfrm>
              <a:off x="0" y="265293"/>
              <a:ext cx="8064900" cy="1471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gc74463bd6d_0_0"/>
            <p:cNvSpPr txBox="1"/>
            <p:nvPr/>
          </p:nvSpPr>
          <p:spPr>
            <a:xfrm>
              <a:off x="71850" y="337143"/>
              <a:ext cx="7921200" cy="132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950" tIns="140950" rIns="140950" bIns="14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Calibri"/>
                <a:buNone/>
              </a:pPr>
              <a:r>
                <a:rPr lang="pl-PL" sz="3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Ustawienie ławek i innych mebli w sposób umożliwiający pracę w grupach</a:t>
              </a:r>
              <a:endParaRPr/>
            </a:p>
          </p:txBody>
        </p:sp>
        <p:sp>
          <p:nvSpPr>
            <p:cNvPr id="197" name="Google Shape;197;gc74463bd6d_0_0"/>
            <p:cNvSpPr/>
            <p:nvPr/>
          </p:nvSpPr>
          <p:spPr>
            <a:xfrm>
              <a:off x="0" y="2141512"/>
              <a:ext cx="8064900" cy="1471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gc74463bd6d_0_0"/>
            <p:cNvSpPr txBox="1"/>
            <p:nvPr/>
          </p:nvSpPr>
          <p:spPr>
            <a:xfrm>
              <a:off x="71850" y="2213362"/>
              <a:ext cx="7921200" cy="132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950" tIns="140950" rIns="140950" bIns="14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Calibri"/>
                <a:buNone/>
              </a:pPr>
              <a:r>
                <a:rPr lang="pl-PL" sz="3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Przygotowywanie miejsc inicjujących tematykę finansową</a:t>
              </a:r>
              <a:endParaRPr/>
            </a:p>
          </p:txBody>
        </p:sp>
      </p:grpSp>
      <p:sp>
        <p:nvSpPr>
          <p:cNvPr id="199" name="Google Shape;199;gc74463bd6d_0_0"/>
          <p:cNvSpPr txBox="1"/>
          <p:nvPr/>
        </p:nvSpPr>
        <p:spPr>
          <a:xfrm>
            <a:off x="179388" y="620713"/>
            <a:ext cx="871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pl-PL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Zagospodarowanie przestrzeni w klasie – cele ogólne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3"/>
          <p:cNvGrpSpPr/>
          <p:nvPr/>
        </p:nvGrpSpPr>
        <p:grpSpPr>
          <a:xfrm>
            <a:off x="614548" y="1967985"/>
            <a:ext cx="7965438" cy="4058380"/>
            <a:chOff x="4948" y="195169"/>
            <a:chExt cx="7965438" cy="4058380"/>
          </a:xfrm>
        </p:grpSpPr>
        <p:sp>
          <p:nvSpPr>
            <p:cNvPr id="205" name="Google Shape;205;p3"/>
            <p:cNvSpPr/>
            <p:nvPr/>
          </p:nvSpPr>
          <p:spPr>
            <a:xfrm>
              <a:off x="4948" y="195169"/>
              <a:ext cx="2539378" cy="1395622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 txBox="1"/>
            <p:nvPr/>
          </p:nvSpPr>
          <p:spPr>
            <a:xfrm>
              <a:off x="45824" y="236045"/>
              <a:ext cx="2457626" cy="1313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000" tIns="26650" rIns="4000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pl-PL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Ustawienie ławek i innych mebli w sposób umożliwiający pracę w grupach</a:t>
              </a: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258886" y="1590792"/>
              <a:ext cx="112667" cy="121430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8" name="Google Shape;208;p3"/>
            <p:cNvSpPr/>
            <p:nvPr/>
          </p:nvSpPr>
          <p:spPr>
            <a:xfrm>
              <a:off x="371553" y="2413783"/>
              <a:ext cx="2145267" cy="782621"/>
            </a:xfrm>
            <a:prstGeom prst="roundRect">
              <a:avLst>
                <a:gd name="adj" fmla="val 10000"/>
              </a:avLst>
            </a:prstGeom>
            <a:solidFill>
              <a:srgbClr val="FFC000">
                <a:alpha val="89803"/>
              </a:srgb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 txBox="1"/>
            <p:nvPr/>
          </p:nvSpPr>
          <p:spPr>
            <a:xfrm>
              <a:off x="394475" y="2436705"/>
              <a:ext cx="2099423" cy="736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pl-P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wykorzystanie na innych lekcjach</a:t>
              </a: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879559" y="195169"/>
              <a:ext cx="2446035" cy="1389233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 txBox="1"/>
            <p:nvPr/>
          </p:nvSpPr>
          <p:spPr>
            <a:xfrm>
              <a:off x="2920248" y="235858"/>
              <a:ext cx="2364657" cy="1307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000" tIns="26650" rIns="4000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pl-PL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Przygotowywanie miejsc inicjujących tematykę finansową</a:t>
              </a: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3124162" y="1584403"/>
              <a:ext cx="262175" cy="4484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3" name="Google Shape;213;p3"/>
            <p:cNvSpPr/>
            <p:nvPr/>
          </p:nvSpPr>
          <p:spPr>
            <a:xfrm>
              <a:off x="3386338" y="1765710"/>
              <a:ext cx="2736693" cy="534267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 txBox="1"/>
            <p:nvPr/>
          </p:nvSpPr>
          <p:spPr>
            <a:xfrm>
              <a:off x="3401986" y="1781358"/>
              <a:ext cx="2705397" cy="502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pl-P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samodzielność</a:t>
              </a: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124162" y="1584403"/>
              <a:ext cx="225090" cy="11247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6" name="Google Shape;216;p3"/>
            <p:cNvSpPr/>
            <p:nvPr/>
          </p:nvSpPr>
          <p:spPr>
            <a:xfrm>
              <a:off x="3349253" y="2420722"/>
              <a:ext cx="4277811" cy="576889"/>
            </a:xfrm>
            <a:prstGeom prst="roundRect">
              <a:avLst>
                <a:gd name="adj" fmla="val 10000"/>
              </a:avLst>
            </a:prstGeom>
            <a:solidFill>
              <a:srgbClr val="C2D59B">
                <a:alpha val="89803"/>
              </a:srgb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 txBox="1"/>
            <p:nvPr/>
          </p:nvSpPr>
          <p:spPr>
            <a:xfrm>
              <a:off x="3366150" y="2437619"/>
              <a:ext cx="4244017" cy="543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pl-P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gromadzenie i porządkowanie informacji</a:t>
              </a: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124162" y="1584403"/>
              <a:ext cx="190161" cy="24145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9" name="Google Shape;219;p3"/>
            <p:cNvSpPr/>
            <p:nvPr/>
          </p:nvSpPr>
          <p:spPr>
            <a:xfrm>
              <a:off x="3314324" y="3744417"/>
              <a:ext cx="2687089" cy="509132"/>
            </a:xfrm>
            <a:prstGeom prst="roundRect">
              <a:avLst>
                <a:gd name="adj" fmla="val 10000"/>
              </a:avLst>
            </a:prstGeom>
            <a:solidFill>
              <a:srgbClr val="B7CCE4">
                <a:alpha val="89803"/>
              </a:srgb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 txBox="1"/>
            <p:nvPr/>
          </p:nvSpPr>
          <p:spPr>
            <a:xfrm>
              <a:off x="3329236" y="3759329"/>
              <a:ext cx="2657265" cy="479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pl-P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kreatywność</a:t>
              </a: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124162" y="1584403"/>
              <a:ext cx="225090" cy="17809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2" name="Google Shape;222;p3"/>
            <p:cNvSpPr/>
            <p:nvPr/>
          </p:nvSpPr>
          <p:spPr>
            <a:xfrm>
              <a:off x="3349253" y="3096271"/>
              <a:ext cx="4621133" cy="538183"/>
            </a:xfrm>
            <a:prstGeom prst="roundRect">
              <a:avLst>
                <a:gd name="adj" fmla="val 10000"/>
              </a:avLst>
            </a:prstGeom>
            <a:solidFill>
              <a:srgbClr val="FBD4B4">
                <a:alpha val="89803"/>
              </a:srgb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 txBox="1"/>
            <p:nvPr/>
          </p:nvSpPr>
          <p:spPr>
            <a:xfrm>
              <a:off x="3365016" y="3112034"/>
              <a:ext cx="4589607" cy="5066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pl-P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świadomość własnej przestrzeni w klasie</a:t>
              </a:r>
              <a:endParaRPr/>
            </a:p>
          </p:txBody>
        </p:sp>
      </p:grpSp>
      <p:sp>
        <p:nvSpPr>
          <p:cNvPr id="224" name="Google Shape;224;p3"/>
          <p:cNvSpPr txBox="1"/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Zagospodarowanie przestrzeni w klasie – cele szczegółowe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pl-PL" sz="3600" b="1"/>
              <a:t>Zagospodarowanie przestrzeni w klasie</a:t>
            </a:r>
            <a:endParaRPr/>
          </a:p>
        </p:txBody>
      </p:sp>
      <p:grpSp>
        <p:nvGrpSpPr>
          <p:cNvPr id="230" name="Google Shape;230;p4"/>
          <p:cNvGrpSpPr/>
          <p:nvPr/>
        </p:nvGrpSpPr>
        <p:grpSpPr>
          <a:xfrm>
            <a:off x="457200" y="2191543"/>
            <a:ext cx="8229598" cy="3343276"/>
            <a:chOff x="0" y="591343"/>
            <a:chExt cx="8229598" cy="3343276"/>
          </a:xfrm>
        </p:grpSpPr>
        <p:sp>
          <p:nvSpPr>
            <p:cNvPr id="231" name="Google Shape;231;p4"/>
            <p:cNvSpPr/>
            <p:nvPr/>
          </p:nvSpPr>
          <p:spPr>
            <a:xfrm>
              <a:off x="0" y="591343"/>
              <a:ext cx="2571749" cy="1543050"/>
            </a:xfrm>
            <a:prstGeom prst="rect">
              <a:avLst/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 txBox="1"/>
            <p:nvPr/>
          </p:nvSpPr>
          <p:spPr>
            <a:xfrm>
              <a:off x="0" y="591343"/>
              <a:ext cx="2571749" cy="1543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44775" rIns="144775" bIns="144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Calibri"/>
                <a:buNone/>
              </a:pPr>
              <a:r>
                <a:rPr lang="pl-PL" sz="3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Przestrzeń współpracy</a:t>
              </a: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828925" y="591343"/>
              <a:ext cx="2571749" cy="1543050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 txBox="1"/>
            <p:nvPr/>
          </p:nvSpPr>
          <p:spPr>
            <a:xfrm>
              <a:off x="2828925" y="591343"/>
              <a:ext cx="2571749" cy="1543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44775" rIns="144775" bIns="144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Calibri"/>
                <a:buNone/>
              </a:pPr>
              <a:r>
                <a:rPr lang="pl-PL" sz="3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Drzewo słów</a:t>
              </a: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5657849" y="591343"/>
              <a:ext cx="2571749" cy="1543050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 txBox="1"/>
            <p:nvPr/>
          </p:nvSpPr>
          <p:spPr>
            <a:xfrm>
              <a:off x="5657849" y="591343"/>
              <a:ext cx="2571749" cy="1543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44775" rIns="144775" bIns="144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Calibri"/>
                <a:buNone/>
              </a:pPr>
              <a:r>
                <a:rPr lang="pl-PL" sz="3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Muzeum pieniądza</a:t>
              </a: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1414462" y="2391569"/>
              <a:ext cx="2571749" cy="1543050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 txBox="1"/>
            <p:nvPr/>
          </p:nvSpPr>
          <p:spPr>
            <a:xfrm>
              <a:off x="1414462" y="2391569"/>
              <a:ext cx="2571749" cy="1543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44775" rIns="144775" bIns="144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Calibri"/>
                <a:buNone/>
              </a:pPr>
              <a:r>
                <a:rPr lang="pl-PL" sz="3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Sklep</a:t>
              </a: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4243387" y="2391569"/>
              <a:ext cx="2571749" cy="1543050"/>
            </a:xfrm>
            <a:prstGeom prst="rect">
              <a:avLst/>
            </a:prstGeom>
            <a:solidFill>
              <a:srgbClr val="F795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 txBox="1"/>
            <p:nvPr/>
          </p:nvSpPr>
          <p:spPr>
            <a:xfrm>
              <a:off x="4243387" y="2391569"/>
              <a:ext cx="2571749" cy="1543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44775" rIns="144775" bIns="144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Calibri"/>
                <a:buNone/>
              </a:pPr>
              <a:r>
                <a:rPr lang="pl-PL" sz="3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Bank/Kasa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5"/>
          <p:cNvGrpSpPr/>
          <p:nvPr/>
        </p:nvGrpSpPr>
        <p:grpSpPr>
          <a:xfrm>
            <a:off x="3132138" y="692150"/>
            <a:ext cx="2571750" cy="1543050"/>
            <a:chOff x="0" y="591343"/>
            <a:chExt cx="2571749" cy="1543050"/>
          </a:xfrm>
        </p:grpSpPr>
        <p:sp>
          <p:nvSpPr>
            <p:cNvPr id="246" name="Google Shape;246;p5"/>
            <p:cNvSpPr/>
            <p:nvPr/>
          </p:nvSpPr>
          <p:spPr>
            <a:xfrm>
              <a:off x="0" y="591343"/>
              <a:ext cx="2571749" cy="1543050"/>
            </a:xfrm>
            <a:prstGeom prst="rect">
              <a:avLst/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0" y="591343"/>
              <a:ext cx="2571749" cy="1543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44775" rIns="144775" bIns="144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3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Przestrzeń współpracy</a:t>
              </a:r>
              <a:endParaRPr/>
            </a:p>
          </p:txBody>
        </p:sp>
      </p:grpSp>
      <p:pic>
        <p:nvPicPr>
          <p:cNvPr id="248" name="Google Shape;248;p5" descr="C:\Users\Malina\Desktop\zdjęcia ze szkoły International s\IMGP8520.JPG"/>
          <p:cNvPicPr preferRelativeResize="0"/>
          <p:nvPr/>
        </p:nvPicPr>
        <p:blipFill rotWithShape="1">
          <a:blip r:embed="rId3">
            <a:alphaModFix/>
          </a:blip>
          <a:srcRect l="13163"/>
          <a:stretch/>
        </p:blipFill>
        <p:spPr>
          <a:xfrm>
            <a:off x="634588" y="2564904"/>
            <a:ext cx="3001308" cy="2390666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49" name="Google Shape;249;p5" descr="D:\Moje dokumenty\international school\IMGP852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0032" y="2564904"/>
            <a:ext cx="3171825" cy="2451671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6"/>
          <p:cNvGrpSpPr/>
          <p:nvPr/>
        </p:nvGrpSpPr>
        <p:grpSpPr>
          <a:xfrm>
            <a:off x="3348038" y="692150"/>
            <a:ext cx="2571750" cy="1543050"/>
            <a:chOff x="2828925" y="591343"/>
            <a:chExt cx="2571749" cy="1543050"/>
          </a:xfrm>
        </p:grpSpPr>
        <p:sp>
          <p:nvSpPr>
            <p:cNvPr id="255" name="Google Shape;255;p6"/>
            <p:cNvSpPr/>
            <p:nvPr/>
          </p:nvSpPr>
          <p:spPr>
            <a:xfrm>
              <a:off x="2828925" y="591343"/>
              <a:ext cx="2571749" cy="1543050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828925" y="591343"/>
              <a:ext cx="2571749" cy="1543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44775" rIns="144775" bIns="144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3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Drzewo słów</a:t>
              </a:r>
              <a:endParaRPr/>
            </a:p>
          </p:txBody>
        </p:sp>
      </p:grpSp>
      <p:pic>
        <p:nvPicPr>
          <p:cNvPr id="257" name="Google Shape;257;p6" descr="C:\Users\Malina\Pictures\220px-Isolated_oak_at_Backley_Holmes,_New_Forest_-_geograph.org.uk_-_46967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8" y="2492375"/>
            <a:ext cx="5184775" cy="346551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6"/>
          <p:cNvSpPr/>
          <p:nvPr/>
        </p:nvSpPr>
        <p:spPr>
          <a:xfrm>
            <a:off x="3276600" y="3068638"/>
            <a:ext cx="1655763" cy="576262"/>
          </a:xfrm>
          <a:prstGeom prst="rect">
            <a:avLst/>
          </a:prstGeom>
          <a:solidFill>
            <a:srgbClr val="538CD5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rewers</a:t>
            </a:r>
            <a:endParaRPr dirty="0"/>
          </a:p>
        </p:txBody>
      </p:sp>
      <p:sp>
        <p:nvSpPr>
          <p:cNvPr id="259" name="Google Shape;259;p6"/>
          <p:cNvSpPr/>
          <p:nvPr/>
        </p:nvSpPr>
        <p:spPr>
          <a:xfrm>
            <a:off x="4716463" y="4365625"/>
            <a:ext cx="1295400" cy="503238"/>
          </a:xfrm>
          <a:prstGeom prst="rect">
            <a:avLst/>
          </a:prstGeom>
          <a:solidFill>
            <a:srgbClr val="C4BD97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waluta</a:t>
            </a:r>
            <a:endParaRPr dirty="0"/>
          </a:p>
        </p:txBody>
      </p:sp>
      <p:sp>
        <p:nvSpPr>
          <p:cNvPr id="260" name="Google Shape;260;p6"/>
          <p:cNvSpPr/>
          <p:nvPr/>
        </p:nvSpPr>
        <p:spPr>
          <a:xfrm>
            <a:off x="1908175" y="4149725"/>
            <a:ext cx="1223963" cy="503238"/>
          </a:xfrm>
          <a:prstGeom prst="rect">
            <a:avLst/>
          </a:prstGeom>
          <a:solidFill>
            <a:srgbClr val="D99593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budżet</a:t>
            </a:r>
            <a:endParaRPr/>
          </a:p>
        </p:txBody>
      </p:sp>
      <p:pic>
        <p:nvPicPr>
          <p:cNvPr id="261" name="Google Shape;261;p6" descr="IMG_0666"/>
          <p:cNvPicPr preferRelativeResize="0"/>
          <p:nvPr/>
        </p:nvPicPr>
        <p:blipFill rotWithShape="1">
          <a:blip r:embed="rId4">
            <a:alphaModFix/>
          </a:blip>
          <a:srcRect l="11920" t="25769" r="46042" b="21814"/>
          <a:stretch/>
        </p:blipFill>
        <p:spPr>
          <a:xfrm>
            <a:off x="6516688" y="1700213"/>
            <a:ext cx="1828800" cy="1695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6"/>
          <p:cNvCxnSpPr/>
          <p:nvPr/>
        </p:nvCxnSpPr>
        <p:spPr>
          <a:xfrm rot="10800000">
            <a:off x="8243888" y="2852738"/>
            <a:ext cx="504825" cy="936625"/>
          </a:xfrm>
          <a:prstGeom prst="straightConnector1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lg" len="lg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7"/>
          <p:cNvGrpSpPr/>
          <p:nvPr/>
        </p:nvGrpSpPr>
        <p:grpSpPr>
          <a:xfrm>
            <a:off x="3348038" y="476250"/>
            <a:ext cx="2571750" cy="1543050"/>
            <a:chOff x="5657849" y="591343"/>
            <a:chExt cx="2571749" cy="1543050"/>
          </a:xfrm>
        </p:grpSpPr>
        <p:sp>
          <p:nvSpPr>
            <p:cNvPr id="268" name="Google Shape;268;p7"/>
            <p:cNvSpPr/>
            <p:nvPr/>
          </p:nvSpPr>
          <p:spPr>
            <a:xfrm>
              <a:off x="5657849" y="591343"/>
              <a:ext cx="2571749" cy="15430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5657849" y="591343"/>
              <a:ext cx="2571749" cy="1543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44775" rIns="144775" bIns="144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3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Muzeum pieniądza</a:t>
              </a:r>
              <a:endParaRPr/>
            </a:p>
          </p:txBody>
        </p:sp>
      </p:grpSp>
      <p:sp>
        <p:nvSpPr>
          <p:cNvPr id="270" name="Google Shape;270;p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7" descr="http://www.depl.pl/monety/zl1787b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313" y="1341438"/>
            <a:ext cx="1238250" cy="23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7"/>
          <p:cNvSpPr/>
          <p:nvPr/>
        </p:nvSpPr>
        <p:spPr>
          <a:xfrm>
            <a:off x="539750" y="692150"/>
            <a:ext cx="1306513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Złoty polski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4213" y="4221163"/>
            <a:ext cx="2409825" cy="12382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75" name="Google Shape;275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43663" y="2205038"/>
            <a:ext cx="1019175" cy="9429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76" name="Google Shape;276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96188" y="2205038"/>
            <a:ext cx="971550" cy="9715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77" name="Google Shape;277;p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1325" y="5013325"/>
            <a:ext cx="3622675" cy="151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79" name="Google Shape;279;p7" descr="C:\Users\Malina\Pictures\images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63713" y="2133600"/>
            <a:ext cx="3001962" cy="136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80063" y="3284538"/>
            <a:ext cx="3332162" cy="151261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8"/>
          <p:cNvGrpSpPr/>
          <p:nvPr/>
        </p:nvGrpSpPr>
        <p:grpSpPr>
          <a:xfrm>
            <a:off x="3348038" y="549275"/>
            <a:ext cx="2571750" cy="1543050"/>
            <a:chOff x="1414462" y="2391569"/>
            <a:chExt cx="2571749" cy="1543050"/>
          </a:xfrm>
        </p:grpSpPr>
        <p:sp>
          <p:nvSpPr>
            <p:cNvPr id="286" name="Google Shape;286;p8"/>
            <p:cNvSpPr/>
            <p:nvPr/>
          </p:nvSpPr>
          <p:spPr>
            <a:xfrm>
              <a:off x="1414462" y="2391569"/>
              <a:ext cx="2571749" cy="1543050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1414462" y="2391569"/>
              <a:ext cx="2571749" cy="1543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44775" rIns="144775" bIns="144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3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Sklep</a:t>
              </a:r>
              <a:endParaRPr/>
            </a:p>
          </p:txBody>
        </p:sp>
      </p:grpSp>
      <p:pic>
        <p:nvPicPr>
          <p:cNvPr id="288" name="Google Shape;288;p8" descr="C:\Users\Malina\AppData\Roaming\PixelMetrics\CaptureWiz\Temp\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2205038"/>
            <a:ext cx="3168650" cy="3575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9" name="Google Shape;289;p8"/>
          <p:cNvGrpSpPr/>
          <p:nvPr/>
        </p:nvGrpSpPr>
        <p:grpSpPr>
          <a:xfrm>
            <a:off x="4427984" y="2552615"/>
            <a:ext cx="4128120" cy="2992680"/>
            <a:chOff x="0" y="203735"/>
            <a:chExt cx="4128120" cy="2992680"/>
          </a:xfrm>
        </p:grpSpPr>
        <p:sp>
          <p:nvSpPr>
            <p:cNvPr id="290" name="Google Shape;290;p8"/>
            <p:cNvSpPr/>
            <p:nvPr/>
          </p:nvSpPr>
          <p:spPr>
            <a:xfrm>
              <a:off x="0" y="454655"/>
              <a:ext cx="412812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206406" y="203735"/>
              <a:ext cx="2889684" cy="5018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 txBox="1"/>
            <p:nvPr/>
          </p:nvSpPr>
          <p:spPr>
            <a:xfrm>
              <a:off x="230904" y="228233"/>
              <a:ext cx="2840688" cy="452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200" tIns="0" rIns="1092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pl-PL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Decydowanie o  towarach</a:t>
              </a: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0" y="1225775"/>
              <a:ext cx="412812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206406" y="974856"/>
              <a:ext cx="2889684" cy="5018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 txBox="1"/>
            <p:nvPr/>
          </p:nvSpPr>
          <p:spPr>
            <a:xfrm>
              <a:off x="230904" y="999354"/>
              <a:ext cx="2840688" cy="452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200" tIns="0" rIns="1092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pl-PL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Szukanie cen i ich przeliczanie</a:t>
              </a: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0" y="1996896"/>
              <a:ext cx="412812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216024" y="1728190"/>
              <a:ext cx="2889684" cy="5018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 txBox="1"/>
            <p:nvPr/>
          </p:nvSpPr>
          <p:spPr>
            <a:xfrm>
              <a:off x="240522" y="1752688"/>
              <a:ext cx="2840688" cy="452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200" tIns="0" rIns="1092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pl-PL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Posługiwanie się pieniędzmi</a:t>
              </a: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0" y="2768015"/>
              <a:ext cx="412812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206406" y="2517095"/>
              <a:ext cx="2889684" cy="5018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 txBox="1"/>
            <p:nvPr/>
          </p:nvSpPr>
          <p:spPr>
            <a:xfrm>
              <a:off x="230904" y="2541593"/>
              <a:ext cx="2840688" cy="452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200" tIns="0" rIns="1092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pl-PL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Posługiwanie się wagą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195</Words>
  <Application>Microsoft Office PowerPoint</Application>
  <PresentationFormat>Pokaz na ekranie (4:3)</PresentationFormat>
  <Paragraphs>44</Paragraphs>
  <Slides>13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Motyw pakietu Office</vt:lpstr>
      <vt:lpstr>1_Motyw pakietu Office</vt:lpstr>
      <vt:lpstr>Projekt edukacyjny  „Myślę, decyduję, działam – finanse dla najmłodszych. 2 edycja”  </vt:lpstr>
      <vt:lpstr>Prezentacja programu PowerPoint</vt:lpstr>
      <vt:lpstr>Prezentacja programu PowerPoint</vt:lpstr>
      <vt:lpstr>Prezentacja programu PowerPoint</vt:lpstr>
      <vt:lpstr>Zagospodarowanie przestrzeni w klasie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Czas na pytania</vt:lpstr>
      <vt:lpstr>Czas na przerwę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edukacyjny  „Myślę, decyduję, działam – finanse dla najmłodszych. 2 edycja”</dc:title>
  <dc:creator>Magdalena Boryna</dc:creator>
  <cp:lastModifiedBy>Magdalena  Nastrabasz</cp:lastModifiedBy>
  <cp:revision>4</cp:revision>
  <dcterms:created xsi:type="dcterms:W3CDTF">2013-01-23T08:37:46Z</dcterms:created>
  <dcterms:modified xsi:type="dcterms:W3CDTF">2021-03-26T13:21:38Z</dcterms:modified>
</cp:coreProperties>
</file>