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88163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ijolgs6OLnBG3By3CZpw4hLvgW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84870" cy="5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1699" y="0"/>
            <a:ext cx="2984870" cy="5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c6292f6e74_0_0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400" cy="39450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gc6292f6e7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200" cy="338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3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:notes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c6292f6ec6_0_0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400" cy="39450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c6292f6e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200" cy="338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c72aea21e7_0_0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400" cy="39450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gc72aea21e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200" cy="338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0" descr="Obraz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1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12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14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15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1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6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7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8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>
            <a:spLocks noGrp="1"/>
          </p:cNvSpPr>
          <p:nvPr>
            <p:ph type="ctrTitle"/>
          </p:nvPr>
        </p:nvSpPr>
        <p:spPr>
          <a:xfrm>
            <a:off x="467544" y="2276872"/>
            <a:ext cx="8280920" cy="1512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l-PL" sz="3200">
                <a:latin typeface="Calibri"/>
                <a:ea typeface="Calibri"/>
                <a:cs typeface="Calibri"/>
                <a:sym typeface="Calibri"/>
              </a:rPr>
              <a:t>Projekt edukacyjny</a:t>
            </a:r>
            <a:br>
              <a:rPr lang="pl-PL" sz="3200">
                <a:latin typeface="Calibri"/>
                <a:ea typeface="Calibri"/>
                <a:cs typeface="Calibri"/>
                <a:sym typeface="Calibri"/>
              </a:rPr>
            </a:br>
            <a:r>
              <a:rPr lang="pl-PL" sz="3200">
                <a:latin typeface="Calibri"/>
                <a:ea typeface="Calibri"/>
                <a:cs typeface="Calibri"/>
                <a:sym typeface="Calibri"/>
              </a:rPr>
              <a:t> „Myślę, decyduję, działam – finanse dla najmłodszych. 2 edycja” </a:t>
            </a:r>
            <a:br>
              <a:rPr lang="pl-PL" sz="3200">
                <a:latin typeface="Calibri"/>
                <a:ea typeface="Calibri"/>
                <a:cs typeface="Calibri"/>
                <a:sym typeface="Calibri"/>
              </a:rPr>
            </a:b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55776" y="3717032"/>
            <a:ext cx="3779528" cy="134112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395536" y="5517232"/>
            <a:ext cx="820891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realizowany z Narodowym Bankiem Polskim w ramach programu edukacji ekonomicznej.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c6292f6e74_0_0"/>
          <p:cNvSpPr txBox="1">
            <a:spLocks noGrp="1"/>
          </p:cNvSpPr>
          <p:nvPr>
            <p:ph type="title"/>
          </p:nvPr>
        </p:nvSpPr>
        <p:spPr>
          <a:xfrm>
            <a:off x="548400" y="2609275"/>
            <a:ext cx="5306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pl-PL" sz="4000" b="1"/>
              <a:t>Czas na pytania</a:t>
            </a:r>
            <a:endParaRPr sz="5200"/>
          </a:p>
        </p:txBody>
      </p:sp>
      <p:pic>
        <p:nvPicPr>
          <p:cNvPr id="212" name="Google Shape;212;gc6292f6e74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2250" y="1661213"/>
            <a:ext cx="2800937" cy="2800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>
            <a:spLocks noGrp="1"/>
          </p:cNvSpPr>
          <p:nvPr>
            <p:ph type="body" idx="1"/>
          </p:nvPr>
        </p:nvSpPr>
        <p:spPr>
          <a:xfrm>
            <a:off x="457200" y="1165942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 sz="3600"/>
              <a:t>Założenia pakietu edukacyjnego - metody edukacji ekonomicznej. </a:t>
            </a:r>
            <a:endParaRPr sz="3600"/>
          </a:p>
          <a:p>
            <a:pPr marL="342900" lvl="0" indent="-1397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 sz="3600"/>
              <a:t>Metody pracy w trakcie realizacji zajęć.</a:t>
            </a:r>
            <a:r>
              <a:rPr lang="pl-PL" sz="3600" b="1"/>
              <a:t> </a:t>
            </a:r>
            <a:endParaRPr sz="36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pl-PL" sz="3600" b="1"/>
              <a:t>Założenia pakietu – dlaczego warto uczyć dzieci o pieniądzach?</a:t>
            </a:r>
            <a:endParaRPr/>
          </a:p>
        </p:txBody>
      </p:sp>
      <p:sp>
        <p:nvSpPr>
          <p:cNvPr id="110" name="Google Shape;110;p2"/>
          <p:cNvSpPr txBox="1"/>
          <p:nvPr/>
        </p:nvSpPr>
        <p:spPr>
          <a:xfrm>
            <a:off x="2627784" y="5195080"/>
            <a:ext cx="432772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„Innowacyjne środowisko uczenia się”</a:t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>
            <a:off x="656455" y="1610060"/>
            <a:ext cx="338437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Zdobywanie i przetwarzanie informacji</a:t>
            </a:r>
            <a:endParaRPr/>
          </a:p>
        </p:txBody>
      </p:sp>
      <p:sp>
        <p:nvSpPr>
          <p:cNvPr id="112" name="Google Shape;112;p2"/>
          <p:cNvSpPr txBox="1"/>
          <p:nvPr/>
        </p:nvSpPr>
        <p:spPr>
          <a:xfrm>
            <a:off x="6319427" y="1792470"/>
            <a:ext cx="245551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Krytyczne, twórcze myślenie</a:t>
            </a:r>
            <a:endParaRPr/>
          </a:p>
        </p:txBody>
      </p:sp>
      <p:sp>
        <p:nvSpPr>
          <p:cNvPr id="113" name="Google Shape;113;p2"/>
          <p:cNvSpPr txBox="1"/>
          <p:nvPr/>
        </p:nvSpPr>
        <p:spPr>
          <a:xfrm>
            <a:off x="179512" y="2631223"/>
            <a:ext cx="36004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Identyfikowanie i rozwiązywanie problemów</a:t>
            </a:r>
            <a:endParaRPr/>
          </a:p>
        </p:txBody>
      </p:sp>
      <p:sp>
        <p:nvSpPr>
          <p:cNvPr id="114" name="Google Shape;114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115" name="Google Shape;115;p2"/>
          <p:cNvSpPr txBox="1"/>
          <p:nvPr/>
        </p:nvSpPr>
        <p:spPr>
          <a:xfrm>
            <a:off x="896534" y="4517192"/>
            <a:ext cx="236737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Podejmowanie decyzji</a:t>
            </a:r>
            <a:endParaRPr/>
          </a:p>
        </p:txBody>
      </p:sp>
      <p:sp>
        <p:nvSpPr>
          <p:cNvPr id="116" name="Google Shape;116;p2"/>
          <p:cNvSpPr txBox="1"/>
          <p:nvPr/>
        </p:nvSpPr>
        <p:spPr>
          <a:xfrm>
            <a:off x="6006843" y="4200053"/>
            <a:ext cx="248427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Poszukiwanie rozwiązań</a:t>
            </a:r>
            <a:endParaRPr/>
          </a:p>
        </p:txBody>
      </p:sp>
      <p:sp>
        <p:nvSpPr>
          <p:cNvPr id="117" name="Google Shape;117;p2"/>
          <p:cNvSpPr txBox="1"/>
          <p:nvPr/>
        </p:nvSpPr>
        <p:spPr>
          <a:xfrm>
            <a:off x="646939" y="3756258"/>
            <a:ext cx="207934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Zadawanie pytań</a:t>
            </a:r>
            <a:endParaRPr/>
          </a:p>
        </p:txBody>
      </p:sp>
      <p:sp>
        <p:nvSpPr>
          <p:cNvPr id="118" name="Google Shape;118;p2"/>
          <p:cNvSpPr txBox="1"/>
          <p:nvPr/>
        </p:nvSpPr>
        <p:spPr>
          <a:xfrm>
            <a:off x="6588224" y="2852936"/>
            <a:ext cx="209857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Komunikacja, praca w zespole</a:t>
            </a:r>
            <a:endParaRPr/>
          </a:p>
        </p:txBody>
      </p:sp>
      <p:pic>
        <p:nvPicPr>
          <p:cNvPr id="119" name="Google Shape;11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02751" y="1580440"/>
            <a:ext cx="2575337" cy="3280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/>
              <a:t>Elementy pakietu edukacyjnego</a:t>
            </a:r>
            <a:endParaRPr/>
          </a:p>
        </p:txBody>
      </p:sp>
      <p:grpSp>
        <p:nvGrpSpPr>
          <p:cNvPr id="126" name="Google Shape;126;p3"/>
          <p:cNvGrpSpPr/>
          <p:nvPr/>
        </p:nvGrpSpPr>
        <p:grpSpPr>
          <a:xfrm>
            <a:off x="640589" y="1411999"/>
            <a:ext cx="7557674" cy="4272303"/>
            <a:chOff x="214787" y="-38431"/>
            <a:chExt cx="7557674" cy="4272303"/>
          </a:xfrm>
        </p:grpSpPr>
        <p:sp>
          <p:nvSpPr>
            <p:cNvPr id="127" name="Google Shape;127;p3"/>
            <p:cNvSpPr/>
            <p:nvPr/>
          </p:nvSpPr>
          <p:spPr>
            <a:xfrm>
              <a:off x="5442345" y="2410612"/>
              <a:ext cx="2330116" cy="182141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 txBox="1"/>
            <p:nvPr/>
          </p:nvSpPr>
          <p:spPr>
            <a:xfrm>
              <a:off x="6181391" y="2905976"/>
              <a:ext cx="1551059" cy="1286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pl-PL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Elementy do wycięcia – pomoc dydaktyczna w trakcie zajęć</a:t>
              </a: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290699" y="2538870"/>
              <a:ext cx="2559763" cy="165051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49ACC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 txBox="1"/>
            <p:nvPr/>
          </p:nvSpPr>
          <p:spPr>
            <a:xfrm>
              <a:off x="326955" y="2987755"/>
              <a:ext cx="1719322" cy="11653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pl-PL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Słowniczek pojęć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pl-PL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Teksty do czytania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pl-PL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Ciekawostki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pl-PL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Dodatkowe ćwiczenia</a:t>
              </a: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5370983" y="-38431"/>
              <a:ext cx="2245677" cy="152231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 txBox="1"/>
            <p:nvPr/>
          </p:nvSpPr>
          <p:spPr>
            <a:xfrm>
              <a:off x="6078126" y="-4991"/>
              <a:ext cx="1505094" cy="10748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pl-PL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Przeznaczone dla uczniów podczas realizacji projektów edukacyjnych</a:t>
              </a: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214787" y="44318"/>
              <a:ext cx="2362314" cy="14236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BF5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 txBox="1"/>
            <p:nvPr/>
          </p:nvSpPr>
          <p:spPr>
            <a:xfrm>
              <a:off x="246060" y="75591"/>
              <a:ext cx="1591074" cy="10052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pl-PL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Objaśnienie koncepcji,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Char char="•"/>
              </a:pPr>
              <a:r>
                <a:rPr lang="pl-PL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Opis projektów z propozycjami działań edukacyjnych</a:t>
              </a: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2143908" y="292090"/>
              <a:ext cx="1926401" cy="192640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F504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 txBox="1"/>
            <p:nvPr/>
          </p:nvSpPr>
          <p:spPr>
            <a:xfrm>
              <a:off x="2708138" y="856320"/>
              <a:ext cx="1362171" cy="13621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128000" rIns="128000" bIns="128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l-PL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Poradnik dla nauczyciela</a:t>
              </a: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 rot="5400000">
              <a:off x="4159289" y="292090"/>
              <a:ext cx="1926401" cy="192640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 txBox="1"/>
            <p:nvPr/>
          </p:nvSpPr>
          <p:spPr>
            <a:xfrm>
              <a:off x="4159289" y="856320"/>
              <a:ext cx="1362171" cy="13621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128000" rIns="128000" bIns="128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l-PL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Karty pracy</a:t>
              </a: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 rot="10800000">
              <a:off x="4159289" y="2307471"/>
              <a:ext cx="1926401" cy="192640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chemeClr val="accent4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 txBox="1"/>
            <p:nvPr/>
          </p:nvSpPr>
          <p:spPr>
            <a:xfrm>
              <a:off x="4159289" y="2307471"/>
              <a:ext cx="1362171" cy="13621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128000" rIns="128000" bIns="128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l-PL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Materiały dodatkowe</a:t>
              </a: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 rot="-5400000">
              <a:off x="2143908" y="2307471"/>
              <a:ext cx="1926401" cy="192640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49ACC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 txBox="1"/>
            <p:nvPr/>
          </p:nvSpPr>
          <p:spPr>
            <a:xfrm>
              <a:off x="2708138" y="2307471"/>
              <a:ext cx="1362171" cy="13621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128000" rIns="128000" bIns="128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l-PL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Karty wiedzy</a:t>
              </a: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3782239" y="1862574"/>
              <a:ext cx="665120" cy="57836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rgbClr val="E7CFCF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 rot="10800000">
              <a:off x="3782239" y="2085022"/>
              <a:ext cx="665120" cy="57836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rgbClr val="E7CFCF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pl-PL" sz="3200" b="1"/>
              <a:t>Metody edukacji finansowej – czyli jak uczyć dzieci o pieniądzach? Metody pracy</a:t>
            </a:r>
            <a:endParaRPr/>
          </a:p>
        </p:txBody>
      </p:sp>
      <p:grpSp>
        <p:nvGrpSpPr>
          <p:cNvPr id="150" name="Google Shape;150;p5"/>
          <p:cNvGrpSpPr/>
          <p:nvPr/>
        </p:nvGrpSpPr>
        <p:grpSpPr>
          <a:xfrm>
            <a:off x="1329176" y="1880351"/>
            <a:ext cx="6479327" cy="3551940"/>
            <a:chOff x="612010" y="1808707"/>
            <a:chExt cx="6479327" cy="3551940"/>
          </a:xfrm>
        </p:grpSpPr>
        <p:sp>
          <p:nvSpPr>
            <p:cNvPr id="151" name="Google Shape;151;p5"/>
            <p:cNvSpPr/>
            <p:nvPr/>
          </p:nvSpPr>
          <p:spPr>
            <a:xfrm>
              <a:off x="625080" y="1808707"/>
              <a:ext cx="6459507" cy="780016"/>
            </a:xfrm>
            <a:custGeom>
              <a:avLst/>
              <a:gdLst/>
              <a:ahLst/>
              <a:cxnLst/>
              <a:rect l="l" t="t" r="r" b="b"/>
              <a:pathLst>
                <a:path w="6472577" h="625625" extrusionOk="0">
                  <a:moveTo>
                    <a:pt x="0" y="104273"/>
                  </a:moveTo>
                  <a:cubicBezTo>
                    <a:pt x="0" y="46685"/>
                    <a:pt x="46685" y="0"/>
                    <a:pt x="104273" y="0"/>
                  </a:cubicBezTo>
                  <a:lnTo>
                    <a:pt x="6368304" y="0"/>
                  </a:lnTo>
                  <a:cubicBezTo>
                    <a:pt x="6425892" y="0"/>
                    <a:pt x="6472577" y="46685"/>
                    <a:pt x="6472577" y="104273"/>
                  </a:cubicBezTo>
                  <a:lnTo>
                    <a:pt x="6472577" y="521352"/>
                  </a:lnTo>
                  <a:cubicBezTo>
                    <a:pt x="6472577" y="578940"/>
                    <a:pt x="6425892" y="625625"/>
                    <a:pt x="6368304" y="625625"/>
                  </a:cubicBezTo>
                  <a:lnTo>
                    <a:pt x="104273" y="625625"/>
                  </a:lnTo>
                  <a:cubicBezTo>
                    <a:pt x="46685" y="625625"/>
                    <a:pt x="0" y="578940"/>
                    <a:pt x="0" y="521352"/>
                  </a:cubicBezTo>
                  <a:lnTo>
                    <a:pt x="0" y="104273"/>
                  </a:lnTo>
                  <a:close/>
                </a:path>
              </a:pathLst>
            </a:cu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262975" tIns="30525" rIns="262975" bIns="30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pl-PL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Indywidualny dobór treści pakietowych do możliwości klasy.</a:t>
              </a:r>
              <a:endParaRPr/>
            </a:p>
          </p:txBody>
        </p:sp>
        <p:sp>
          <p:nvSpPr>
            <p:cNvPr id="152" name="Google Shape;152;p5"/>
            <p:cNvSpPr/>
            <p:nvPr/>
          </p:nvSpPr>
          <p:spPr>
            <a:xfrm>
              <a:off x="612010" y="2726614"/>
              <a:ext cx="6472577" cy="772320"/>
            </a:xfrm>
            <a:custGeom>
              <a:avLst/>
              <a:gdLst/>
              <a:ahLst/>
              <a:cxnLst/>
              <a:rect l="l" t="t" r="r" b="b"/>
              <a:pathLst>
                <a:path w="6472577" h="772320" extrusionOk="0">
                  <a:moveTo>
                    <a:pt x="0" y="128723"/>
                  </a:moveTo>
                  <a:cubicBezTo>
                    <a:pt x="0" y="57631"/>
                    <a:pt x="57631" y="0"/>
                    <a:pt x="128723" y="0"/>
                  </a:cubicBezTo>
                  <a:lnTo>
                    <a:pt x="6343854" y="0"/>
                  </a:lnTo>
                  <a:cubicBezTo>
                    <a:pt x="6414946" y="0"/>
                    <a:pt x="6472577" y="57631"/>
                    <a:pt x="6472577" y="128723"/>
                  </a:cubicBezTo>
                  <a:lnTo>
                    <a:pt x="6472577" y="643597"/>
                  </a:lnTo>
                  <a:cubicBezTo>
                    <a:pt x="6472577" y="714689"/>
                    <a:pt x="6414946" y="772320"/>
                    <a:pt x="6343854" y="772320"/>
                  </a:cubicBezTo>
                  <a:lnTo>
                    <a:pt x="128723" y="772320"/>
                  </a:lnTo>
                  <a:cubicBezTo>
                    <a:pt x="57631" y="772320"/>
                    <a:pt x="0" y="714689"/>
                    <a:pt x="0" y="643597"/>
                  </a:cubicBezTo>
                  <a:lnTo>
                    <a:pt x="0" y="128723"/>
                  </a:lnTo>
                  <a:close/>
                </a:path>
              </a:pathLst>
            </a:cu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270125" tIns="37700" rIns="270125" bIns="37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pl-PL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Łączenie tematów finansowych z programem szkolnym. </a:t>
              </a:r>
              <a:endParaRPr/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625081" y="3630668"/>
              <a:ext cx="6466256" cy="788400"/>
            </a:xfrm>
            <a:custGeom>
              <a:avLst/>
              <a:gdLst/>
              <a:ahLst/>
              <a:cxnLst/>
              <a:rect l="l" t="t" r="r" b="b"/>
              <a:pathLst>
                <a:path w="6466256" h="788400" extrusionOk="0">
                  <a:moveTo>
                    <a:pt x="0" y="131403"/>
                  </a:moveTo>
                  <a:cubicBezTo>
                    <a:pt x="0" y="58831"/>
                    <a:pt x="58831" y="0"/>
                    <a:pt x="131403" y="0"/>
                  </a:cubicBezTo>
                  <a:lnTo>
                    <a:pt x="6334853" y="0"/>
                  </a:lnTo>
                  <a:cubicBezTo>
                    <a:pt x="6407425" y="0"/>
                    <a:pt x="6466256" y="58831"/>
                    <a:pt x="6466256" y="131403"/>
                  </a:cubicBezTo>
                  <a:lnTo>
                    <a:pt x="6466256" y="656997"/>
                  </a:lnTo>
                  <a:cubicBezTo>
                    <a:pt x="6466256" y="729569"/>
                    <a:pt x="6407425" y="788400"/>
                    <a:pt x="6334853" y="788400"/>
                  </a:cubicBezTo>
                  <a:lnTo>
                    <a:pt x="131403" y="788400"/>
                  </a:lnTo>
                  <a:cubicBezTo>
                    <a:pt x="58831" y="788400"/>
                    <a:pt x="0" y="729569"/>
                    <a:pt x="0" y="656997"/>
                  </a:cubicBezTo>
                  <a:lnTo>
                    <a:pt x="0" y="131403"/>
                  </a:lnTo>
                  <a:close/>
                </a:path>
              </a:pathLst>
            </a:cu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270900" tIns="38475" rIns="270900" bIns="38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pl-PL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Współpraca z rodzicami/opiekunami )list do rodziców, informacja o kieszonkowym).</a:t>
              </a:r>
              <a:endParaRPr/>
            </a:p>
          </p:txBody>
        </p:sp>
        <p:sp>
          <p:nvSpPr>
            <p:cNvPr id="154" name="Google Shape;154;p5"/>
            <p:cNvSpPr/>
            <p:nvPr/>
          </p:nvSpPr>
          <p:spPr>
            <a:xfrm>
              <a:off x="625081" y="4550802"/>
              <a:ext cx="6466256" cy="809845"/>
            </a:xfrm>
            <a:custGeom>
              <a:avLst/>
              <a:gdLst/>
              <a:ahLst/>
              <a:cxnLst/>
              <a:rect l="l" t="t" r="r" b="b"/>
              <a:pathLst>
                <a:path w="6466256" h="809845" extrusionOk="0">
                  <a:moveTo>
                    <a:pt x="0" y="134977"/>
                  </a:moveTo>
                  <a:cubicBezTo>
                    <a:pt x="0" y="60431"/>
                    <a:pt x="60431" y="0"/>
                    <a:pt x="134977" y="0"/>
                  </a:cubicBezTo>
                  <a:lnTo>
                    <a:pt x="6331279" y="0"/>
                  </a:lnTo>
                  <a:cubicBezTo>
                    <a:pt x="6405825" y="0"/>
                    <a:pt x="6466256" y="60431"/>
                    <a:pt x="6466256" y="134977"/>
                  </a:cubicBezTo>
                  <a:lnTo>
                    <a:pt x="6466256" y="674868"/>
                  </a:lnTo>
                  <a:cubicBezTo>
                    <a:pt x="6466256" y="749414"/>
                    <a:pt x="6405825" y="809845"/>
                    <a:pt x="6331279" y="809845"/>
                  </a:cubicBezTo>
                  <a:lnTo>
                    <a:pt x="134977" y="809845"/>
                  </a:lnTo>
                  <a:cubicBezTo>
                    <a:pt x="60431" y="809845"/>
                    <a:pt x="0" y="749414"/>
                    <a:pt x="0" y="674868"/>
                  </a:cubicBezTo>
                  <a:lnTo>
                    <a:pt x="0" y="134977"/>
                  </a:lnTo>
                  <a:close/>
                </a:path>
              </a:pathLst>
            </a:cu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271950" tIns="39525" rIns="271950" bIns="3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pl-PL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Wykorzystanie metody projektu w pracy z uczniami.</a:t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c6292f6ec6_0_0"/>
          <p:cNvSpPr txBox="1">
            <a:spLocks noGrp="1"/>
          </p:cNvSpPr>
          <p:nvPr>
            <p:ph type="body" idx="1"/>
          </p:nvPr>
        </p:nvSpPr>
        <p:spPr>
          <a:xfrm>
            <a:off x="457200" y="1556792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grpSp>
        <p:nvGrpSpPr>
          <p:cNvPr id="160" name="Google Shape;160;gc6292f6ec6_0_0"/>
          <p:cNvGrpSpPr/>
          <p:nvPr/>
        </p:nvGrpSpPr>
        <p:grpSpPr>
          <a:xfrm>
            <a:off x="611560" y="2751004"/>
            <a:ext cx="8208900" cy="1570524"/>
            <a:chOff x="0" y="978188"/>
            <a:chExt cx="8208900" cy="1570524"/>
          </a:xfrm>
        </p:grpSpPr>
        <p:sp>
          <p:nvSpPr>
            <p:cNvPr id="161" name="Google Shape;161;gc6292f6ec6_0_0"/>
            <p:cNvSpPr/>
            <p:nvPr/>
          </p:nvSpPr>
          <p:spPr>
            <a:xfrm>
              <a:off x="0" y="978188"/>
              <a:ext cx="8208900" cy="13263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gc6292f6ec6_0_0"/>
            <p:cNvSpPr txBox="1"/>
            <p:nvPr/>
          </p:nvSpPr>
          <p:spPr>
            <a:xfrm>
              <a:off x="64748" y="1042936"/>
              <a:ext cx="8079300" cy="11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400" tIns="152400" rIns="152400" bIns="152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Calibri"/>
                <a:buNone/>
              </a:pPr>
              <a:r>
                <a:rPr lang="pl-PL" sz="4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Założenia edukacji matematycznej zawarte w pakiecie</a:t>
              </a:r>
              <a:endParaRPr/>
            </a:p>
          </p:txBody>
        </p:sp>
        <p:sp>
          <p:nvSpPr>
            <p:cNvPr id="163" name="Google Shape;163;gc6292f6ec6_0_0"/>
            <p:cNvSpPr/>
            <p:nvPr/>
          </p:nvSpPr>
          <p:spPr>
            <a:xfrm>
              <a:off x="0" y="2465912"/>
              <a:ext cx="8208900" cy="8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gc6292f6ec6_0_0"/>
            <p:cNvSpPr txBox="1"/>
            <p:nvPr/>
          </p:nvSpPr>
          <p:spPr>
            <a:xfrm>
              <a:off x="0" y="2465912"/>
              <a:ext cx="8208900" cy="8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0625" tIns="6350" rIns="35550" bIns="6350" anchor="t" anchorCtr="0">
              <a:noAutofit/>
            </a:bodyPr>
            <a:lstStyle/>
            <a:p>
              <a:pPr marL="57150" marR="0" lvl="1" indent="-31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"/>
                <a:buFont typeface="Calibri"/>
                <a:buNone/>
              </a:pPr>
              <a:endParaRPr sz="400" b="0" i="0" u="none" strike="noStrike" cap="none">
                <a:solidFill>
                  <a:srgbClr val="DAEEF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oogle Shape;169;p7"/>
          <p:cNvGrpSpPr/>
          <p:nvPr/>
        </p:nvGrpSpPr>
        <p:grpSpPr>
          <a:xfrm>
            <a:off x="151042" y="1174742"/>
            <a:ext cx="8595452" cy="4436507"/>
            <a:chOff x="-100478" y="770078"/>
            <a:chExt cx="8595452" cy="4436507"/>
          </a:xfrm>
        </p:grpSpPr>
        <p:sp>
          <p:nvSpPr>
            <p:cNvPr id="170" name="Google Shape;170;p7"/>
            <p:cNvSpPr/>
            <p:nvPr/>
          </p:nvSpPr>
          <p:spPr>
            <a:xfrm>
              <a:off x="4100563" y="2460669"/>
              <a:ext cx="1948455" cy="77429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3B649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71" name="Google Shape;171;p7"/>
            <p:cNvSpPr/>
            <p:nvPr/>
          </p:nvSpPr>
          <p:spPr>
            <a:xfrm>
              <a:off x="1552161" y="2460669"/>
              <a:ext cx="2548402" cy="74530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0289"/>
                  </a:lnTo>
                  <a:lnTo>
                    <a:pt x="0" y="80289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3B649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72" name="Google Shape;172;p7"/>
            <p:cNvSpPr/>
            <p:nvPr/>
          </p:nvSpPr>
          <p:spPr>
            <a:xfrm>
              <a:off x="1156033" y="770078"/>
              <a:ext cx="5889060" cy="1690591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1451849" y="1051103"/>
              <a:ext cx="5889060" cy="1690591"/>
            </a:xfrm>
            <a:prstGeom prst="roundRect">
              <a:avLst>
                <a:gd name="adj" fmla="val 10000"/>
              </a:avLst>
            </a:prstGeom>
            <a:solidFill>
              <a:schemeClr val="accent3">
                <a:alpha val="89803"/>
              </a:schemeClr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7"/>
            <p:cNvSpPr txBox="1"/>
            <p:nvPr/>
          </p:nvSpPr>
          <p:spPr>
            <a:xfrm>
              <a:off x="1501365" y="1100619"/>
              <a:ext cx="5790028" cy="15915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lang="pl-PL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Matematyka jako narzędzie rozumienia rzeczywistości (również finansowej)</a:t>
              </a:r>
              <a:endParaRPr/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-100478" y="3205975"/>
              <a:ext cx="3305278" cy="1690591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195338" y="3487000"/>
              <a:ext cx="3305278" cy="1690591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alpha val="89803"/>
              </a:schemeClr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7"/>
            <p:cNvSpPr txBox="1"/>
            <p:nvPr/>
          </p:nvSpPr>
          <p:spPr>
            <a:xfrm>
              <a:off x="244854" y="3536516"/>
              <a:ext cx="3206246" cy="15915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lang="pl-PL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Czytanie tekstów matematycznych</a:t>
              </a: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3898880" y="3234968"/>
              <a:ext cx="4300277" cy="1690591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4194697" y="3515994"/>
              <a:ext cx="4300277" cy="1690591"/>
            </a:xfrm>
            <a:prstGeom prst="roundRect">
              <a:avLst>
                <a:gd name="adj" fmla="val 10000"/>
              </a:avLst>
            </a:prstGeom>
            <a:solidFill>
              <a:srgbClr val="FFC000">
                <a:alpha val="89803"/>
              </a:srgbClr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7"/>
            <p:cNvSpPr txBox="1"/>
            <p:nvPr/>
          </p:nvSpPr>
          <p:spPr>
            <a:xfrm>
              <a:off x="4244213" y="3565510"/>
              <a:ext cx="4201245" cy="15915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lang="pl-PL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Treść zadań opowiada o realnych sytuacjach finansowych</a:t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oogle Shape;185;p8"/>
          <p:cNvGrpSpPr/>
          <p:nvPr/>
        </p:nvGrpSpPr>
        <p:grpSpPr>
          <a:xfrm>
            <a:off x="759929" y="768347"/>
            <a:ext cx="7552132" cy="5033273"/>
            <a:chOff x="4353" y="3643"/>
            <a:chExt cx="7552132" cy="5033273"/>
          </a:xfrm>
        </p:grpSpPr>
        <p:sp>
          <p:nvSpPr>
            <p:cNvPr id="186" name="Google Shape;186;p8"/>
            <p:cNvSpPr/>
            <p:nvPr/>
          </p:nvSpPr>
          <p:spPr>
            <a:xfrm>
              <a:off x="4353" y="3643"/>
              <a:ext cx="7552132" cy="1917104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8"/>
            <p:cNvSpPr txBox="1"/>
            <p:nvPr/>
          </p:nvSpPr>
          <p:spPr>
            <a:xfrm>
              <a:off x="60503" y="59793"/>
              <a:ext cx="7439832" cy="18048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pl-PL" sz="36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Matematyka jako narzędzie rozwiązywania problemów</a:t>
              </a:r>
              <a:endParaRPr/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4353" y="2162222"/>
              <a:ext cx="2179421" cy="2259711"/>
            </a:xfrm>
            <a:prstGeom prst="roundRect">
              <a:avLst>
                <a:gd name="adj" fmla="val 10000"/>
              </a:avLst>
            </a:prstGeom>
            <a:solidFill>
              <a:srgbClr val="D9959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8"/>
            <p:cNvSpPr txBox="1"/>
            <p:nvPr/>
          </p:nvSpPr>
          <p:spPr>
            <a:xfrm>
              <a:off x="68186" y="2226055"/>
              <a:ext cx="2051755" cy="21320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pl-PL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Samodzielność uczniów </a:t>
              </a:r>
              <a:endParaRPr/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2416669" y="2162222"/>
              <a:ext cx="2772554" cy="2874694"/>
            </a:xfrm>
            <a:prstGeom prst="roundRect">
              <a:avLst>
                <a:gd name="adj" fmla="val 10000"/>
              </a:avLst>
            </a:prstGeom>
            <a:solidFill>
              <a:srgbClr val="E36C09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8"/>
            <p:cNvSpPr txBox="1"/>
            <p:nvPr/>
          </p:nvSpPr>
          <p:spPr>
            <a:xfrm>
              <a:off x="2497874" y="2243427"/>
              <a:ext cx="2610144" cy="27122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pl-PL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Możliwość dostosowania poziomu trudności do uczniów</a:t>
              </a:r>
              <a:endParaRPr/>
            </a:p>
          </p:txBody>
        </p:sp>
        <p:sp>
          <p:nvSpPr>
            <p:cNvPr id="192" name="Google Shape;192;p8"/>
            <p:cNvSpPr/>
            <p:nvPr/>
          </p:nvSpPr>
          <p:spPr>
            <a:xfrm>
              <a:off x="5422118" y="2162222"/>
              <a:ext cx="2134367" cy="2322724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8"/>
            <p:cNvSpPr txBox="1"/>
            <p:nvPr/>
          </p:nvSpPr>
          <p:spPr>
            <a:xfrm>
              <a:off x="5484631" y="2224735"/>
              <a:ext cx="2009341" cy="21976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pl-PL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Tworzenie nowych problemów do rozwiązania</a:t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oogle Shape;198;gc72aea21e7_0_0"/>
          <p:cNvGrpSpPr/>
          <p:nvPr/>
        </p:nvGrpSpPr>
        <p:grpSpPr>
          <a:xfrm>
            <a:off x="325530" y="1128553"/>
            <a:ext cx="8300661" cy="4544702"/>
            <a:chOff x="2002" y="435857"/>
            <a:chExt cx="8300661" cy="4544702"/>
          </a:xfrm>
        </p:grpSpPr>
        <p:sp>
          <p:nvSpPr>
            <p:cNvPr id="199" name="Google Shape;199;gc72aea21e7_0_0"/>
            <p:cNvSpPr/>
            <p:nvPr/>
          </p:nvSpPr>
          <p:spPr>
            <a:xfrm>
              <a:off x="4152292" y="2313816"/>
              <a:ext cx="2272200" cy="788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60000"/>
                  </a:lnTo>
                  <a:lnTo>
                    <a:pt x="120000" y="6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3B649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00" name="Google Shape;200;gc72aea21e7_0_0"/>
            <p:cNvSpPr/>
            <p:nvPr/>
          </p:nvSpPr>
          <p:spPr>
            <a:xfrm>
              <a:off x="1879961" y="2313816"/>
              <a:ext cx="2272200" cy="788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0000"/>
                  </a:lnTo>
                  <a:lnTo>
                    <a:pt x="0" y="60000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3B649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01" name="Google Shape;201;gc72aea21e7_0_0"/>
            <p:cNvSpPr/>
            <p:nvPr/>
          </p:nvSpPr>
          <p:spPr>
            <a:xfrm>
              <a:off x="504055" y="435857"/>
              <a:ext cx="7296600" cy="187800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gc72aea21e7_0_0"/>
            <p:cNvSpPr txBox="1"/>
            <p:nvPr/>
          </p:nvSpPr>
          <p:spPr>
            <a:xfrm>
              <a:off x="595729" y="527531"/>
              <a:ext cx="7113000" cy="169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22850" rIns="2285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pl-PL" sz="36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Matematyka jako badanie w działaniu</a:t>
              </a:r>
              <a:endParaRPr/>
            </a:p>
          </p:txBody>
        </p:sp>
        <p:sp>
          <p:nvSpPr>
            <p:cNvPr id="203" name="Google Shape;203;gc72aea21e7_0_0"/>
            <p:cNvSpPr/>
            <p:nvPr/>
          </p:nvSpPr>
          <p:spPr>
            <a:xfrm>
              <a:off x="2002" y="3102559"/>
              <a:ext cx="3756000" cy="1878000"/>
            </a:xfrm>
            <a:prstGeom prst="flowChartAlternateProcess">
              <a:avLst/>
            </a:prstGeom>
            <a:solidFill>
              <a:srgbClr val="E36C09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gc72aea21e7_0_0"/>
            <p:cNvSpPr txBox="1"/>
            <p:nvPr/>
          </p:nvSpPr>
          <p:spPr>
            <a:xfrm>
              <a:off x="93675" y="3194232"/>
              <a:ext cx="3572700" cy="169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alibri"/>
                <a:buNone/>
              </a:pPr>
              <a:r>
                <a:rPr lang="pl-PL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Czytanie i tworzenie wykresów</a:t>
              </a:r>
              <a:endParaRPr/>
            </a:p>
          </p:txBody>
        </p:sp>
        <p:sp>
          <p:nvSpPr>
            <p:cNvPr id="205" name="Google Shape;205;gc72aea21e7_0_0"/>
            <p:cNvSpPr/>
            <p:nvPr/>
          </p:nvSpPr>
          <p:spPr>
            <a:xfrm>
              <a:off x="4546663" y="3102559"/>
              <a:ext cx="3756000" cy="187800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gc72aea21e7_0_0"/>
            <p:cNvSpPr txBox="1"/>
            <p:nvPr/>
          </p:nvSpPr>
          <p:spPr>
            <a:xfrm>
              <a:off x="4638337" y="3194233"/>
              <a:ext cx="3572700" cy="169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alibri"/>
                <a:buNone/>
              </a:pPr>
              <a:r>
                <a:rPr lang="pl-PL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Używanie przedmiotów do badania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242</Words>
  <Application>Microsoft Office PowerPoint</Application>
  <PresentationFormat>Pokaz na ekranie (4:3)</PresentationFormat>
  <Paragraphs>46</Paragraphs>
  <Slides>10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Motyw pakietu Office</vt:lpstr>
      <vt:lpstr>Projekt edukacyjny  „Myślę, decyduję, działam – finanse dla najmłodszych. 2 edycja”  </vt:lpstr>
      <vt:lpstr>Prezentacja programu PowerPoint</vt:lpstr>
      <vt:lpstr>Założenia pakietu – dlaczego warto uczyć dzieci o pieniądzach?</vt:lpstr>
      <vt:lpstr>Elementy pakietu edukacyjnego</vt:lpstr>
      <vt:lpstr>Metody edukacji finansowej – czyli jak uczyć dzieci o pieniądzach? Metody pracy</vt:lpstr>
      <vt:lpstr>Prezentacja programu PowerPoint</vt:lpstr>
      <vt:lpstr>Prezentacja programu PowerPoint</vt:lpstr>
      <vt:lpstr>Prezentacja programu PowerPoint</vt:lpstr>
      <vt:lpstr>Prezentacja programu PowerPoint</vt:lpstr>
      <vt:lpstr>Czas na pytania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edukacyjny  „Myślę, decyduję, działam – finanse dla najmłodszych. 2 edycja”</dc:title>
  <dc:creator>Magdalena Boryna</dc:creator>
  <cp:lastModifiedBy>Magdalena  Nastrabasz</cp:lastModifiedBy>
  <cp:revision>1</cp:revision>
  <dcterms:created xsi:type="dcterms:W3CDTF">2013-01-23T08:37:46Z</dcterms:created>
  <dcterms:modified xsi:type="dcterms:W3CDTF">2021-03-26T13:24:18Z</dcterms:modified>
</cp:coreProperties>
</file>