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88163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j8kKs+jUuAjAu89iNf+cC6ngCf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699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400" cy="39450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c5fdd9ac4b_0_5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400" cy="39450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gc5fdd9ac4b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c5fdd9ac4b_0_0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400" cy="39450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c5fdd9ac4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71" descr="Obraz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7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7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83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8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8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72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74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7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7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78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7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0" name="Google Shape;50;p78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1" name="Google Shape;51;p7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79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7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7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9" name="Google Shape;59;p7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7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1" name="Google Shape;61;p7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7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80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8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8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8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8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81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8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8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8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8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82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8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8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467544" y="2276872"/>
            <a:ext cx="8280920" cy="151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l-PL" sz="3200">
                <a:latin typeface="Calibri"/>
                <a:ea typeface="Calibri"/>
                <a:cs typeface="Calibri"/>
                <a:sym typeface="Calibri"/>
              </a:rPr>
              <a:t>Projekt edukacyjny</a:t>
            </a:r>
            <a:br>
              <a:rPr lang="pl-PL" sz="3200">
                <a:latin typeface="Calibri"/>
                <a:ea typeface="Calibri"/>
                <a:cs typeface="Calibri"/>
                <a:sym typeface="Calibri"/>
              </a:rPr>
            </a:br>
            <a:r>
              <a:rPr lang="pl-PL" sz="3200">
                <a:latin typeface="Calibri"/>
                <a:ea typeface="Calibri"/>
                <a:cs typeface="Calibri"/>
                <a:sym typeface="Calibri"/>
              </a:rPr>
              <a:t> „Myślę, decyduję, działam – finanse dla najmłodszych. 2 edycja” </a:t>
            </a:r>
            <a:br>
              <a:rPr lang="pl-PL" sz="3200">
                <a:latin typeface="Calibri"/>
                <a:ea typeface="Calibri"/>
                <a:cs typeface="Calibri"/>
                <a:sym typeface="Calibri"/>
              </a:rPr>
            </a:b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5776" y="3717032"/>
            <a:ext cx="3779528" cy="134112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395536" y="5517232"/>
            <a:ext cx="820891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realizowany z Narodowym Bankiem Polskim w ramach programu edukacji ekonomicznej.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>
            <a:spLocks noGrp="1"/>
          </p:cNvSpPr>
          <p:nvPr>
            <p:ph type="title"/>
          </p:nvPr>
        </p:nvSpPr>
        <p:spPr>
          <a:xfrm>
            <a:off x="457200" y="2492911"/>
            <a:ext cx="8229600" cy="12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rPr lang="pl-PL" sz="4160"/>
              <a:t>Poradnik dla nauczyciela – </a:t>
            </a:r>
            <a:br>
              <a:rPr lang="pl-PL" sz="4160"/>
            </a:br>
            <a:r>
              <a:rPr lang="pl-PL" sz="4160"/>
              <a:t>jak korzystać ze scenariuszy zajęć? </a:t>
            </a:r>
            <a:endParaRPr sz="4160"/>
          </a:p>
        </p:txBody>
      </p:sp>
      <p:sp>
        <p:nvSpPr>
          <p:cNvPr id="105" name="Google Shape;105;p2"/>
          <p:cNvSpPr txBox="1">
            <a:spLocks noGrp="1"/>
          </p:cNvSpPr>
          <p:nvPr>
            <p:ph type="body" idx="1"/>
          </p:nvPr>
        </p:nvSpPr>
        <p:spPr>
          <a:xfrm>
            <a:off x="457200" y="2703021"/>
            <a:ext cx="8229600" cy="36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c5fdd9ac4b_0_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pl-PL" sz="3200" b="1"/>
              <a:t>Struktura zajęć</a:t>
            </a:r>
            <a:endParaRPr/>
          </a:p>
        </p:txBody>
      </p:sp>
      <p:grpSp>
        <p:nvGrpSpPr>
          <p:cNvPr id="111" name="Google Shape;111;gc5fdd9ac4b_0_5"/>
          <p:cNvGrpSpPr/>
          <p:nvPr/>
        </p:nvGrpSpPr>
        <p:grpSpPr>
          <a:xfrm>
            <a:off x="1333032" y="1772816"/>
            <a:ext cx="3674394" cy="3499267"/>
            <a:chOff x="613396" y="1368506"/>
            <a:chExt cx="6483843" cy="3499267"/>
          </a:xfrm>
        </p:grpSpPr>
        <p:sp>
          <p:nvSpPr>
            <p:cNvPr id="112" name="Google Shape;112;gc5fdd9ac4b_0_5"/>
            <p:cNvSpPr/>
            <p:nvPr/>
          </p:nvSpPr>
          <p:spPr>
            <a:xfrm>
              <a:off x="613396" y="1368506"/>
              <a:ext cx="6456396" cy="780467"/>
            </a:xfrm>
            <a:custGeom>
              <a:avLst/>
              <a:gdLst/>
              <a:ahLst/>
              <a:cxnLst/>
              <a:rect l="l" t="t" r="r" b="b"/>
              <a:pathLst>
                <a:path w="6472577" h="625625" extrusionOk="0">
                  <a:moveTo>
                    <a:pt x="0" y="104273"/>
                  </a:moveTo>
                  <a:cubicBezTo>
                    <a:pt x="0" y="46685"/>
                    <a:pt x="46685" y="0"/>
                    <a:pt x="104273" y="0"/>
                  </a:cubicBezTo>
                  <a:lnTo>
                    <a:pt x="6368304" y="0"/>
                  </a:lnTo>
                  <a:cubicBezTo>
                    <a:pt x="6425892" y="0"/>
                    <a:pt x="6472577" y="46685"/>
                    <a:pt x="6472577" y="104273"/>
                  </a:cubicBezTo>
                  <a:lnTo>
                    <a:pt x="6472577" y="521352"/>
                  </a:lnTo>
                  <a:cubicBezTo>
                    <a:pt x="6472577" y="578940"/>
                    <a:pt x="6425892" y="625625"/>
                    <a:pt x="6368304" y="625625"/>
                  </a:cubicBezTo>
                  <a:lnTo>
                    <a:pt x="104273" y="625625"/>
                  </a:lnTo>
                  <a:cubicBezTo>
                    <a:pt x="46685" y="625625"/>
                    <a:pt x="0" y="578940"/>
                    <a:pt x="0" y="521352"/>
                  </a:cubicBezTo>
                  <a:lnTo>
                    <a:pt x="0" y="104273"/>
                  </a:lnTo>
                  <a:close/>
                </a:path>
              </a:pathLst>
            </a:custGeom>
            <a:solidFill>
              <a:srgbClr val="DD502F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262975" tIns="30525" rIns="262975" bIns="305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Rozmowa w kręgu.</a:t>
              </a:r>
              <a:endParaRPr/>
            </a:p>
          </p:txBody>
        </p:sp>
        <p:sp>
          <p:nvSpPr>
            <p:cNvPr id="113" name="Google Shape;113;gc5fdd9ac4b_0_5"/>
            <p:cNvSpPr/>
            <p:nvPr/>
          </p:nvSpPr>
          <p:spPr>
            <a:xfrm>
              <a:off x="618760" y="2259379"/>
              <a:ext cx="6472577" cy="772320"/>
            </a:xfrm>
            <a:custGeom>
              <a:avLst/>
              <a:gdLst/>
              <a:ahLst/>
              <a:cxnLst/>
              <a:rect l="l" t="t" r="r" b="b"/>
              <a:pathLst>
                <a:path w="6472577" h="772320" extrusionOk="0">
                  <a:moveTo>
                    <a:pt x="0" y="128723"/>
                  </a:moveTo>
                  <a:cubicBezTo>
                    <a:pt x="0" y="57631"/>
                    <a:pt x="57631" y="0"/>
                    <a:pt x="128723" y="0"/>
                  </a:cubicBezTo>
                  <a:lnTo>
                    <a:pt x="6343854" y="0"/>
                  </a:lnTo>
                  <a:cubicBezTo>
                    <a:pt x="6414946" y="0"/>
                    <a:pt x="6472577" y="57631"/>
                    <a:pt x="6472577" y="128723"/>
                  </a:cubicBezTo>
                  <a:lnTo>
                    <a:pt x="6472577" y="643597"/>
                  </a:lnTo>
                  <a:cubicBezTo>
                    <a:pt x="6472577" y="714689"/>
                    <a:pt x="6414946" y="772320"/>
                    <a:pt x="6343854" y="772320"/>
                  </a:cubicBezTo>
                  <a:lnTo>
                    <a:pt x="128723" y="772320"/>
                  </a:lnTo>
                  <a:cubicBezTo>
                    <a:pt x="57631" y="772320"/>
                    <a:pt x="0" y="714689"/>
                    <a:pt x="0" y="643597"/>
                  </a:cubicBezTo>
                  <a:lnTo>
                    <a:pt x="0" y="128723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270125" tIns="37700" rIns="270125" bIns="37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Praca w grupach. </a:t>
              </a:r>
              <a:endParaRPr/>
            </a:p>
          </p:txBody>
        </p:sp>
        <p:sp>
          <p:nvSpPr>
            <p:cNvPr id="114" name="Google Shape;114;gc5fdd9ac4b_0_5"/>
            <p:cNvSpPr/>
            <p:nvPr/>
          </p:nvSpPr>
          <p:spPr>
            <a:xfrm>
              <a:off x="618332" y="3132651"/>
              <a:ext cx="6478907" cy="841190"/>
            </a:xfrm>
            <a:custGeom>
              <a:avLst/>
              <a:gdLst/>
              <a:ahLst/>
              <a:cxnLst/>
              <a:rect l="l" t="t" r="r" b="b"/>
              <a:pathLst>
                <a:path w="6495145" h="633665" extrusionOk="0">
                  <a:moveTo>
                    <a:pt x="0" y="105613"/>
                  </a:moveTo>
                  <a:cubicBezTo>
                    <a:pt x="0" y="47285"/>
                    <a:pt x="47285" y="0"/>
                    <a:pt x="105613" y="0"/>
                  </a:cubicBezTo>
                  <a:lnTo>
                    <a:pt x="6389532" y="0"/>
                  </a:lnTo>
                  <a:cubicBezTo>
                    <a:pt x="6447860" y="0"/>
                    <a:pt x="6495145" y="47285"/>
                    <a:pt x="6495145" y="105613"/>
                  </a:cubicBezTo>
                  <a:lnTo>
                    <a:pt x="6495145" y="528052"/>
                  </a:lnTo>
                  <a:cubicBezTo>
                    <a:pt x="6495145" y="586380"/>
                    <a:pt x="6447860" y="633665"/>
                    <a:pt x="6389532" y="633665"/>
                  </a:cubicBezTo>
                  <a:lnTo>
                    <a:pt x="105613" y="633665"/>
                  </a:lnTo>
                  <a:cubicBezTo>
                    <a:pt x="47285" y="633665"/>
                    <a:pt x="0" y="586380"/>
                    <a:pt x="0" y="528052"/>
                  </a:cubicBezTo>
                  <a:lnTo>
                    <a:pt x="0" y="105613"/>
                  </a:lnTo>
                  <a:close/>
                </a:path>
              </a:pathLst>
            </a:custGeom>
            <a:solidFill>
              <a:srgbClr val="8A59B3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263350" tIns="30925" rIns="263350" bIns="3092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Zadania matematyczne.</a:t>
              </a:r>
              <a:endParaRPr/>
            </a:p>
          </p:txBody>
        </p:sp>
        <p:sp>
          <p:nvSpPr>
            <p:cNvPr id="115" name="Google Shape;115;gc5fdd9ac4b_0_5"/>
            <p:cNvSpPr/>
            <p:nvPr/>
          </p:nvSpPr>
          <p:spPr>
            <a:xfrm>
              <a:off x="625081" y="4079373"/>
              <a:ext cx="6466256" cy="788400"/>
            </a:xfrm>
            <a:custGeom>
              <a:avLst/>
              <a:gdLst/>
              <a:ahLst/>
              <a:cxnLst/>
              <a:rect l="l" t="t" r="r" b="b"/>
              <a:pathLst>
                <a:path w="6466256" h="788400" extrusionOk="0">
                  <a:moveTo>
                    <a:pt x="0" y="131403"/>
                  </a:moveTo>
                  <a:cubicBezTo>
                    <a:pt x="0" y="58831"/>
                    <a:pt x="58831" y="0"/>
                    <a:pt x="131403" y="0"/>
                  </a:cubicBezTo>
                  <a:lnTo>
                    <a:pt x="6334853" y="0"/>
                  </a:lnTo>
                  <a:cubicBezTo>
                    <a:pt x="6407425" y="0"/>
                    <a:pt x="6466256" y="58831"/>
                    <a:pt x="6466256" y="131403"/>
                  </a:cubicBezTo>
                  <a:lnTo>
                    <a:pt x="6466256" y="656997"/>
                  </a:lnTo>
                  <a:cubicBezTo>
                    <a:pt x="6466256" y="729569"/>
                    <a:pt x="6407425" y="788400"/>
                    <a:pt x="6334853" y="788400"/>
                  </a:cubicBezTo>
                  <a:lnTo>
                    <a:pt x="131403" y="788400"/>
                  </a:lnTo>
                  <a:cubicBezTo>
                    <a:pt x="58831" y="788400"/>
                    <a:pt x="0" y="729569"/>
                    <a:pt x="0" y="656997"/>
                  </a:cubicBezTo>
                  <a:lnTo>
                    <a:pt x="0" y="131403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900"/>
                </a:srgbClr>
              </a:outerShdw>
            </a:effectLst>
          </p:spPr>
          <p:txBody>
            <a:bodyPr spcFirstLastPara="1" wrap="square" lIns="270900" tIns="38475" rIns="270900" bIns="38475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lang="pl-PL" sz="2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Praca domowa</a:t>
              </a:r>
              <a:endParaRPr/>
            </a:p>
          </p:txBody>
        </p:sp>
      </p:grpSp>
      <p:pic>
        <p:nvPicPr>
          <p:cNvPr id="116" name="Google Shape;116;gc5fdd9ac4b_0_5" descr="Ludzie &lt;strong&gt;pracy&lt;/strong&gt; zespołowej 7. &lt;strong&gt;Grupa&lt;/strong&gt; ludzi logo — Ilustracja stockowa ..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6175" y="2356508"/>
            <a:ext cx="2584659" cy="25846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5fdd9ac4b_0_0"/>
          <p:cNvSpPr txBox="1">
            <a:spLocks noGrp="1"/>
          </p:cNvSpPr>
          <p:nvPr>
            <p:ph type="title"/>
          </p:nvPr>
        </p:nvSpPr>
        <p:spPr>
          <a:xfrm>
            <a:off x="457200" y="751761"/>
            <a:ext cx="8229600" cy="12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l-PL"/>
              <a:t>Pytania</a:t>
            </a:r>
            <a:endParaRPr/>
          </a:p>
        </p:txBody>
      </p:sp>
      <p:sp>
        <p:nvSpPr>
          <p:cNvPr id="122" name="Google Shape;122;gc5fdd9ac4b_0_0"/>
          <p:cNvSpPr txBox="1">
            <a:spLocks noGrp="1"/>
          </p:cNvSpPr>
          <p:nvPr>
            <p:ph type="body" idx="1"/>
          </p:nvPr>
        </p:nvSpPr>
        <p:spPr>
          <a:xfrm>
            <a:off x="457200" y="1933946"/>
            <a:ext cx="8229600" cy="36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57200" lvl="0" indent="-37973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-PL" sz="2800"/>
              <a:t>Jak dostosować scenariusz do wieku uczniów?</a:t>
            </a:r>
            <a:endParaRPr sz="2800"/>
          </a:p>
          <a:p>
            <a:pPr marL="457200" lvl="0" indent="-37973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-PL" sz="2800"/>
              <a:t>Czy realizować scenariusz zajęć ściśle z zapisem z poradnika?</a:t>
            </a:r>
            <a:endParaRPr sz="2800"/>
          </a:p>
          <a:p>
            <a:pPr marL="457200" lvl="0" indent="-37973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-PL" sz="2800"/>
              <a:t>Jak modyfikować scenariusz w trakcie lekcji (np. z powodu przedłużonego czasu dyskusji)?</a:t>
            </a:r>
            <a:endParaRPr sz="2800"/>
          </a:p>
          <a:p>
            <a:pPr marL="457200" lvl="0" indent="-37973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-PL" sz="2800"/>
              <a:t>Czy trzeba zrealizować wszystkie zadania matematyczne zaproponowane w scenariuszu?</a:t>
            </a:r>
            <a:endParaRPr sz="2800"/>
          </a:p>
          <a:p>
            <a:pPr marL="457200" lvl="0" indent="-37973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-PL" sz="2800"/>
              <a:t>Czy koniecznie trzeba zadawać pracę domową?</a:t>
            </a:r>
            <a:endParaRPr sz="2800"/>
          </a:p>
          <a:p>
            <a:pPr marL="457200" lvl="0" indent="-379730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pl-PL" sz="2800"/>
              <a:t>Czy praca w grupach jest konieczna na każdych zajęciach?</a:t>
            </a:r>
            <a:endParaRPr sz="280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800"/>
          </a:p>
          <a:p>
            <a:pPr marL="0" lvl="0" indent="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Pokaz na ekranie (4:3)</PresentationFormat>
  <Paragraphs>17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7" baseType="lpstr">
      <vt:lpstr>Arial</vt:lpstr>
      <vt:lpstr>Calibri</vt:lpstr>
      <vt:lpstr>Motyw pakietu Office</vt:lpstr>
      <vt:lpstr>Projekt edukacyjny  „Myślę, decyduję, działam – finanse dla najmłodszych. 2 edycja”  </vt:lpstr>
      <vt:lpstr>Poradnik dla nauczyciela –  jak korzystać ze scenariuszy zajęć? </vt:lpstr>
      <vt:lpstr>Struktura zajęć</vt:lpstr>
      <vt:lpstr>Pytania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edukacyjny  „Myślę, decyduję, działam – finanse dla najmłodszych. 2 edycja”</dc:title>
  <dc:creator>Magdalena Boryna</dc:creator>
  <cp:lastModifiedBy>Magdalena  Nastrabasz</cp:lastModifiedBy>
  <cp:revision>2</cp:revision>
  <dcterms:created xsi:type="dcterms:W3CDTF">2013-01-23T08:37:46Z</dcterms:created>
  <dcterms:modified xsi:type="dcterms:W3CDTF">2021-03-26T13:29:34Z</dcterms:modified>
</cp:coreProperties>
</file>