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56" r:id="rId3"/>
    <p:sldId id="335" r:id="rId4"/>
    <p:sldId id="337" r:id="rId5"/>
    <p:sldId id="339" r:id="rId6"/>
    <p:sldId id="296" r:id="rId7"/>
    <p:sldId id="340" r:id="rId8"/>
    <p:sldId id="294" r:id="rId9"/>
    <p:sldId id="317" r:id="rId10"/>
    <p:sldId id="316" r:id="rId11"/>
    <p:sldId id="283" r:id="rId12"/>
    <p:sldId id="341" r:id="rId13"/>
    <p:sldId id="342" r:id="rId14"/>
    <p:sldId id="275" r:id="rId15"/>
    <p:sldId id="346" r:id="rId16"/>
  </p:sldIdLst>
  <p:sldSz cx="9144000" cy="6858000" type="screen4x3"/>
  <p:notesSz cx="7010400" cy="92964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9" autoAdjust="0"/>
    <p:restoredTop sz="94660"/>
  </p:normalViewPr>
  <p:slideViewPr>
    <p:cSldViewPr>
      <p:cViewPr varScale="1">
        <p:scale>
          <a:sx n="62" d="100"/>
          <a:sy n="62" d="100"/>
        </p:scale>
        <p:origin x="133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CE5736-B873-4ADB-84E7-069D53C2FE2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8797520-CFDD-4D88-988B-8EA9D2A64CB7}">
      <dgm:prSet phldrT="[Tekst]"/>
      <dgm:spPr>
        <a:solidFill>
          <a:srgbClr val="00B050"/>
        </a:solidFill>
      </dgm:spPr>
      <dgm:t>
        <a:bodyPr/>
        <a:lstStyle/>
        <a:p>
          <a:r>
            <a:rPr lang="pl-PL" dirty="0"/>
            <a:t>Wiedza z zakresu ekonomii</a:t>
          </a:r>
        </a:p>
      </dgm:t>
    </dgm:pt>
    <dgm:pt modelId="{847F3DB6-F731-4F63-BA04-6E5C379C7BD0}" type="parTrans" cxnId="{32BA0E2E-7ABE-4D01-A67E-480B59D744E5}">
      <dgm:prSet/>
      <dgm:spPr/>
      <dgm:t>
        <a:bodyPr/>
        <a:lstStyle/>
        <a:p>
          <a:endParaRPr lang="pl-PL"/>
        </a:p>
      </dgm:t>
    </dgm:pt>
    <dgm:pt modelId="{D2A1D187-F542-46D3-ADDB-D9E6260FBEF3}" type="sibTrans" cxnId="{32BA0E2E-7ABE-4D01-A67E-480B59D744E5}">
      <dgm:prSet/>
      <dgm:spPr/>
      <dgm:t>
        <a:bodyPr/>
        <a:lstStyle/>
        <a:p>
          <a:endParaRPr lang="pl-PL"/>
        </a:p>
      </dgm:t>
    </dgm:pt>
    <dgm:pt modelId="{8749F7EB-2C41-4AC9-A6F7-6AE7690F72C6}">
      <dgm:prSet phldrT="[Tekst]"/>
      <dgm:spPr>
        <a:solidFill>
          <a:srgbClr val="0070C0"/>
        </a:solidFill>
      </dgm:spPr>
      <dgm:t>
        <a:bodyPr/>
        <a:lstStyle/>
        <a:p>
          <a:r>
            <a:rPr lang="pl-PL" dirty="0"/>
            <a:t>Umiejętności</a:t>
          </a:r>
        </a:p>
      </dgm:t>
    </dgm:pt>
    <dgm:pt modelId="{CA84B5FE-F076-4036-8062-1920FEE705B8}" type="parTrans" cxnId="{B09E6AD5-B1E4-4882-9A1E-FFDA3707CF04}">
      <dgm:prSet/>
      <dgm:spPr/>
      <dgm:t>
        <a:bodyPr/>
        <a:lstStyle/>
        <a:p>
          <a:endParaRPr lang="pl-PL"/>
        </a:p>
      </dgm:t>
    </dgm:pt>
    <dgm:pt modelId="{494123F6-96C9-4039-A225-452CD223A3FC}" type="sibTrans" cxnId="{B09E6AD5-B1E4-4882-9A1E-FFDA3707CF04}">
      <dgm:prSet/>
      <dgm:spPr/>
      <dgm:t>
        <a:bodyPr/>
        <a:lstStyle/>
        <a:p>
          <a:endParaRPr lang="pl-PL"/>
        </a:p>
      </dgm:t>
    </dgm:pt>
    <dgm:pt modelId="{71C7A2E0-C2ED-45C2-A7EE-B771521DC1C3}">
      <dgm:prSet phldrT="[Tekst]"/>
      <dgm:spPr/>
      <dgm:t>
        <a:bodyPr/>
        <a:lstStyle/>
        <a:p>
          <a:r>
            <a:rPr lang="pl-PL" dirty="0"/>
            <a:t>Umiejętność wartościowania i wybierania właściwych produktów/usług (styl życia) </a:t>
          </a:r>
        </a:p>
      </dgm:t>
    </dgm:pt>
    <dgm:pt modelId="{9AFB09AB-F57C-4D39-BE51-D005F6AACA1C}" type="parTrans" cxnId="{0012FFFD-DB00-4164-8738-0B60F5A09DAD}">
      <dgm:prSet/>
      <dgm:spPr/>
      <dgm:t>
        <a:bodyPr/>
        <a:lstStyle/>
        <a:p>
          <a:endParaRPr lang="pl-PL"/>
        </a:p>
      </dgm:t>
    </dgm:pt>
    <dgm:pt modelId="{EBB78190-0CD4-42DF-AD06-46F11161203C}" type="sibTrans" cxnId="{0012FFFD-DB00-4164-8738-0B60F5A09DAD}">
      <dgm:prSet/>
      <dgm:spPr/>
      <dgm:t>
        <a:bodyPr/>
        <a:lstStyle/>
        <a:p>
          <a:endParaRPr lang="pl-PL"/>
        </a:p>
      </dgm:t>
    </dgm:pt>
    <dgm:pt modelId="{5EAC8388-A1E9-4AF9-8525-7A78EDA151CF}">
      <dgm:prSet phldrT="[Tekst]"/>
      <dgm:spPr/>
      <dgm:t>
        <a:bodyPr/>
        <a:lstStyle/>
        <a:p>
          <a:r>
            <a:rPr lang="pl-PL" dirty="0"/>
            <a:t>Umiejętność zadawania właściwych pytań</a:t>
          </a:r>
        </a:p>
      </dgm:t>
    </dgm:pt>
    <dgm:pt modelId="{DCA70550-3A5C-4ABA-9C7B-DF938A8EE68F}" type="parTrans" cxnId="{DBCC5A58-52BF-41AE-9FFF-BE1D5119CC98}">
      <dgm:prSet/>
      <dgm:spPr/>
      <dgm:t>
        <a:bodyPr/>
        <a:lstStyle/>
        <a:p>
          <a:endParaRPr lang="pl-PL"/>
        </a:p>
      </dgm:t>
    </dgm:pt>
    <dgm:pt modelId="{BDF96E72-BEC0-4B12-8DFE-A78C8E415A07}" type="sibTrans" cxnId="{DBCC5A58-52BF-41AE-9FFF-BE1D5119CC98}">
      <dgm:prSet/>
      <dgm:spPr/>
      <dgm:t>
        <a:bodyPr/>
        <a:lstStyle/>
        <a:p>
          <a:endParaRPr lang="pl-PL"/>
        </a:p>
      </dgm:t>
    </dgm:pt>
    <dgm:pt modelId="{6CC2A0D0-D57C-460B-9390-385547275D4F}">
      <dgm:prSet phldrT="[Tekst]"/>
      <dgm:spPr>
        <a:solidFill>
          <a:srgbClr val="7030A0"/>
        </a:solidFill>
      </dgm:spPr>
      <dgm:t>
        <a:bodyPr/>
        <a:lstStyle/>
        <a:p>
          <a:r>
            <a:rPr lang="pl-PL" dirty="0"/>
            <a:t>Postawy i zachowanie</a:t>
          </a:r>
        </a:p>
      </dgm:t>
    </dgm:pt>
    <dgm:pt modelId="{7BD97560-818E-421F-B14C-E9C2C71D4491}" type="parTrans" cxnId="{3587BA13-E583-45C1-B3DF-DA97EB7FC814}">
      <dgm:prSet/>
      <dgm:spPr/>
      <dgm:t>
        <a:bodyPr/>
        <a:lstStyle/>
        <a:p>
          <a:endParaRPr lang="pl-PL"/>
        </a:p>
      </dgm:t>
    </dgm:pt>
    <dgm:pt modelId="{589849FB-C77B-4E78-BE2D-55D0411D5DDF}" type="sibTrans" cxnId="{3587BA13-E583-45C1-B3DF-DA97EB7FC814}">
      <dgm:prSet/>
      <dgm:spPr/>
      <dgm:t>
        <a:bodyPr/>
        <a:lstStyle/>
        <a:p>
          <a:endParaRPr lang="pl-PL"/>
        </a:p>
      </dgm:t>
    </dgm:pt>
    <dgm:pt modelId="{AE427A96-618D-4ACB-A945-F38303C3CC56}">
      <dgm:prSet phldrT="[Tekst]"/>
      <dgm:spPr/>
      <dgm:t>
        <a:bodyPr/>
        <a:lstStyle/>
        <a:p>
          <a:r>
            <a:rPr lang="pl-PL" dirty="0"/>
            <a:t>Większa ostrożność</a:t>
          </a:r>
        </a:p>
      </dgm:t>
    </dgm:pt>
    <dgm:pt modelId="{824BA746-D5B9-4164-BADD-B268C00DBA21}" type="parTrans" cxnId="{82913351-7CFB-4900-9D4E-8B55C2E11FDE}">
      <dgm:prSet/>
      <dgm:spPr/>
      <dgm:t>
        <a:bodyPr/>
        <a:lstStyle/>
        <a:p>
          <a:endParaRPr lang="pl-PL"/>
        </a:p>
      </dgm:t>
    </dgm:pt>
    <dgm:pt modelId="{1146D02A-8C43-4DBF-864C-60051A00BD2F}" type="sibTrans" cxnId="{82913351-7CFB-4900-9D4E-8B55C2E11FDE}">
      <dgm:prSet/>
      <dgm:spPr/>
      <dgm:t>
        <a:bodyPr/>
        <a:lstStyle/>
        <a:p>
          <a:endParaRPr lang="pl-PL"/>
        </a:p>
      </dgm:t>
    </dgm:pt>
    <dgm:pt modelId="{CD99FC47-125F-4856-AB26-CBE27E7A2471}">
      <dgm:prSet phldrT="[Tekst]"/>
      <dgm:spPr/>
      <dgm:t>
        <a:bodyPr/>
        <a:lstStyle/>
        <a:p>
          <a:r>
            <a:rPr lang="pl-PL" dirty="0"/>
            <a:t>Mieć świadomość podejmowanego w kontekście kosztów, korzyści i czasu trwania produktów i usług</a:t>
          </a:r>
        </a:p>
      </dgm:t>
    </dgm:pt>
    <dgm:pt modelId="{87DC998D-DC19-41E5-A183-5E8B4157298F}" type="parTrans" cxnId="{6F7B7260-1B61-4C7F-8427-19C3098EB837}">
      <dgm:prSet/>
      <dgm:spPr/>
      <dgm:t>
        <a:bodyPr/>
        <a:lstStyle/>
        <a:p>
          <a:endParaRPr lang="pl-PL"/>
        </a:p>
      </dgm:t>
    </dgm:pt>
    <dgm:pt modelId="{0CA64068-2D86-4219-8DFB-253E0396BF6A}" type="sibTrans" cxnId="{6F7B7260-1B61-4C7F-8427-19C3098EB837}">
      <dgm:prSet/>
      <dgm:spPr/>
      <dgm:t>
        <a:bodyPr/>
        <a:lstStyle/>
        <a:p>
          <a:endParaRPr lang="pl-PL"/>
        </a:p>
      </dgm:t>
    </dgm:pt>
    <dgm:pt modelId="{6177E3EC-C9E2-46D9-8869-194BCAD91418}">
      <dgm:prSet phldrT="[Tekst]"/>
      <dgm:spPr/>
      <dgm:t>
        <a:bodyPr/>
        <a:lstStyle/>
        <a:p>
          <a:r>
            <a:rPr lang="pl-PL" dirty="0"/>
            <a:t>Zdolność rozumienia odpowiedzi</a:t>
          </a:r>
        </a:p>
      </dgm:t>
    </dgm:pt>
    <dgm:pt modelId="{5EE03684-CB82-48A3-AD6B-64A8E426E4C5}" type="parTrans" cxnId="{933BD856-ED94-4F6A-A1D8-FE6B5765FBD4}">
      <dgm:prSet/>
      <dgm:spPr/>
      <dgm:t>
        <a:bodyPr/>
        <a:lstStyle/>
        <a:p>
          <a:endParaRPr lang="pl-PL"/>
        </a:p>
      </dgm:t>
    </dgm:pt>
    <dgm:pt modelId="{DDB9C415-755F-4BE1-A768-687CDC43FB42}" type="sibTrans" cxnId="{933BD856-ED94-4F6A-A1D8-FE6B5765FBD4}">
      <dgm:prSet/>
      <dgm:spPr/>
      <dgm:t>
        <a:bodyPr/>
        <a:lstStyle/>
        <a:p>
          <a:endParaRPr lang="pl-PL"/>
        </a:p>
      </dgm:t>
    </dgm:pt>
    <dgm:pt modelId="{6D1D55C6-1D89-40F6-B1DD-AA512356BE31}">
      <dgm:prSet phldrT="[Tekst]"/>
      <dgm:spPr/>
      <dgm:t>
        <a:bodyPr/>
        <a:lstStyle/>
        <a:p>
          <a:r>
            <a:rPr lang="pl-PL" dirty="0"/>
            <a:t>Poczucie pewności siebie</a:t>
          </a:r>
        </a:p>
      </dgm:t>
    </dgm:pt>
    <dgm:pt modelId="{3C740355-2E83-4D25-945B-1B3803828BA3}" type="parTrans" cxnId="{6940CC96-1FB5-4218-83E3-946B115C7F62}">
      <dgm:prSet/>
      <dgm:spPr/>
      <dgm:t>
        <a:bodyPr/>
        <a:lstStyle/>
        <a:p>
          <a:endParaRPr lang="pl-PL"/>
        </a:p>
      </dgm:t>
    </dgm:pt>
    <dgm:pt modelId="{B332861F-A7D6-4FCD-ACC6-CDFB852455EC}" type="sibTrans" cxnId="{6940CC96-1FB5-4218-83E3-946B115C7F62}">
      <dgm:prSet/>
      <dgm:spPr/>
      <dgm:t>
        <a:bodyPr/>
        <a:lstStyle/>
        <a:p>
          <a:endParaRPr lang="pl-PL"/>
        </a:p>
      </dgm:t>
    </dgm:pt>
    <dgm:pt modelId="{5B209397-E266-4A03-A84A-80A491EDE4BD}">
      <dgm:prSet phldrT="[Tekst]"/>
      <dgm:spPr/>
      <dgm:t>
        <a:bodyPr/>
        <a:lstStyle/>
        <a:p>
          <a:r>
            <a:rPr lang="pl-PL" dirty="0"/>
            <a:t>Oszczędzanie</a:t>
          </a:r>
        </a:p>
      </dgm:t>
    </dgm:pt>
    <dgm:pt modelId="{5C8C0D3C-1006-43A8-8C23-0EEDE71E84FD}" type="parTrans" cxnId="{7631FDDE-DFCC-4CB7-B2EC-5EA96660D855}">
      <dgm:prSet/>
      <dgm:spPr/>
      <dgm:t>
        <a:bodyPr/>
        <a:lstStyle/>
        <a:p>
          <a:endParaRPr lang="pl-PL"/>
        </a:p>
      </dgm:t>
    </dgm:pt>
    <dgm:pt modelId="{FAE2632C-4B05-4F5D-B7E7-49DB155A9034}" type="sibTrans" cxnId="{7631FDDE-DFCC-4CB7-B2EC-5EA96660D855}">
      <dgm:prSet/>
      <dgm:spPr/>
      <dgm:t>
        <a:bodyPr/>
        <a:lstStyle/>
        <a:p>
          <a:endParaRPr lang="pl-PL"/>
        </a:p>
      </dgm:t>
    </dgm:pt>
    <dgm:pt modelId="{81A785BD-DB35-44F9-AE35-63CFEC46CAAF}">
      <dgm:prSet phldrT="[Tekst]"/>
      <dgm:spPr/>
      <dgm:t>
        <a:bodyPr/>
        <a:lstStyle/>
        <a:p>
          <a:r>
            <a:rPr lang="pl-PL" dirty="0"/>
            <a:t>Konsumpcja</a:t>
          </a:r>
        </a:p>
      </dgm:t>
    </dgm:pt>
    <dgm:pt modelId="{2DE0685F-67A3-471C-B5BF-ADBCCE31FF02}" type="parTrans" cxnId="{5BC86454-A050-4C39-BD29-0C61D2135591}">
      <dgm:prSet/>
      <dgm:spPr/>
      <dgm:t>
        <a:bodyPr/>
        <a:lstStyle/>
        <a:p>
          <a:endParaRPr lang="pl-PL"/>
        </a:p>
      </dgm:t>
    </dgm:pt>
    <dgm:pt modelId="{06480865-E692-43EA-A461-9E2EC5995A9E}" type="sibTrans" cxnId="{5BC86454-A050-4C39-BD29-0C61D2135591}">
      <dgm:prSet/>
      <dgm:spPr/>
      <dgm:t>
        <a:bodyPr/>
        <a:lstStyle/>
        <a:p>
          <a:endParaRPr lang="pl-PL"/>
        </a:p>
      </dgm:t>
    </dgm:pt>
    <dgm:pt modelId="{F3A5DEAB-A205-431E-AF0F-9C8E17A974C1}">
      <dgm:prSet phldrT="[Tekst]"/>
      <dgm:spPr/>
      <dgm:t>
        <a:bodyPr/>
        <a:lstStyle/>
        <a:p>
          <a:r>
            <a:rPr lang="pl-PL" dirty="0"/>
            <a:t>Planowanie</a:t>
          </a:r>
        </a:p>
      </dgm:t>
    </dgm:pt>
    <dgm:pt modelId="{5C8E795D-46A9-48F9-B855-EE172B0FC11D}" type="parTrans" cxnId="{313371C4-C88F-49DA-A33C-7E9DE8F458BA}">
      <dgm:prSet/>
      <dgm:spPr/>
      <dgm:t>
        <a:bodyPr/>
        <a:lstStyle/>
        <a:p>
          <a:endParaRPr lang="pl-PL"/>
        </a:p>
      </dgm:t>
    </dgm:pt>
    <dgm:pt modelId="{5A16BB58-FD61-4BD1-9F21-90132A229771}" type="sibTrans" cxnId="{313371C4-C88F-49DA-A33C-7E9DE8F458BA}">
      <dgm:prSet/>
      <dgm:spPr/>
      <dgm:t>
        <a:bodyPr/>
        <a:lstStyle/>
        <a:p>
          <a:endParaRPr lang="pl-PL"/>
        </a:p>
      </dgm:t>
    </dgm:pt>
    <dgm:pt modelId="{E7C57B50-703A-4757-B1A0-CB7DCD9F0BBE}">
      <dgm:prSet phldrT="[Tekst]"/>
      <dgm:spPr/>
      <dgm:t>
        <a:bodyPr/>
        <a:lstStyle/>
        <a:p>
          <a:r>
            <a:rPr lang="pl-PL" dirty="0"/>
            <a:t>Etyka finansowa - regulowanie zobowiązań</a:t>
          </a:r>
        </a:p>
      </dgm:t>
    </dgm:pt>
    <dgm:pt modelId="{D02D5E95-2F42-47F5-A5A1-ABADB87E0995}" type="parTrans" cxnId="{28D02112-39D4-4E61-B247-5CAB6545F5B0}">
      <dgm:prSet/>
      <dgm:spPr/>
      <dgm:t>
        <a:bodyPr/>
        <a:lstStyle/>
        <a:p>
          <a:endParaRPr lang="pl-PL"/>
        </a:p>
      </dgm:t>
    </dgm:pt>
    <dgm:pt modelId="{088563E6-B598-4252-92E2-DB0704EDB2F8}" type="sibTrans" cxnId="{28D02112-39D4-4E61-B247-5CAB6545F5B0}">
      <dgm:prSet/>
      <dgm:spPr/>
      <dgm:t>
        <a:bodyPr/>
        <a:lstStyle/>
        <a:p>
          <a:endParaRPr lang="pl-PL"/>
        </a:p>
      </dgm:t>
    </dgm:pt>
    <dgm:pt modelId="{3ABF8009-1179-438D-AA84-78AE341408E8}">
      <dgm:prSet phldrT="[Tekst]"/>
      <dgm:spPr/>
      <dgm:t>
        <a:bodyPr/>
        <a:lstStyle/>
        <a:p>
          <a:r>
            <a:rPr lang="pl-PL" dirty="0"/>
            <a:t>Znajomość podstawowych pojęć i instytucji finansowych, produktów i usług żeby:</a:t>
          </a:r>
        </a:p>
      </dgm:t>
    </dgm:pt>
    <dgm:pt modelId="{25B7D0BA-4DEB-424F-9F28-DBE5E0C1C020}" type="parTrans" cxnId="{E882A360-01B4-4301-88FD-67431B403D30}">
      <dgm:prSet/>
      <dgm:spPr/>
      <dgm:t>
        <a:bodyPr/>
        <a:lstStyle/>
        <a:p>
          <a:endParaRPr lang="pl-PL"/>
        </a:p>
      </dgm:t>
    </dgm:pt>
    <dgm:pt modelId="{30A4C56A-C8C6-4397-9495-CD64E8D7937F}" type="sibTrans" cxnId="{E882A360-01B4-4301-88FD-67431B403D30}">
      <dgm:prSet/>
      <dgm:spPr/>
      <dgm:t>
        <a:bodyPr/>
        <a:lstStyle/>
        <a:p>
          <a:endParaRPr lang="pl-PL"/>
        </a:p>
      </dgm:t>
    </dgm:pt>
    <dgm:pt modelId="{FD113BD6-6D94-4F71-BA7B-5590AE68C07F}">
      <dgm:prSet phldrT="[Tekst]"/>
      <dgm:spPr/>
      <dgm:t>
        <a:bodyPr/>
        <a:lstStyle/>
        <a:p>
          <a:r>
            <a:rPr lang="pl-PL" dirty="0"/>
            <a:t>Umiejętność zarządzania pieniędzmi: jak założyć konto (również w </a:t>
          </a:r>
          <a:r>
            <a:rPr lang="pl-PL" dirty="0" err="1"/>
            <a:t>internecie</a:t>
          </a:r>
          <a:r>
            <a:rPr lang="pl-PL" dirty="0"/>
            <a:t>), wykonać operacje gotówkowe i bezgotówkowe, wybrać najkorzystniejszą umowy kredytowej</a:t>
          </a:r>
        </a:p>
      </dgm:t>
    </dgm:pt>
    <dgm:pt modelId="{05B292FD-80FA-4209-A55A-FDA200435F88}" type="parTrans" cxnId="{51958A25-3CA1-46CA-A3BA-99B7590B5E84}">
      <dgm:prSet/>
      <dgm:spPr/>
      <dgm:t>
        <a:bodyPr/>
        <a:lstStyle/>
        <a:p>
          <a:endParaRPr lang="pl-PL"/>
        </a:p>
      </dgm:t>
    </dgm:pt>
    <dgm:pt modelId="{1C31E5BC-2CFC-4D70-8747-42B8883B3478}" type="sibTrans" cxnId="{51958A25-3CA1-46CA-A3BA-99B7590B5E84}">
      <dgm:prSet/>
      <dgm:spPr/>
      <dgm:t>
        <a:bodyPr/>
        <a:lstStyle/>
        <a:p>
          <a:endParaRPr lang="pl-PL"/>
        </a:p>
      </dgm:t>
    </dgm:pt>
    <dgm:pt modelId="{3CA0140A-F111-48E7-BDFA-404A1637EF1D}">
      <dgm:prSet phldrT="[Tekst]"/>
      <dgm:spPr/>
      <dgm:t>
        <a:bodyPr/>
        <a:lstStyle/>
        <a:p>
          <a:r>
            <a:rPr lang="pl-PL" dirty="0"/>
            <a:t>Dokonać indywidualnej analizy potrzeb – kosztów – korzyści</a:t>
          </a:r>
        </a:p>
      </dgm:t>
    </dgm:pt>
    <dgm:pt modelId="{4EB1953F-58F0-42EE-BC67-601D0CA244E2}" type="parTrans" cxnId="{9FD2A7EC-7B4E-4CF8-ADA7-206C52970D97}">
      <dgm:prSet/>
      <dgm:spPr/>
      <dgm:t>
        <a:bodyPr/>
        <a:lstStyle/>
        <a:p>
          <a:endParaRPr lang="pl-PL"/>
        </a:p>
      </dgm:t>
    </dgm:pt>
    <dgm:pt modelId="{E63A5CD7-ED88-4344-ACEB-1091545B1D5A}" type="sibTrans" cxnId="{9FD2A7EC-7B4E-4CF8-ADA7-206C52970D97}">
      <dgm:prSet/>
      <dgm:spPr/>
      <dgm:t>
        <a:bodyPr/>
        <a:lstStyle/>
        <a:p>
          <a:endParaRPr lang="pl-PL"/>
        </a:p>
      </dgm:t>
    </dgm:pt>
    <dgm:pt modelId="{080CAEA5-F961-4D31-A8C3-3D050F0FBBFA}">
      <dgm:prSet phldrT="[Tekst]"/>
      <dgm:spPr/>
      <dgm:t>
        <a:bodyPr/>
        <a:lstStyle/>
        <a:p>
          <a:r>
            <a:rPr lang="pl-PL" dirty="0"/>
            <a:t>Krytyczne czytanie tekstów</a:t>
          </a:r>
        </a:p>
      </dgm:t>
    </dgm:pt>
    <dgm:pt modelId="{AE683180-53C5-4499-90A3-950EAD599097}" type="parTrans" cxnId="{68DFEFB7-BF5E-4F65-90BB-C6AE144E8AC1}">
      <dgm:prSet/>
      <dgm:spPr/>
      <dgm:t>
        <a:bodyPr/>
        <a:lstStyle/>
        <a:p>
          <a:endParaRPr lang="pl-PL"/>
        </a:p>
      </dgm:t>
    </dgm:pt>
    <dgm:pt modelId="{DA03C9FE-FE0A-4E8C-99DC-01F23A02573D}" type="sibTrans" cxnId="{68DFEFB7-BF5E-4F65-90BB-C6AE144E8AC1}">
      <dgm:prSet/>
      <dgm:spPr/>
      <dgm:t>
        <a:bodyPr/>
        <a:lstStyle/>
        <a:p>
          <a:endParaRPr lang="pl-PL"/>
        </a:p>
      </dgm:t>
    </dgm:pt>
    <dgm:pt modelId="{6E7091BD-9CD6-4E13-BAE6-91C17597007A}">
      <dgm:prSet phldrT="[Tekst]"/>
      <dgm:spPr/>
      <dgm:t>
        <a:bodyPr/>
        <a:lstStyle/>
        <a:p>
          <a:r>
            <a:rPr lang="pl-PL" dirty="0"/>
            <a:t>Zdobywanie doświadczeń przez rozwiązywanie problemów</a:t>
          </a:r>
        </a:p>
      </dgm:t>
    </dgm:pt>
    <dgm:pt modelId="{837C12CD-72E1-4D2D-946A-2E2C7AE13D38}" type="parTrans" cxnId="{A6FAF4B4-3C42-4DC1-BF56-03DE7A01CF23}">
      <dgm:prSet/>
      <dgm:spPr/>
      <dgm:t>
        <a:bodyPr/>
        <a:lstStyle/>
        <a:p>
          <a:endParaRPr lang="pl-PL"/>
        </a:p>
      </dgm:t>
    </dgm:pt>
    <dgm:pt modelId="{8D2E9370-37C4-4DC1-91AE-28D1A6BAADFC}" type="sibTrans" cxnId="{A6FAF4B4-3C42-4DC1-BF56-03DE7A01CF23}">
      <dgm:prSet/>
      <dgm:spPr/>
      <dgm:t>
        <a:bodyPr/>
        <a:lstStyle/>
        <a:p>
          <a:endParaRPr lang="pl-PL"/>
        </a:p>
      </dgm:t>
    </dgm:pt>
    <dgm:pt modelId="{7196A534-E52E-4E14-B4AC-1F71DEAB2B26}">
      <dgm:prSet phldrT="[Tekst]"/>
      <dgm:spPr/>
      <dgm:t>
        <a:bodyPr/>
        <a:lstStyle/>
        <a:p>
          <a:r>
            <a:rPr lang="pl-PL" dirty="0"/>
            <a:t>Ustalanie strategii negocjowania</a:t>
          </a:r>
        </a:p>
      </dgm:t>
    </dgm:pt>
    <dgm:pt modelId="{DCB653D4-96CF-4438-A8CE-1C60DBBDFF22}" type="parTrans" cxnId="{0D0FBDD7-A204-407B-9078-8F5EB54D06A2}">
      <dgm:prSet/>
      <dgm:spPr/>
      <dgm:t>
        <a:bodyPr/>
        <a:lstStyle/>
        <a:p>
          <a:endParaRPr lang="pl-PL"/>
        </a:p>
      </dgm:t>
    </dgm:pt>
    <dgm:pt modelId="{59CBC5ED-B18F-4668-A4F7-866E88BBE2FC}" type="sibTrans" cxnId="{0D0FBDD7-A204-407B-9078-8F5EB54D06A2}">
      <dgm:prSet/>
      <dgm:spPr/>
      <dgm:t>
        <a:bodyPr/>
        <a:lstStyle/>
        <a:p>
          <a:endParaRPr lang="pl-PL"/>
        </a:p>
      </dgm:t>
    </dgm:pt>
    <dgm:pt modelId="{51C9E7F0-FFBA-4D5A-A766-A9072934D372}">
      <dgm:prSet phldrT="[Tekst]"/>
      <dgm:spPr/>
      <dgm:t>
        <a:bodyPr/>
        <a:lstStyle/>
        <a:p>
          <a:r>
            <a:rPr lang="pl-PL" dirty="0"/>
            <a:t>Świadomość finansowa</a:t>
          </a:r>
        </a:p>
      </dgm:t>
    </dgm:pt>
    <dgm:pt modelId="{365833F6-5B4E-43AB-A939-75F8F0348FFC}" type="parTrans" cxnId="{DA582D11-3E13-4796-B1C3-2E8A6A8DDAFE}">
      <dgm:prSet/>
      <dgm:spPr/>
      <dgm:t>
        <a:bodyPr/>
        <a:lstStyle/>
        <a:p>
          <a:endParaRPr lang="pl-PL"/>
        </a:p>
      </dgm:t>
    </dgm:pt>
    <dgm:pt modelId="{2D0D7D31-97E1-48F8-A67F-D3A7DD229116}" type="sibTrans" cxnId="{DA582D11-3E13-4796-B1C3-2E8A6A8DDAFE}">
      <dgm:prSet/>
      <dgm:spPr/>
      <dgm:t>
        <a:bodyPr/>
        <a:lstStyle/>
        <a:p>
          <a:endParaRPr lang="pl-PL"/>
        </a:p>
      </dgm:t>
    </dgm:pt>
    <dgm:pt modelId="{9B54CD59-93FC-42E2-A0AD-1DAF7969B614}">
      <dgm:prSet phldrT="[Tekst]"/>
      <dgm:spPr/>
      <dgm:t>
        <a:bodyPr/>
        <a:lstStyle/>
        <a:p>
          <a:r>
            <a:rPr lang="pl-PL" dirty="0"/>
            <a:t>Humanistyczny wymiar pieniędzy</a:t>
          </a:r>
        </a:p>
      </dgm:t>
    </dgm:pt>
    <dgm:pt modelId="{D4DDC8CF-71CE-4D0B-BA00-01186DBC5143}" type="parTrans" cxnId="{8F6C7D6B-59CB-4ED4-A049-009129F404A7}">
      <dgm:prSet/>
      <dgm:spPr/>
      <dgm:t>
        <a:bodyPr/>
        <a:lstStyle/>
        <a:p>
          <a:endParaRPr lang="pl-PL"/>
        </a:p>
      </dgm:t>
    </dgm:pt>
    <dgm:pt modelId="{78FA8C3F-96E6-4C20-B92C-A4DF3B9CAE1E}" type="sibTrans" cxnId="{8F6C7D6B-59CB-4ED4-A049-009129F404A7}">
      <dgm:prSet/>
      <dgm:spPr/>
      <dgm:t>
        <a:bodyPr/>
        <a:lstStyle/>
        <a:p>
          <a:endParaRPr lang="pl-PL"/>
        </a:p>
      </dgm:t>
    </dgm:pt>
    <dgm:pt modelId="{577C7DD4-B050-4689-B0E3-D187DFB2017E}" type="pres">
      <dgm:prSet presAssocID="{9ECE5736-B873-4ADB-84E7-069D53C2FE28}" presName="Name0" presStyleCnt="0">
        <dgm:presLayoutVars>
          <dgm:dir/>
          <dgm:animLvl val="lvl"/>
          <dgm:resizeHandles val="exact"/>
        </dgm:presLayoutVars>
      </dgm:prSet>
      <dgm:spPr/>
    </dgm:pt>
    <dgm:pt modelId="{4B98D058-36AB-43E8-9AD4-2E518B6E97F8}" type="pres">
      <dgm:prSet presAssocID="{08797520-CFDD-4D88-988B-8EA9D2A64CB7}" presName="composite" presStyleCnt="0"/>
      <dgm:spPr/>
    </dgm:pt>
    <dgm:pt modelId="{2715CA6E-DBBF-4F3F-A048-4C17DE371062}" type="pres">
      <dgm:prSet presAssocID="{08797520-CFDD-4D88-988B-8EA9D2A64CB7}" presName="parTx" presStyleLbl="alignNode1" presStyleIdx="0" presStyleCnt="3" custLinFactNeighborX="-1387" custLinFactNeighborY="10944">
        <dgm:presLayoutVars>
          <dgm:chMax val="0"/>
          <dgm:chPref val="0"/>
          <dgm:bulletEnabled val="1"/>
        </dgm:presLayoutVars>
      </dgm:prSet>
      <dgm:spPr/>
    </dgm:pt>
    <dgm:pt modelId="{69F0A792-4644-46E7-94C3-68F75EE907D8}" type="pres">
      <dgm:prSet presAssocID="{08797520-CFDD-4D88-988B-8EA9D2A64CB7}" presName="desTx" presStyleLbl="alignAccFollowNode1" presStyleIdx="0" presStyleCnt="3" custScaleX="116802">
        <dgm:presLayoutVars>
          <dgm:bulletEnabled val="1"/>
        </dgm:presLayoutVars>
      </dgm:prSet>
      <dgm:spPr/>
    </dgm:pt>
    <dgm:pt modelId="{DAC43A92-2D03-4C0C-B6CB-33769079FAC5}" type="pres">
      <dgm:prSet presAssocID="{D2A1D187-F542-46D3-ADDB-D9E6260FBEF3}" presName="space" presStyleCnt="0"/>
      <dgm:spPr/>
    </dgm:pt>
    <dgm:pt modelId="{951743BD-D700-4F98-B0E2-DD7EEA3B01BA}" type="pres">
      <dgm:prSet presAssocID="{8749F7EB-2C41-4AC9-A6F7-6AE7690F72C6}" presName="composite" presStyleCnt="0"/>
      <dgm:spPr/>
    </dgm:pt>
    <dgm:pt modelId="{326C5C48-1332-4B22-BDCC-CA10E285C9DF}" type="pres">
      <dgm:prSet presAssocID="{8749F7EB-2C41-4AC9-A6F7-6AE7690F72C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D6C8117-AADE-44D4-97CE-482597D29EFC}" type="pres">
      <dgm:prSet presAssocID="{8749F7EB-2C41-4AC9-A6F7-6AE7690F72C6}" presName="desTx" presStyleLbl="alignAccFollowNode1" presStyleIdx="1" presStyleCnt="3" custScaleX="114870">
        <dgm:presLayoutVars>
          <dgm:bulletEnabled val="1"/>
        </dgm:presLayoutVars>
      </dgm:prSet>
      <dgm:spPr/>
    </dgm:pt>
    <dgm:pt modelId="{6B08DE51-751E-4AE9-9260-B8799B639DC4}" type="pres">
      <dgm:prSet presAssocID="{494123F6-96C9-4039-A225-452CD223A3FC}" presName="space" presStyleCnt="0"/>
      <dgm:spPr/>
    </dgm:pt>
    <dgm:pt modelId="{22EE0BA7-5BAD-4EF5-9B2A-6B0961D4011D}" type="pres">
      <dgm:prSet presAssocID="{6CC2A0D0-D57C-460B-9390-385547275D4F}" presName="composite" presStyleCnt="0"/>
      <dgm:spPr/>
    </dgm:pt>
    <dgm:pt modelId="{B4D4F349-FDF8-420C-B033-14B5FEFFBAEE}" type="pres">
      <dgm:prSet presAssocID="{6CC2A0D0-D57C-460B-9390-385547275D4F}" presName="parTx" presStyleLbl="alignNode1" presStyleIdx="2" presStyleCnt="3" custLinFactNeighborX="-1205" custLinFactNeighborY="2886">
        <dgm:presLayoutVars>
          <dgm:chMax val="0"/>
          <dgm:chPref val="0"/>
          <dgm:bulletEnabled val="1"/>
        </dgm:presLayoutVars>
      </dgm:prSet>
      <dgm:spPr/>
    </dgm:pt>
    <dgm:pt modelId="{CC29D327-497E-4CD0-99E7-23FF73C2745E}" type="pres">
      <dgm:prSet presAssocID="{6CC2A0D0-D57C-460B-9390-385547275D4F}" presName="desTx" presStyleLbl="alignAccFollowNode1" presStyleIdx="2" presStyleCnt="3" custScaleX="128392">
        <dgm:presLayoutVars>
          <dgm:bulletEnabled val="1"/>
        </dgm:presLayoutVars>
      </dgm:prSet>
      <dgm:spPr/>
    </dgm:pt>
  </dgm:ptLst>
  <dgm:cxnLst>
    <dgm:cxn modelId="{DA582D11-3E13-4796-B1C3-2E8A6A8DDAFE}" srcId="{6CC2A0D0-D57C-460B-9390-385547275D4F}" destId="{51C9E7F0-FFBA-4D5A-A766-A9072934D372}" srcOrd="2" destOrd="0" parTransId="{365833F6-5B4E-43AB-A939-75F8F0348FFC}" sibTransId="{2D0D7D31-97E1-48F8-A67F-D3A7DD229116}"/>
    <dgm:cxn modelId="{28D02112-39D4-4E61-B247-5CAB6545F5B0}" srcId="{6CC2A0D0-D57C-460B-9390-385547275D4F}" destId="{E7C57B50-703A-4757-B1A0-CB7DCD9F0BBE}" srcOrd="6" destOrd="0" parTransId="{D02D5E95-2F42-47F5-A5A1-ABADB87E0995}" sibTransId="{088563E6-B598-4252-92E2-DB0704EDB2F8}"/>
    <dgm:cxn modelId="{3587BA13-E583-45C1-B3DF-DA97EB7FC814}" srcId="{9ECE5736-B873-4ADB-84E7-069D53C2FE28}" destId="{6CC2A0D0-D57C-460B-9390-385547275D4F}" srcOrd="2" destOrd="0" parTransId="{7BD97560-818E-421F-B14C-E9C2C71D4491}" sibTransId="{589849FB-C77B-4E78-BE2D-55D0411D5DDF}"/>
    <dgm:cxn modelId="{51958A25-3CA1-46CA-A3BA-99B7590B5E84}" srcId="{8749F7EB-2C41-4AC9-A6F7-6AE7690F72C6}" destId="{FD113BD6-6D94-4F71-BA7B-5590AE68C07F}" srcOrd="0" destOrd="0" parTransId="{05B292FD-80FA-4209-A55A-FDA200435F88}" sibTransId="{1C31E5BC-2CFC-4D70-8747-42B8883B3478}"/>
    <dgm:cxn modelId="{32BA0E2E-7ABE-4D01-A67E-480B59D744E5}" srcId="{9ECE5736-B873-4ADB-84E7-069D53C2FE28}" destId="{08797520-CFDD-4D88-988B-8EA9D2A64CB7}" srcOrd="0" destOrd="0" parTransId="{847F3DB6-F731-4F63-BA04-6E5C379C7BD0}" sibTransId="{D2A1D187-F542-46D3-ADDB-D9E6260FBEF3}"/>
    <dgm:cxn modelId="{2074C633-06B1-4C9D-994B-8EC98FD1934D}" type="presOf" srcId="{6CC2A0D0-D57C-460B-9390-385547275D4F}" destId="{B4D4F349-FDF8-420C-B033-14B5FEFFBAEE}" srcOrd="0" destOrd="0" presId="urn:microsoft.com/office/officeart/2005/8/layout/hList1"/>
    <dgm:cxn modelId="{F19FB440-AC9D-491E-B981-C715E2B342C2}" type="presOf" srcId="{6D1D55C6-1D89-40F6-B1DD-AA512356BE31}" destId="{CC29D327-497E-4CD0-99E7-23FF73C2745E}" srcOrd="0" destOrd="1" presId="urn:microsoft.com/office/officeart/2005/8/layout/hList1"/>
    <dgm:cxn modelId="{745C4D5D-1C92-4FFA-B9AD-0CDEF4AFCBC6}" type="presOf" srcId="{8749F7EB-2C41-4AC9-A6F7-6AE7690F72C6}" destId="{326C5C48-1332-4B22-BDCC-CA10E285C9DF}" srcOrd="0" destOrd="0" presId="urn:microsoft.com/office/officeart/2005/8/layout/hList1"/>
    <dgm:cxn modelId="{6F7B7260-1B61-4C7F-8427-19C3098EB837}" srcId="{08797520-CFDD-4D88-988B-8EA9D2A64CB7}" destId="{CD99FC47-125F-4856-AB26-CBE27E7A2471}" srcOrd="2" destOrd="0" parTransId="{87DC998D-DC19-41E5-A183-5E8B4157298F}" sibTransId="{0CA64068-2D86-4219-8DFB-253E0396BF6A}"/>
    <dgm:cxn modelId="{E882A360-01B4-4301-88FD-67431B403D30}" srcId="{08797520-CFDD-4D88-988B-8EA9D2A64CB7}" destId="{3ABF8009-1179-438D-AA84-78AE341408E8}" srcOrd="0" destOrd="0" parTransId="{25B7D0BA-4DEB-424F-9F28-DBE5E0C1C020}" sibTransId="{30A4C56A-C8C6-4397-9495-CD64E8D7937F}"/>
    <dgm:cxn modelId="{C7F42267-2F25-469A-A998-9DF5A6854113}" type="presOf" srcId="{9ECE5736-B873-4ADB-84E7-069D53C2FE28}" destId="{577C7DD4-B050-4689-B0E3-D187DFB2017E}" srcOrd="0" destOrd="0" presId="urn:microsoft.com/office/officeart/2005/8/layout/hList1"/>
    <dgm:cxn modelId="{26166F67-CD6F-4EA7-B49A-392326EBF4D8}" type="presOf" srcId="{9B54CD59-93FC-42E2-A0AD-1DAF7969B614}" destId="{CC29D327-497E-4CD0-99E7-23FF73C2745E}" srcOrd="0" destOrd="7" presId="urn:microsoft.com/office/officeart/2005/8/layout/hList1"/>
    <dgm:cxn modelId="{C9C3034A-1D7C-4CCB-9E91-C9F4C543BB87}" type="presOf" srcId="{7196A534-E52E-4E14-B4AC-1F71DEAB2B26}" destId="{5D6C8117-AADE-44D4-97CE-482597D29EFC}" srcOrd="0" destOrd="6" presId="urn:microsoft.com/office/officeart/2005/8/layout/hList1"/>
    <dgm:cxn modelId="{8F6C7D6B-59CB-4ED4-A049-009129F404A7}" srcId="{6CC2A0D0-D57C-460B-9390-385547275D4F}" destId="{9B54CD59-93FC-42E2-A0AD-1DAF7969B614}" srcOrd="7" destOrd="0" parTransId="{D4DDC8CF-71CE-4D0B-BA00-01186DBC5143}" sibTransId="{78FA8C3F-96E6-4C20-B92C-A4DF3B9CAE1E}"/>
    <dgm:cxn modelId="{82913351-7CFB-4900-9D4E-8B55C2E11FDE}" srcId="{6CC2A0D0-D57C-460B-9390-385547275D4F}" destId="{AE427A96-618D-4ACB-A945-F38303C3CC56}" srcOrd="0" destOrd="0" parTransId="{824BA746-D5B9-4164-BADD-B268C00DBA21}" sibTransId="{1146D02A-8C43-4DBF-864C-60051A00BD2F}"/>
    <dgm:cxn modelId="{1B30D553-0510-4196-B890-50D310A1A391}" type="presOf" srcId="{51C9E7F0-FFBA-4D5A-A766-A9072934D372}" destId="{CC29D327-497E-4CD0-99E7-23FF73C2745E}" srcOrd="0" destOrd="2" presId="urn:microsoft.com/office/officeart/2005/8/layout/hList1"/>
    <dgm:cxn modelId="{5BC86454-A050-4C39-BD29-0C61D2135591}" srcId="{6CC2A0D0-D57C-460B-9390-385547275D4F}" destId="{81A785BD-DB35-44F9-AE35-63CFEC46CAAF}" srcOrd="4" destOrd="0" parTransId="{2DE0685F-67A3-471C-B5BF-ADBCCE31FF02}" sibTransId="{06480865-E692-43EA-A461-9E2EC5995A9E}"/>
    <dgm:cxn modelId="{933BD856-ED94-4F6A-A1D8-FE6B5765FBD4}" srcId="{8749F7EB-2C41-4AC9-A6F7-6AE7690F72C6}" destId="{6177E3EC-C9E2-46D9-8869-194BCAD91418}" srcOrd="4" destOrd="0" parTransId="{5EE03684-CB82-48A3-AD6B-64A8E426E4C5}" sibTransId="{DDB9C415-755F-4BE1-A768-687CDC43FB42}"/>
    <dgm:cxn modelId="{DBCC5A58-52BF-41AE-9FFF-BE1D5119CC98}" srcId="{8749F7EB-2C41-4AC9-A6F7-6AE7690F72C6}" destId="{5EAC8388-A1E9-4AF9-8525-7A78EDA151CF}" srcOrd="2" destOrd="0" parTransId="{DCA70550-3A5C-4ABA-9C7B-DF938A8EE68F}" sibTransId="{BDF96E72-BEC0-4B12-8DFE-A78C8E415A07}"/>
    <dgm:cxn modelId="{70389C79-F783-4969-A4AD-8CE36487AF08}" type="presOf" srcId="{F3A5DEAB-A205-431E-AF0F-9C8E17A974C1}" destId="{CC29D327-497E-4CD0-99E7-23FF73C2745E}" srcOrd="0" destOrd="5" presId="urn:microsoft.com/office/officeart/2005/8/layout/hList1"/>
    <dgm:cxn modelId="{2449A280-90F7-40A1-8ACE-86529F7CC4FE}" type="presOf" srcId="{FD113BD6-6D94-4F71-BA7B-5590AE68C07F}" destId="{5D6C8117-AADE-44D4-97CE-482597D29EFC}" srcOrd="0" destOrd="0" presId="urn:microsoft.com/office/officeart/2005/8/layout/hList1"/>
    <dgm:cxn modelId="{EA53AF84-4776-4E6C-973C-8337A1682068}" type="presOf" srcId="{E7C57B50-703A-4757-B1A0-CB7DCD9F0BBE}" destId="{CC29D327-497E-4CD0-99E7-23FF73C2745E}" srcOrd="0" destOrd="6" presId="urn:microsoft.com/office/officeart/2005/8/layout/hList1"/>
    <dgm:cxn modelId="{D6EA8788-855A-46D2-91F9-AF31F91F7422}" type="presOf" srcId="{6E7091BD-9CD6-4E13-BAE6-91C17597007A}" destId="{5D6C8117-AADE-44D4-97CE-482597D29EFC}" srcOrd="0" destOrd="5" presId="urn:microsoft.com/office/officeart/2005/8/layout/hList1"/>
    <dgm:cxn modelId="{AB0D138C-9C0E-4C47-8D58-D7111E763852}" type="presOf" srcId="{81A785BD-DB35-44F9-AE35-63CFEC46CAAF}" destId="{CC29D327-497E-4CD0-99E7-23FF73C2745E}" srcOrd="0" destOrd="4" presId="urn:microsoft.com/office/officeart/2005/8/layout/hList1"/>
    <dgm:cxn modelId="{6940CC96-1FB5-4218-83E3-946B115C7F62}" srcId="{6CC2A0D0-D57C-460B-9390-385547275D4F}" destId="{6D1D55C6-1D89-40F6-B1DD-AA512356BE31}" srcOrd="1" destOrd="0" parTransId="{3C740355-2E83-4D25-945B-1B3803828BA3}" sibTransId="{B332861F-A7D6-4FCD-ACC6-CDFB852455EC}"/>
    <dgm:cxn modelId="{2826C2AF-0DF3-430D-A831-FFD2B9EB977A}" type="presOf" srcId="{5EAC8388-A1E9-4AF9-8525-7A78EDA151CF}" destId="{5D6C8117-AADE-44D4-97CE-482597D29EFC}" srcOrd="0" destOrd="2" presId="urn:microsoft.com/office/officeart/2005/8/layout/hList1"/>
    <dgm:cxn modelId="{A6FAF4B4-3C42-4DC1-BF56-03DE7A01CF23}" srcId="{8749F7EB-2C41-4AC9-A6F7-6AE7690F72C6}" destId="{6E7091BD-9CD6-4E13-BAE6-91C17597007A}" srcOrd="5" destOrd="0" parTransId="{837C12CD-72E1-4D2D-946A-2E2C7AE13D38}" sibTransId="{8D2E9370-37C4-4DC1-91AE-28D1A6BAADFC}"/>
    <dgm:cxn modelId="{68DFEFB7-BF5E-4F65-90BB-C6AE144E8AC1}" srcId="{8749F7EB-2C41-4AC9-A6F7-6AE7690F72C6}" destId="{080CAEA5-F961-4D31-A8C3-3D050F0FBBFA}" srcOrd="3" destOrd="0" parTransId="{AE683180-53C5-4499-90A3-950EAD599097}" sibTransId="{DA03C9FE-FE0A-4E8C-99DC-01F23A02573D}"/>
    <dgm:cxn modelId="{1AB2F1B9-22FD-436B-A517-DE68A21722FF}" type="presOf" srcId="{6177E3EC-C9E2-46D9-8869-194BCAD91418}" destId="{5D6C8117-AADE-44D4-97CE-482597D29EFC}" srcOrd="0" destOrd="4" presId="urn:microsoft.com/office/officeart/2005/8/layout/hList1"/>
    <dgm:cxn modelId="{13F24FC0-A378-4964-89BD-88D90C2F7F26}" type="presOf" srcId="{3ABF8009-1179-438D-AA84-78AE341408E8}" destId="{69F0A792-4644-46E7-94C3-68F75EE907D8}" srcOrd="0" destOrd="0" presId="urn:microsoft.com/office/officeart/2005/8/layout/hList1"/>
    <dgm:cxn modelId="{313371C4-C88F-49DA-A33C-7E9DE8F458BA}" srcId="{6CC2A0D0-D57C-460B-9390-385547275D4F}" destId="{F3A5DEAB-A205-431E-AF0F-9C8E17A974C1}" srcOrd="5" destOrd="0" parTransId="{5C8E795D-46A9-48F9-B855-EE172B0FC11D}" sibTransId="{5A16BB58-FD61-4BD1-9F21-90132A229771}"/>
    <dgm:cxn modelId="{83B426C7-5E23-4A6B-B09B-6EF9759A6867}" type="presOf" srcId="{AE427A96-618D-4ACB-A945-F38303C3CC56}" destId="{CC29D327-497E-4CD0-99E7-23FF73C2745E}" srcOrd="0" destOrd="0" presId="urn:microsoft.com/office/officeart/2005/8/layout/hList1"/>
    <dgm:cxn modelId="{9FA6BDCC-64AB-4931-85C9-D69814AF2BFF}" type="presOf" srcId="{3CA0140A-F111-48E7-BDFA-404A1637EF1D}" destId="{69F0A792-4644-46E7-94C3-68F75EE907D8}" srcOrd="0" destOrd="1" presId="urn:microsoft.com/office/officeart/2005/8/layout/hList1"/>
    <dgm:cxn modelId="{B09E6AD5-B1E4-4882-9A1E-FFDA3707CF04}" srcId="{9ECE5736-B873-4ADB-84E7-069D53C2FE28}" destId="{8749F7EB-2C41-4AC9-A6F7-6AE7690F72C6}" srcOrd="1" destOrd="0" parTransId="{CA84B5FE-F076-4036-8062-1920FEE705B8}" sibTransId="{494123F6-96C9-4039-A225-452CD223A3FC}"/>
    <dgm:cxn modelId="{0D0FBDD7-A204-407B-9078-8F5EB54D06A2}" srcId="{8749F7EB-2C41-4AC9-A6F7-6AE7690F72C6}" destId="{7196A534-E52E-4E14-B4AC-1F71DEAB2B26}" srcOrd="6" destOrd="0" parTransId="{DCB653D4-96CF-4438-A8CE-1C60DBBDFF22}" sibTransId="{59CBC5ED-B18F-4668-A4F7-866E88BBE2FC}"/>
    <dgm:cxn modelId="{304215DA-63B7-47B6-B111-97773DB9A062}" type="presOf" srcId="{080CAEA5-F961-4D31-A8C3-3D050F0FBBFA}" destId="{5D6C8117-AADE-44D4-97CE-482597D29EFC}" srcOrd="0" destOrd="3" presId="urn:microsoft.com/office/officeart/2005/8/layout/hList1"/>
    <dgm:cxn modelId="{7631FDDE-DFCC-4CB7-B2EC-5EA96660D855}" srcId="{6CC2A0D0-D57C-460B-9390-385547275D4F}" destId="{5B209397-E266-4A03-A84A-80A491EDE4BD}" srcOrd="3" destOrd="0" parTransId="{5C8C0D3C-1006-43A8-8C23-0EEDE71E84FD}" sibTransId="{FAE2632C-4B05-4F5D-B7E7-49DB155A9034}"/>
    <dgm:cxn modelId="{1D7026E3-EA69-46A0-9050-22887B712482}" type="presOf" srcId="{08797520-CFDD-4D88-988B-8EA9D2A64CB7}" destId="{2715CA6E-DBBF-4F3F-A048-4C17DE371062}" srcOrd="0" destOrd="0" presId="urn:microsoft.com/office/officeart/2005/8/layout/hList1"/>
    <dgm:cxn modelId="{9E9C3CE3-11BC-4C2C-938F-A521B4E493B1}" type="presOf" srcId="{71C7A2E0-C2ED-45C2-A7EE-B771521DC1C3}" destId="{5D6C8117-AADE-44D4-97CE-482597D29EFC}" srcOrd="0" destOrd="1" presId="urn:microsoft.com/office/officeart/2005/8/layout/hList1"/>
    <dgm:cxn modelId="{9FD2A7EC-7B4E-4CF8-ADA7-206C52970D97}" srcId="{08797520-CFDD-4D88-988B-8EA9D2A64CB7}" destId="{3CA0140A-F111-48E7-BDFA-404A1637EF1D}" srcOrd="1" destOrd="0" parTransId="{4EB1953F-58F0-42EE-BC67-601D0CA244E2}" sibTransId="{E63A5CD7-ED88-4344-ACEB-1091545B1D5A}"/>
    <dgm:cxn modelId="{5E3E59F2-54E7-4FAB-B62C-426F053A532A}" type="presOf" srcId="{CD99FC47-125F-4856-AB26-CBE27E7A2471}" destId="{69F0A792-4644-46E7-94C3-68F75EE907D8}" srcOrd="0" destOrd="2" presId="urn:microsoft.com/office/officeart/2005/8/layout/hList1"/>
    <dgm:cxn modelId="{026DA3F7-243A-4AFD-8143-656E1099D268}" type="presOf" srcId="{5B209397-E266-4A03-A84A-80A491EDE4BD}" destId="{CC29D327-497E-4CD0-99E7-23FF73C2745E}" srcOrd="0" destOrd="3" presId="urn:microsoft.com/office/officeart/2005/8/layout/hList1"/>
    <dgm:cxn modelId="{0012FFFD-DB00-4164-8738-0B60F5A09DAD}" srcId="{8749F7EB-2C41-4AC9-A6F7-6AE7690F72C6}" destId="{71C7A2E0-C2ED-45C2-A7EE-B771521DC1C3}" srcOrd="1" destOrd="0" parTransId="{9AFB09AB-F57C-4D39-BE51-D005F6AACA1C}" sibTransId="{EBB78190-0CD4-42DF-AD06-46F11161203C}"/>
    <dgm:cxn modelId="{2930A4E8-31D5-439B-8DA9-A8F5752EAD41}" type="presParOf" srcId="{577C7DD4-B050-4689-B0E3-D187DFB2017E}" destId="{4B98D058-36AB-43E8-9AD4-2E518B6E97F8}" srcOrd="0" destOrd="0" presId="urn:microsoft.com/office/officeart/2005/8/layout/hList1"/>
    <dgm:cxn modelId="{887F3157-056C-4019-80C3-04A28FE3D7E2}" type="presParOf" srcId="{4B98D058-36AB-43E8-9AD4-2E518B6E97F8}" destId="{2715CA6E-DBBF-4F3F-A048-4C17DE371062}" srcOrd="0" destOrd="0" presId="urn:microsoft.com/office/officeart/2005/8/layout/hList1"/>
    <dgm:cxn modelId="{177BA3EC-7A43-455B-99CD-5C60A1970F26}" type="presParOf" srcId="{4B98D058-36AB-43E8-9AD4-2E518B6E97F8}" destId="{69F0A792-4644-46E7-94C3-68F75EE907D8}" srcOrd="1" destOrd="0" presId="urn:microsoft.com/office/officeart/2005/8/layout/hList1"/>
    <dgm:cxn modelId="{C892F80D-814D-4DCC-8915-BE376AB35F47}" type="presParOf" srcId="{577C7DD4-B050-4689-B0E3-D187DFB2017E}" destId="{DAC43A92-2D03-4C0C-B6CB-33769079FAC5}" srcOrd="1" destOrd="0" presId="urn:microsoft.com/office/officeart/2005/8/layout/hList1"/>
    <dgm:cxn modelId="{BEF2C98F-1C73-4E9F-9B73-BAFB107028EA}" type="presParOf" srcId="{577C7DD4-B050-4689-B0E3-D187DFB2017E}" destId="{951743BD-D700-4F98-B0E2-DD7EEA3B01BA}" srcOrd="2" destOrd="0" presId="urn:microsoft.com/office/officeart/2005/8/layout/hList1"/>
    <dgm:cxn modelId="{CE94ADF1-B649-4135-9251-67C63C9CDD89}" type="presParOf" srcId="{951743BD-D700-4F98-B0E2-DD7EEA3B01BA}" destId="{326C5C48-1332-4B22-BDCC-CA10E285C9DF}" srcOrd="0" destOrd="0" presId="urn:microsoft.com/office/officeart/2005/8/layout/hList1"/>
    <dgm:cxn modelId="{B42C8E32-DFD8-4A99-AA6F-B8153EFC4BB2}" type="presParOf" srcId="{951743BD-D700-4F98-B0E2-DD7EEA3B01BA}" destId="{5D6C8117-AADE-44D4-97CE-482597D29EFC}" srcOrd="1" destOrd="0" presId="urn:microsoft.com/office/officeart/2005/8/layout/hList1"/>
    <dgm:cxn modelId="{F36D7504-08C3-40CC-B6B8-FF463A5F0CAF}" type="presParOf" srcId="{577C7DD4-B050-4689-B0E3-D187DFB2017E}" destId="{6B08DE51-751E-4AE9-9260-B8799B639DC4}" srcOrd="3" destOrd="0" presId="urn:microsoft.com/office/officeart/2005/8/layout/hList1"/>
    <dgm:cxn modelId="{4E4DDDC3-9BED-420C-B107-80682F99AFC2}" type="presParOf" srcId="{577C7DD4-B050-4689-B0E3-D187DFB2017E}" destId="{22EE0BA7-5BAD-4EF5-9B2A-6B0961D4011D}" srcOrd="4" destOrd="0" presId="urn:microsoft.com/office/officeart/2005/8/layout/hList1"/>
    <dgm:cxn modelId="{354C1621-4C24-4819-AC3A-FD5765C0E62B}" type="presParOf" srcId="{22EE0BA7-5BAD-4EF5-9B2A-6B0961D4011D}" destId="{B4D4F349-FDF8-420C-B033-14B5FEFFBAEE}" srcOrd="0" destOrd="0" presId="urn:microsoft.com/office/officeart/2005/8/layout/hList1"/>
    <dgm:cxn modelId="{9A1CCA6F-4561-46BB-BA54-51A1CBD214B1}" type="presParOf" srcId="{22EE0BA7-5BAD-4EF5-9B2A-6B0961D4011D}" destId="{CC29D327-497E-4CD0-99E7-23FF73C2745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15CA6E-DBBF-4F3F-A048-4C17DE371062}">
      <dsp:nvSpPr>
        <dsp:cNvPr id="0" name=""/>
        <dsp:cNvSpPr/>
      </dsp:nvSpPr>
      <dsp:spPr>
        <a:xfrm>
          <a:off x="154365" y="288031"/>
          <a:ext cx="2117675" cy="345600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Wiedza z zakresu ekonomii</a:t>
          </a:r>
        </a:p>
      </dsp:txBody>
      <dsp:txXfrm>
        <a:off x="154365" y="288031"/>
        <a:ext cx="2117675" cy="345600"/>
      </dsp:txXfrm>
    </dsp:sp>
    <dsp:sp modelId="{69F0A792-4644-46E7-94C3-68F75EE907D8}">
      <dsp:nvSpPr>
        <dsp:cNvPr id="0" name=""/>
        <dsp:cNvSpPr/>
      </dsp:nvSpPr>
      <dsp:spPr>
        <a:xfrm>
          <a:off x="5832" y="595809"/>
          <a:ext cx="2473487" cy="36799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/>
            <a:t>Znajomość podstawowych pojęć i instytucji finansowych, produktów i usług żeby: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/>
            <a:t>Dokonać indywidualnej analizy potrzeb – kosztów – korzyści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/>
            <a:t>Mieć świadomość podejmowanego w kontekście kosztów, korzyści i czasu trwania produktów i usług</a:t>
          </a:r>
        </a:p>
      </dsp:txBody>
      <dsp:txXfrm>
        <a:off x="5832" y="595809"/>
        <a:ext cx="2473487" cy="3679944"/>
      </dsp:txXfrm>
    </dsp:sp>
    <dsp:sp modelId="{326C5C48-1332-4B22-BDCC-CA10E285C9DF}">
      <dsp:nvSpPr>
        <dsp:cNvPr id="0" name=""/>
        <dsp:cNvSpPr/>
      </dsp:nvSpPr>
      <dsp:spPr>
        <a:xfrm>
          <a:off x="2933243" y="250209"/>
          <a:ext cx="2117675" cy="34560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Umiejętności</a:t>
          </a:r>
        </a:p>
      </dsp:txBody>
      <dsp:txXfrm>
        <a:off x="2933243" y="250209"/>
        <a:ext cx="2117675" cy="345600"/>
      </dsp:txXfrm>
    </dsp:sp>
    <dsp:sp modelId="{5D6C8117-AADE-44D4-97CE-482597D29EFC}">
      <dsp:nvSpPr>
        <dsp:cNvPr id="0" name=""/>
        <dsp:cNvSpPr/>
      </dsp:nvSpPr>
      <dsp:spPr>
        <a:xfrm>
          <a:off x="2775793" y="595809"/>
          <a:ext cx="2432573" cy="36799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/>
            <a:t>Umiejętność zarządzania pieniędzmi: jak założyć konto (również w </a:t>
          </a:r>
          <a:r>
            <a:rPr lang="pl-PL" sz="1200" kern="1200" dirty="0" err="1"/>
            <a:t>internecie</a:t>
          </a:r>
          <a:r>
            <a:rPr lang="pl-PL" sz="1200" kern="1200" dirty="0"/>
            <a:t>), wykonać operacje gotówkowe i bezgotówkowe, wybrać najkorzystniejszą umowy kredytowej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/>
            <a:t>Umiejętność wartościowania i wybierania właściwych produktów/usług (styl życia)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/>
            <a:t>Umiejętność zadawania właściwych pytań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/>
            <a:t>Krytyczne czytanie tekstów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/>
            <a:t>Zdolność rozumienia odpowiedzi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/>
            <a:t>Zdobywanie doświadczeń przez rozwiązywanie problemów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/>
            <a:t>Ustalanie strategii negocjowania</a:t>
          </a:r>
        </a:p>
      </dsp:txBody>
      <dsp:txXfrm>
        <a:off x="2775793" y="595809"/>
        <a:ext cx="2432573" cy="3679944"/>
      </dsp:txXfrm>
    </dsp:sp>
    <dsp:sp modelId="{B4D4F349-FDF8-420C-B033-14B5FEFFBAEE}">
      <dsp:nvSpPr>
        <dsp:cNvPr id="0" name=""/>
        <dsp:cNvSpPr/>
      </dsp:nvSpPr>
      <dsp:spPr>
        <a:xfrm>
          <a:off x="5779949" y="260183"/>
          <a:ext cx="2117675" cy="345600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Postawy i zachowanie</a:t>
          </a:r>
        </a:p>
      </dsp:txBody>
      <dsp:txXfrm>
        <a:off x="5779949" y="260183"/>
        <a:ext cx="2117675" cy="345600"/>
      </dsp:txXfrm>
    </dsp:sp>
    <dsp:sp modelId="{CC29D327-497E-4CD0-99E7-23FF73C2745E}">
      <dsp:nvSpPr>
        <dsp:cNvPr id="0" name=""/>
        <dsp:cNvSpPr/>
      </dsp:nvSpPr>
      <dsp:spPr>
        <a:xfrm>
          <a:off x="5504842" y="595809"/>
          <a:ext cx="2718925" cy="36799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/>
            <a:t>Większa ostrożność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/>
            <a:t>Poczucie pewności siebie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/>
            <a:t>Świadomość finansowa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/>
            <a:t>Oszczędzanie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/>
            <a:t>Konsumpcja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/>
            <a:t>Planowanie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/>
            <a:t>Etyka finansowa - regulowanie zobowiązań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/>
            <a:t>Humanistyczny wymiar pieniędzy</a:t>
          </a:r>
        </a:p>
      </dsp:txBody>
      <dsp:txXfrm>
        <a:off x="5504842" y="595809"/>
        <a:ext cx="2718925" cy="3679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17" cy="464224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971613" y="0"/>
            <a:ext cx="3037117" cy="464224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2C9819EA-620F-4C3E-9261-36264BED6477}" type="datetimeFigureOut">
              <a:rPr lang="pl-PL" smtClean="0"/>
              <a:pPr/>
              <a:t>26.03.2021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830689"/>
            <a:ext cx="3037117" cy="464224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971613" y="8830689"/>
            <a:ext cx="3037117" cy="464224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20269D49-B083-4981-9BDC-986B0A2B821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29BAEC03-A566-4930-A578-366CA09EC4EE}" type="datetimeFigureOut">
              <a:rPr lang="pl-PL" smtClean="0"/>
              <a:pPr/>
              <a:t>26.03.2021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0" tIns="46095" rIns="92190" bIns="46095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2190" tIns="46095" rIns="92190" bIns="46095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2D5C370A-B816-42F4-9519-A1465276BEB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AF835-2CAB-4914-8CE8-6CC42BFCB513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6060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C370A-B816-42F4-9519-A1465276BEB1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5162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1703-03D2-4EC4-B7CA-88628C954C6D}" type="datetimeFigureOut">
              <a:rPr lang="pl-PL" smtClean="0"/>
              <a:pPr/>
              <a:t>26.03.2021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C573-3DB6-444E-9A46-24AEF1ADB2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1703-03D2-4EC4-B7CA-88628C954C6D}" type="datetimeFigureOut">
              <a:rPr lang="pl-PL" smtClean="0"/>
              <a:pPr/>
              <a:t>26.03.2021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C573-3DB6-444E-9A46-24AEF1ADB2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1703-03D2-4EC4-B7CA-88628C954C6D}" type="datetimeFigureOut">
              <a:rPr lang="pl-PL" smtClean="0"/>
              <a:pPr/>
              <a:t>26.03.2021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C573-3DB6-444E-9A46-24AEF1ADB2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646E9-1E69-4B09-8818-7F3DFF389FB4}" type="datetime1">
              <a:rPr lang="pl-PL" smtClean="0"/>
              <a:t>26.03.2021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C573-3DB6-444E-9A46-24AEF1ADB28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88914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BDFF-CC42-4604-908A-5A791304BF15}" type="datetime1">
              <a:rPr lang="pl-PL" smtClean="0"/>
              <a:t>26.03.2021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C573-3DB6-444E-9A46-24AEF1ADB28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3544274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61ED-4527-439D-95AD-B18CA276E181}" type="datetime1">
              <a:rPr lang="pl-PL" smtClean="0"/>
              <a:t>26.03.2021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C573-3DB6-444E-9A46-24AEF1ADB28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5574483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702E-3F5F-4759-AE00-30E2C1510B17}" type="datetime1">
              <a:rPr lang="pl-PL" smtClean="0"/>
              <a:t>26.03.2021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C573-3DB6-444E-9A46-24AEF1ADB28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2845588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Obraz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7DCB5-D4C8-4D7F-921F-9A258CBC3F36}" type="datetime1">
              <a:rPr lang="pl-PL" smtClean="0"/>
              <a:t>26.03.2021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C573-3DB6-444E-9A46-24AEF1ADB28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7454119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4AF9-10F6-4153-89B5-2439D06C5FC5}" type="datetime1">
              <a:rPr lang="pl-PL" smtClean="0"/>
              <a:t>26.03.2021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C573-3DB6-444E-9A46-24AEF1ADB28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1034671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6A32C-1AAA-4AB9-9383-FA5E27418C61}" type="datetime1">
              <a:rPr lang="pl-PL" smtClean="0"/>
              <a:t>26.03.2021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C573-3DB6-444E-9A46-24AEF1ADB28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6096518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6C7B-4E56-4CF3-96EA-96CF256ADF92}" type="datetime1">
              <a:rPr lang="pl-PL" smtClean="0"/>
              <a:t>26.03.2021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C573-3DB6-444E-9A46-24AEF1ADB28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01785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1703-03D2-4EC4-B7CA-88628C954C6D}" type="datetimeFigureOut">
              <a:rPr lang="pl-PL" smtClean="0"/>
              <a:pPr/>
              <a:t>26.03.2021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C573-3DB6-444E-9A46-24AEF1ADB2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03ED-22D1-4AFF-8ADC-E65C7F454232}" type="datetime1">
              <a:rPr lang="pl-PL" smtClean="0"/>
              <a:t>26.03.2021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C573-3DB6-444E-9A46-24AEF1ADB28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8248712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42E1-2DE9-4E79-ACBD-B78BF5D788FA}" type="datetime1">
              <a:rPr lang="pl-PL" smtClean="0"/>
              <a:t>26.03.2021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C573-3DB6-444E-9A46-24AEF1ADB28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3462635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7B7C-109F-41D0-87FB-B2A9C958CFEF}" type="datetime1">
              <a:rPr lang="pl-PL" smtClean="0"/>
              <a:t>26.03.2021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C573-3DB6-444E-9A46-24AEF1ADB28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731876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1703-03D2-4EC4-B7CA-88628C954C6D}" type="datetimeFigureOut">
              <a:rPr lang="pl-PL" smtClean="0"/>
              <a:pPr/>
              <a:t>26.03.2021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C573-3DB6-444E-9A46-24AEF1ADB2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1703-03D2-4EC4-B7CA-88628C954C6D}" type="datetimeFigureOut">
              <a:rPr lang="pl-PL" smtClean="0"/>
              <a:pPr/>
              <a:t>26.03.2021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C573-3DB6-444E-9A46-24AEF1ADB2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Obraz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1703-03D2-4EC4-B7CA-88628C954C6D}" type="datetimeFigureOut">
              <a:rPr lang="pl-PL" smtClean="0"/>
              <a:pPr/>
              <a:t>26.03.2021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C573-3DB6-444E-9A46-24AEF1ADB2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1703-03D2-4EC4-B7CA-88628C954C6D}" type="datetimeFigureOut">
              <a:rPr lang="pl-PL" smtClean="0"/>
              <a:pPr/>
              <a:t>26.03.2021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C573-3DB6-444E-9A46-24AEF1ADB2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1703-03D2-4EC4-B7CA-88628C954C6D}" type="datetimeFigureOut">
              <a:rPr lang="pl-PL" smtClean="0"/>
              <a:pPr/>
              <a:t>26.03.2021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C573-3DB6-444E-9A46-24AEF1ADB2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1703-03D2-4EC4-B7CA-88628C954C6D}" type="datetimeFigureOut">
              <a:rPr lang="pl-PL" smtClean="0"/>
              <a:pPr/>
              <a:t>26.03.2021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C573-3DB6-444E-9A46-24AEF1ADB2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1703-03D2-4EC4-B7CA-88628C954C6D}" type="datetimeFigureOut">
              <a:rPr lang="pl-PL" smtClean="0"/>
              <a:pPr/>
              <a:t>26.03.2021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C573-3DB6-444E-9A46-24AEF1ADB2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B1703-03D2-4EC4-B7CA-88628C954C6D}" type="datetimeFigureOut">
              <a:rPr lang="pl-PL" smtClean="0"/>
              <a:pPr/>
              <a:t>26.03.2021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8C573-3DB6-444E-9A46-24AEF1ADB28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294E0-F3C0-491E-BDE8-9509CB89E04B}" type="datetime1">
              <a:rPr lang="pl-PL" smtClean="0"/>
              <a:t>26.03.2021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8C573-3DB6-444E-9A46-24AEF1ADB28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6047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BI6WJWAzJ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Y1oSshTj1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pl/url?sa=i&amp;rct=j&amp;q=&amp;esrc=s&amp;frm=1&amp;source=images&amp;cd=&amp;cad=rja&amp;docid=ctZZmZ5Vz_175M&amp;tbnid=4qzmsltA0uWMuM:&amp;ved=0CAUQjRw&amp;url=http://www.coslychacwbiznesie.pl/ludzie/trudna-sztuka-mowienia-%E2%80%9Enie&amp;ei=aKETUZjCCszEsgbzsoCoCQ&amp;bvm=bv.42080656,d.Yms&amp;psig=AFQjCNFU9f08ILDOtZqh7aluTys-jaEf4A&amp;ust=136032735157758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NymcQJjPC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pl/url?sa=i&amp;rct=j&amp;q=&amp;esrc=s&amp;frm=1&amp;source=images&amp;cd=&amp;cad=rja&amp;docid=gKGBSUHvQYcAgM&amp;tbnid=zp4yX1VyqJkAKM:&amp;ved=0CAUQjRw&amp;url=http://pl.123rf.com/photo_9411349_aswiat-uwia--ziony-przez-kod-kreskowy.html&amp;ei=VPwCUZTAEOKi4gT-_oHQCQ&amp;bvm=bv.41524429,d.bGE&amp;psig=AFQjCNFH8DMF6CNhcp4_HaPpgKBxk-84WA&amp;ust=1359236564627080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467544" y="2276872"/>
            <a:ext cx="8280920" cy="1512168"/>
          </a:xfrm>
        </p:spPr>
        <p:txBody>
          <a:bodyPr>
            <a:normAutofit fontScale="90000"/>
          </a:bodyPr>
          <a:lstStyle/>
          <a:p>
            <a:r>
              <a:rPr lang="pl-PL" sz="3200" dirty="0">
                <a:latin typeface="+mn-lt"/>
              </a:rPr>
              <a:t>Projekt edukacyjny</a:t>
            </a:r>
            <a:br>
              <a:rPr lang="pl-PL" sz="3200" dirty="0">
                <a:latin typeface="+mn-lt"/>
              </a:rPr>
            </a:br>
            <a:r>
              <a:rPr lang="pl-PL" sz="3200" dirty="0">
                <a:latin typeface="+mn-lt"/>
              </a:rPr>
              <a:t> „Myślę, decyduję, działam – finanse dla najmłodszych”. 2 edycja </a:t>
            </a:r>
            <a:br>
              <a:rPr lang="pl-PL" sz="3200" dirty="0">
                <a:latin typeface="+mn-lt"/>
              </a:rPr>
            </a:br>
            <a:endParaRPr lang="pl-PL" sz="3200" dirty="0">
              <a:latin typeface="+mn-lt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717032"/>
            <a:ext cx="3779528" cy="1341123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95536" y="5517232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i="1" dirty="0"/>
              <a:t>Projekt realizowany z Narodowym Bankiem Polskim w ramach programu edukacji ekonomicznej.</a:t>
            </a: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Wpływ reklamy na dzieci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000" dirty="0"/>
              <a:t>Według psychologów i pedagogów wiek przedszkolny </a:t>
            </a:r>
            <a:br>
              <a:rPr lang="pl-PL" sz="2000" dirty="0"/>
            </a:br>
            <a:r>
              <a:rPr lang="pl-PL" sz="2000" dirty="0"/>
              <a:t>i wczesnoszkolny jest wyjątkowo niebezpieczny ze względu na to, że dzieci w tym wieku wierzą we wszystko, co widzą i słyszą. </a:t>
            </a:r>
            <a:br>
              <a:rPr lang="pl-PL" sz="2000" dirty="0"/>
            </a:br>
            <a:r>
              <a:rPr lang="pl-PL" sz="2000" dirty="0"/>
              <a:t>Dzieje się tak między innymi dlatego, że lewa półkula mózgu, która odpowiada głównie za logiczne myślenie dopiero się rozwija. </a:t>
            </a:r>
            <a:br>
              <a:rPr lang="pl-PL" sz="2000" dirty="0"/>
            </a:br>
            <a:endParaRPr lang="pl-PL" sz="2000" dirty="0"/>
          </a:p>
          <a:p>
            <a:pPr algn="ctr">
              <a:buNone/>
            </a:pPr>
            <a:endParaRPr lang="pl-PL" sz="2000" dirty="0"/>
          </a:p>
          <a:p>
            <a:pPr algn="ctr">
              <a:buNone/>
            </a:pPr>
            <a:r>
              <a:rPr lang="pl-PL" sz="2000" dirty="0"/>
              <a:t>Żyjemy w społeczeństwie konsumpcyjnym. Myśl o zaspokojeniu ludzkich potrzeb okazała się naiwną iluzją. Świadczy o tym coraz intensywniejsze zacieranie się granic między potrzebami rzeczywistymi a wykreowanymi.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31B607-BE4C-484E-899E-44E89F55F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</a:t>
            </a:r>
            <a:r>
              <a:rPr kumimoji="0" lang="pl-P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ady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 i zalety reklamy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452F06-3EEF-4CB9-83E3-EDB721A5B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4D40041-8154-4269-8EA0-D409AB34170A}"/>
              </a:ext>
            </a:extLst>
          </p:cNvPr>
          <p:cNvSpPr txBox="1"/>
          <p:nvPr/>
        </p:nvSpPr>
        <p:spPr>
          <a:xfrm>
            <a:off x="3419872" y="2996952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zapraszamy do obejrzenia filmu :)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4207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31B607-BE4C-484E-899E-44E89F55F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</a:t>
            </a:r>
            <a:r>
              <a:rPr kumimoji="0" lang="pl-P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ady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 i zalety reklamy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452F06-3EEF-4CB9-83E3-EDB721A5B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2CF1187-D6B2-4069-B962-EBEC1A8D6275}"/>
              </a:ext>
            </a:extLst>
          </p:cNvPr>
          <p:cNvSpPr txBox="1"/>
          <p:nvPr/>
        </p:nvSpPr>
        <p:spPr>
          <a:xfrm>
            <a:off x="2915816" y="3248109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zapraszamy do obejrzenia filmu :)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6452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374813"/>
            <a:ext cx="3096344" cy="1143000"/>
          </a:xfrm>
        </p:spPr>
        <p:txBody>
          <a:bodyPr>
            <a:noAutofit/>
          </a:bodyPr>
          <a:lstStyle/>
          <a:p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Zalety reklamy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fontAlgn="ctr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00B050"/>
                </a:solidFill>
              </a:rPr>
              <a:t>Edukuje</a:t>
            </a:r>
          </a:p>
          <a:p>
            <a:pPr fontAlgn="ctr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00B050"/>
                </a:solidFill>
              </a:rPr>
              <a:t>Informuje o produkcie</a:t>
            </a:r>
          </a:p>
          <a:p>
            <a:pPr fontAlgn="ctr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00B050"/>
                </a:solidFill>
              </a:rPr>
              <a:t>Pomaga podjąć decyzję o zakupie</a:t>
            </a:r>
          </a:p>
          <a:p>
            <a:pPr fontAlgn="ctr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00B050"/>
                </a:solidFill>
              </a:rPr>
              <a:t>Pokazuje działanie produktu</a:t>
            </a:r>
          </a:p>
          <a:p>
            <a:pPr fontAlgn="ctr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00B050"/>
                </a:solidFill>
              </a:rPr>
              <a:t>Przypomina </a:t>
            </a:r>
          </a:p>
          <a:p>
            <a:pPr fontAlgn="ctr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00B050"/>
                </a:solidFill>
              </a:rPr>
              <a:t>Pokazuje korzyści płynące z posiadania produktu lub korzystania z usługi</a:t>
            </a:r>
          </a:p>
          <a:p>
            <a:pPr fontAlgn="ctr"/>
            <a:endParaRPr lang="pl-PL" dirty="0"/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47334"/>
            <a:ext cx="4038600" cy="4525963"/>
          </a:xfrm>
        </p:spPr>
        <p:txBody>
          <a:bodyPr>
            <a:normAutofit/>
          </a:bodyPr>
          <a:lstStyle/>
          <a:p>
            <a:pPr fontAlgn="ctr"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rgbClr val="FF0000"/>
                </a:solidFill>
              </a:rPr>
              <a:t>Wprowadza w błąd</a:t>
            </a:r>
          </a:p>
          <a:p>
            <a:pPr fontAlgn="ctr"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rgbClr val="FF0000"/>
                </a:solidFill>
              </a:rPr>
              <a:t>Fałszuje rzeczywistość np.  jest irracjonalna</a:t>
            </a:r>
          </a:p>
          <a:p>
            <a:pPr fontAlgn="ctr"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rgbClr val="FF0000"/>
                </a:solidFill>
              </a:rPr>
              <a:t>Manipuluje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5040FCF-9CBA-48FB-A0E4-6EBC0B07CDB3}"/>
              </a:ext>
            </a:extLst>
          </p:cNvPr>
          <p:cNvSpPr txBox="1"/>
          <p:nvPr/>
        </p:nvSpPr>
        <p:spPr>
          <a:xfrm>
            <a:off x="5004048" y="684703"/>
            <a:ext cx="28803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Wady reklamy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2376264"/>
          </a:xfrm>
        </p:spPr>
        <p:txBody>
          <a:bodyPr>
            <a:normAutofit/>
          </a:bodyPr>
          <a:lstStyle/>
          <a:p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Ćwiczenie </a:t>
            </a:r>
            <a:b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„Zapraszamy do reklamy”</a:t>
            </a:r>
            <a:b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Prezentacje i podsumowanie ćwiczenia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755576" y="3749899"/>
            <a:ext cx="3740224" cy="2376264"/>
          </a:xfrm>
        </p:spPr>
        <p:txBody>
          <a:bodyPr/>
          <a:lstStyle/>
          <a:p>
            <a:pPr>
              <a:buNone/>
            </a:pPr>
            <a:endParaRPr lang="pl-PL" dirty="0"/>
          </a:p>
          <a:p>
            <a:pPr algn="ctr">
              <a:buNone/>
            </a:pPr>
            <a:endParaRPr lang="pl-PL" dirty="0"/>
          </a:p>
          <a:p>
            <a:pPr algn="ctr">
              <a:buNone/>
            </a:pPr>
            <a:endParaRPr lang="pl-PL" dirty="0"/>
          </a:p>
          <a:p>
            <a:pPr algn="ctr">
              <a:buNone/>
            </a:pPr>
            <a:endParaRPr lang="pl-PL" dirty="0"/>
          </a:p>
        </p:txBody>
      </p:sp>
      <p:sp>
        <p:nvSpPr>
          <p:cNvPr id="7" name="Schemat blokowy: łącznik 6"/>
          <p:cNvSpPr/>
          <p:nvPr/>
        </p:nvSpPr>
        <p:spPr>
          <a:xfrm>
            <a:off x="4137856" y="4894137"/>
            <a:ext cx="1160072" cy="1224137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chemat blokowy: łącznik 7"/>
          <p:cNvSpPr/>
          <p:nvPr/>
        </p:nvSpPr>
        <p:spPr>
          <a:xfrm>
            <a:off x="1547664" y="3933056"/>
            <a:ext cx="1160072" cy="1087844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00B0F0"/>
                </a:solidFill>
              </a:rPr>
              <a:t>Polecenie </a:t>
            </a:r>
          </a:p>
        </p:txBody>
      </p:sp>
      <p:sp>
        <p:nvSpPr>
          <p:cNvPr id="9" name="Schemat blokowy: łącznik 8"/>
          <p:cNvSpPr/>
          <p:nvPr/>
        </p:nvSpPr>
        <p:spPr>
          <a:xfrm>
            <a:off x="6084168" y="3284984"/>
            <a:ext cx="1300200" cy="1080120"/>
          </a:xfrm>
          <a:prstGeom prst="flowChartConnector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Schemat blokowy: łącznik 9"/>
          <p:cNvSpPr/>
          <p:nvPr/>
        </p:nvSpPr>
        <p:spPr>
          <a:xfrm>
            <a:off x="6948264" y="4869160"/>
            <a:ext cx="1228192" cy="108012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5576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0255EA-129C-4472-85A2-151EDC9C7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Edukacja finansowa to: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6B3D984C-87E2-4D8C-99B3-528D3B91EDF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8C573-3DB6-444E-9A46-24AEF1ADB281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653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A6D843-F700-4C82-8139-DA4A4F61F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Treści ekonomiczne w praktyce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F89DF34-04CA-49AB-A8EE-7A802C1FEE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996952"/>
            <a:ext cx="2048434" cy="2737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CB128DF-46CD-4083-89FD-D91FFB24F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C573-3DB6-444E-9A46-24AEF1ADB281}" type="slidenum">
              <a:rPr lang="pl-PL" smtClean="0"/>
              <a:pPr/>
              <a:t>3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8201B55-68AC-476E-BB2A-57F80EB6E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1518492"/>
            <a:ext cx="2816596" cy="1579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DFAFE1A-0753-4A29-88FF-9122732A4E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1902625"/>
            <a:ext cx="2920237" cy="2188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73E26899-D7F9-4FC8-A39B-8E0EB90DCB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6135" y="3718875"/>
            <a:ext cx="2621507" cy="196308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5A310CA-BF19-469A-8D41-568444BEF9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0066" y="4365622"/>
            <a:ext cx="2560542" cy="1920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0416139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0A5DF5-13AF-4524-BE29-4D4AC18A6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79"/>
            <a:ext cx="8229600" cy="1163239"/>
          </a:xfrm>
        </p:spPr>
        <p:txBody>
          <a:bodyPr anchor="ctr">
            <a:normAutofit fontScale="90000"/>
          </a:bodyPr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Ćwiczenie</a:t>
            </a:r>
            <a:b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Piramida potrzeb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8A1EE7-0B71-4AFD-A947-282EF06BBB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0844" y="2481784"/>
            <a:ext cx="4038600" cy="266429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/>
              <a:t>„Potrzeba czy zachcianka”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err="1"/>
              <a:t>Ćwiczeie</a:t>
            </a: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Przykłady uczestników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Dyskusja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Podsumowanie ćwiczenia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EA01BD7-52BD-4A71-9093-4AFC552C2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706" y="2654294"/>
            <a:ext cx="2958480" cy="2465400"/>
          </a:xfrm>
          <a:prstGeom prst="rect">
            <a:avLst/>
          </a:prstGeom>
          <a:noFill/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D838578-D96C-4FF4-AE6D-C0D388823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608C573-3DB6-444E-9A46-24AEF1ADB281}" type="slidenum">
              <a:rPr lang="pl-PL" smtClean="0"/>
              <a:pPr>
                <a:spcAft>
                  <a:spcPts val="600"/>
                </a:spcAft>
              </a:pPr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168168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Reklama…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</p:txBody>
      </p:sp>
      <p:pic>
        <p:nvPicPr>
          <p:cNvPr id="4" name="irc_mi" descr="http://www.coslychacwbiznesie.pl/assets/Nie2_xl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484784"/>
            <a:ext cx="432048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jaśnienie w chmurce 10"/>
          <p:cNvSpPr/>
          <p:nvPr/>
        </p:nvSpPr>
        <p:spPr>
          <a:xfrm>
            <a:off x="323528" y="620688"/>
            <a:ext cx="2592288" cy="2376264"/>
          </a:xfrm>
          <a:prstGeom prst="cloudCallout">
            <a:avLst>
              <a:gd name="adj1" fmla="val 88841"/>
              <a:gd name="adj2" fmla="val 634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 </a:t>
            </a:r>
            <a:r>
              <a:rPr lang="pl-PL" sz="2400" b="1" dirty="0">
                <a:solidFill>
                  <a:schemeClr val="tx1"/>
                </a:solidFill>
              </a:rPr>
              <a:t>NA MNIE NIE DZIAŁA!</a:t>
            </a:r>
          </a:p>
        </p:txBody>
      </p:sp>
      <p:sp>
        <p:nvSpPr>
          <p:cNvPr id="12" name="Objaśnienie w chmurce 11"/>
          <p:cNvSpPr/>
          <p:nvPr/>
        </p:nvSpPr>
        <p:spPr>
          <a:xfrm>
            <a:off x="6300192" y="980728"/>
            <a:ext cx="2592288" cy="2376264"/>
          </a:xfrm>
          <a:prstGeom prst="cloudCallout">
            <a:avLst>
              <a:gd name="adj1" fmla="val -92008"/>
              <a:gd name="adj2" fmla="val -98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b="1" dirty="0"/>
              <a:t> MA WPŁYW NA MOJE DECYZJE.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zawartości 13">
            <a:extLst>
              <a:ext uri="{FF2B5EF4-FFF2-40B4-BE49-F238E27FC236}">
                <a16:creationId xmlns:a16="http://schemas.microsoft.com/office/drawing/2014/main" id="{BF9ED2E7-43BA-4CF5-B29C-B6698E140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5634DF4-7AC5-4DB0-A716-61E66D327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9144000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391350A-0AF2-4A0F-A286-70C2419F3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9144000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CDEDF69-6E96-4FAE-BEF8-E83D212E4BC4}"/>
              </a:ext>
            </a:extLst>
          </p:cNvPr>
          <p:cNvSpPr txBox="1"/>
          <p:nvPr/>
        </p:nvSpPr>
        <p:spPr>
          <a:xfrm>
            <a:off x="2627784" y="3059668"/>
            <a:ext cx="4417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Zapraszamy do obejrzenia filmu :)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5019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ma żaba do reklamy?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F10676B-02F2-4CFB-A2C9-8B80519A8A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13" r="31075" b="1"/>
          <a:stretch/>
        </p:blipFill>
        <p:spPr>
          <a:xfrm>
            <a:off x="3779912" y="507623"/>
            <a:ext cx="4906888" cy="5618540"/>
          </a:xfrm>
          <a:prstGeom prst="rect">
            <a:avLst/>
          </a:prstGeo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8AA0311-7B05-47DA-8509-AE1F830CC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/>
          <a:p>
            <a:endParaRPr lang="pl-PL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Neuromarketing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26692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b="1" dirty="0"/>
              <a:t>	</a:t>
            </a:r>
            <a:r>
              <a:rPr lang="pl-PL" sz="1900" b="1" dirty="0"/>
              <a:t>Rafał Krzysztof </a:t>
            </a:r>
            <a:r>
              <a:rPr lang="pl-PL" sz="1900" b="1" dirty="0" err="1"/>
              <a:t>Ohme</a:t>
            </a:r>
            <a:r>
              <a:rPr lang="pl-PL" sz="1900" dirty="0"/>
              <a:t> – psycholog dr hab. Profesor nadzwyczajny SWPS. </a:t>
            </a:r>
          </a:p>
          <a:p>
            <a:pPr>
              <a:buNone/>
            </a:pPr>
            <a:r>
              <a:rPr lang="pl-PL" sz="1900" dirty="0"/>
              <a:t>	Jest uznawany za jednego ze współtwórców </a:t>
            </a:r>
            <a:br>
              <a:rPr lang="pl-PL" sz="1900" dirty="0"/>
            </a:br>
            <a:r>
              <a:rPr lang="pl-PL" sz="1900" dirty="0"/>
              <a:t>Consumer </a:t>
            </a:r>
            <a:r>
              <a:rPr lang="pl-PL" sz="1900" dirty="0" err="1"/>
              <a:t>Neuroscience</a:t>
            </a:r>
            <a:r>
              <a:rPr lang="pl-PL" sz="1900" dirty="0"/>
              <a:t>. </a:t>
            </a:r>
          </a:p>
          <a:p>
            <a:pPr>
              <a:buNone/>
            </a:pPr>
            <a:r>
              <a:rPr lang="pl-PL" sz="1900" dirty="0"/>
              <a:t>	Kocha Lublin, mieszka w Warszawie. Zarobił na studia, grając na gitarze w barach w Chicago. Teraz jeździ po świecie z wykładami, przekonując, że „nauka o mózgu jest sexy”. </a:t>
            </a:r>
          </a:p>
        </p:txBody>
      </p:sp>
      <p:pic>
        <p:nvPicPr>
          <p:cNvPr id="5" name="Symbol zastępczy zawartości 4" descr="http://static1.iwoman.pl/i/art/214/art243414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484784"/>
            <a:ext cx="25202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Consumer </a:t>
            </a:r>
            <a:r>
              <a:rPr lang="pl-PL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neuroscience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145456"/>
            <a:ext cx="4402832" cy="498070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sz="2600" dirty="0"/>
              <a:t>	</a:t>
            </a:r>
          </a:p>
          <a:p>
            <a:pPr algn="ctr">
              <a:buNone/>
            </a:pPr>
            <a:r>
              <a:rPr lang="pl-PL" sz="2600" b="1" i="1" dirty="0" err="1"/>
              <a:t>Neuronauka</a:t>
            </a:r>
            <a:r>
              <a:rPr lang="pl-PL" sz="2600" b="1" i="1" dirty="0"/>
              <a:t> konsumencka</a:t>
            </a:r>
            <a:r>
              <a:rPr lang="pl-PL" sz="2600" dirty="0"/>
              <a:t>, </a:t>
            </a:r>
            <a:br>
              <a:rPr lang="pl-PL" sz="2600" dirty="0"/>
            </a:br>
            <a:r>
              <a:rPr lang="pl-PL" sz="2600" dirty="0"/>
              <a:t>to połączenie badań konsumenckich z nowoczesną </a:t>
            </a:r>
            <a:r>
              <a:rPr lang="pl-PL" sz="2600" dirty="0" err="1"/>
              <a:t>neuronauką</a:t>
            </a:r>
            <a:r>
              <a:rPr lang="pl-PL" sz="2600" dirty="0"/>
              <a:t>.</a:t>
            </a:r>
          </a:p>
          <a:p>
            <a:pPr algn="ctr">
              <a:buNone/>
            </a:pPr>
            <a:endParaRPr lang="pl-PL" sz="2600" dirty="0"/>
          </a:p>
          <a:p>
            <a:pPr algn="ctr">
              <a:buNone/>
            </a:pPr>
            <a:r>
              <a:rPr lang="pl-PL" sz="2600" dirty="0"/>
              <a:t>Kierunek w badaniach konsumenckich, który analizując pracę mózgu, pozwala zrozumieć instynkty i emocje </a:t>
            </a:r>
            <a:br>
              <a:rPr lang="pl-PL" sz="2600" dirty="0"/>
            </a:br>
            <a:r>
              <a:rPr lang="pl-PL" sz="2600" dirty="0"/>
              <a:t>towarzyszące naszym decyzjom.</a:t>
            </a:r>
          </a:p>
          <a:p>
            <a:pPr algn="ctr">
              <a:buNone/>
            </a:pPr>
            <a:endParaRPr lang="pl-PL" sz="2600" dirty="0"/>
          </a:p>
          <a:p>
            <a:pPr algn="ctr">
              <a:buNone/>
            </a:pPr>
            <a:r>
              <a:rPr lang="pl-PL" sz="2800" dirty="0"/>
              <a:t>Chodzi o to, aby rejestrując aktywność mózgu i układu nerwowego, rozszyfrować, co naprawdę podoba się ludziom w oglądanych reklamach, filmach. </a:t>
            </a:r>
            <a:endParaRPr lang="pl-PL" sz="2400" dirty="0"/>
          </a:p>
          <a:p>
            <a:pPr algn="ctr">
              <a:buNone/>
            </a:pPr>
            <a:endParaRPr lang="pl-PL" sz="2600" dirty="0"/>
          </a:p>
          <a:p>
            <a:pPr>
              <a:buNone/>
            </a:pPr>
            <a:endParaRPr lang="pl-PL" dirty="0"/>
          </a:p>
        </p:txBody>
      </p:sp>
      <p:pic>
        <p:nvPicPr>
          <p:cNvPr id="5" name="irc_mi" descr="http://us.cdn3.123rf.com/168nwm/fberti/fberti1103/fberti110300056/9213565-mozg-wewnatrz-zakupow-koszyk-ilustracji-3d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340768"/>
            <a:ext cx="230425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zablon do prezentacji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 do prezentacji</Template>
  <TotalTime>2826</TotalTime>
  <Words>477</Words>
  <Application>Microsoft Office PowerPoint</Application>
  <PresentationFormat>Pokaz na ekranie (4:3)</PresentationFormat>
  <Paragraphs>80</Paragraphs>
  <Slides>14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Arial</vt:lpstr>
      <vt:lpstr>Calibri</vt:lpstr>
      <vt:lpstr>Wingdings</vt:lpstr>
      <vt:lpstr>szablon do prezentacji</vt:lpstr>
      <vt:lpstr>Motyw pakietu Office</vt:lpstr>
      <vt:lpstr>Projekt edukacyjny  „Myślę, decyduję, działam – finanse dla najmłodszych”. 2 edycja  </vt:lpstr>
      <vt:lpstr>Edukacja finansowa to:</vt:lpstr>
      <vt:lpstr>Treści ekonomiczne w praktyce </vt:lpstr>
      <vt:lpstr>Ćwiczenie Piramida potrzeb</vt:lpstr>
      <vt:lpstr>Reklama…</vt:lpstr>
      <vt:lpstr>Prezentacja programu PowerPoint</vt:lpstr>
      <vt:lpstr>Co ma żaba do reklamy? </vt:lpstr>
      <vt:lpstr>Neuromarketing</vt:lpstr>
      <vt:lpstr>Consumer neuroscience</vt:lpstr>
      <vt:lpstr>Wpływ reklamy na dzieci</vt:lpstr>
      <vt:lpstr>Wady i zalety reklamy </vt:lpstr>
      <vt:lpstr>Wady i zalety reklamy </vt:lpstr>
      <vt:lpstr> Zalety reklamy </vt:lpstr>
      <vt:lpstr>Ćwiczenie  „Zapraszamy do reklamy”  Prezentacje i podsumowanie ćwiczenia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MAGDALENA NASTRABASZ JANCZARSKA</dc:creator>
  <cp:lastModifiedBy>Magdalena  Nastrabasz</cp:lastModifiedBy>
  <cp:revision>196</cp:revision>
  <cp:lastPrinted>2021-03-16T10:30:34Z</cp:lastPrinted>
  <dcterms:created xsi:type="dcterms:W3CDTF">2013-01-25T10:08:28Z</dcterms:created>
  <dcterms:modified xsi:type="dcterms:W3CDTF">2021-03-26T13:31:29Z</dcterms:modified>
</cp:coreProperties>
</file>