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57" r:id="rId3"/>
    <p:sldId id="356" r:id="rId4"/>
    <p:sldId id="316" r:id="rId5"/>
    <p:sldId id="315" r:id="rId6"/>
    <p:sldId id="294" r:id="rId7"/>
    <p:sldId id="320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CBAC10-08F5-4A62-BC47-60F0BF788CB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63D8A562-5FE9-4337-B6F3-3864E12730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Działanie (manipulowanie konkretami, konkretyzacja)</a:t>
          </a:r>
        </a:p>
      </dgm:t>
    </dgm:pt>
    <dgm:pt modelId="{430A6DE4-88F6-43C6-831D-116C623E1EF6}" type="parTrans" cxnId="{C8904B3A-2102-4319-832E-F4C467ECC13E}">
      <dgm:prSet/>
      <dgm:spPr/>
      <dgm:t>
        <a:bodyPr/>
        <a:lstStyle/>
        <a:p>
          <a:endParaRPr lang="pl-PL"/>
        </a:p>
      </dgm:t>
    </dgm:pt>
    <dgm:pt modelId="{5F48223D-0FBB-4DA9-91A0-36CC30793897}" type="sibTrans" cxnId="{C8904B3A-2102-4319-832E-F4C467ECC13E}">
      <dgm:prSet/>
      <dgm:spPr/>
      <dgm:t>
        <a:bodyPr/>
        <a:lstStyle/>
        <a:p>
          <a:endParaRPr lang="pl-PL"/>
        </a:p>
      </dgm:t>
    </dgm:pt>
    <dgm:pt modelId="{F628F890-75B9-4156-A378-3D8F762F12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Odkrywanie prawidłowości</a:t>
          </a:r>
        </a:p>
      </dgm:t>
    </dgm:pt>
    <dgm:pt modelId="{11CA4D95-5F62-45FF-BA75-6CB9B32C32D6}" type="parTrans" cxnId="{FF6412B6-C8B3-4EA3-BC06-DAF429CCC727}">
      <dgm:prSet/>
      <dgm:spPr/>
      <dgm:t>
        <a:bodyPr/>
        <a:lstStyle/>
        <a:p>
          <a:endParaRPr lang="pl-PL"/>
        </a:p>
      </dgm:t>
    </dgm:pt>
    <dgm:pt modelId="{6BA4CBC7-574E-4555-B132-0C596262D3AE}" type="sibTrans" cxnId="{FF6412B6-C8B3-4EA3-BC06-DAF429CCC727}">
      <dgm:prSet/>
      <dgm:spPr/>
      <dgm:t>
        <a:bodyPr/>
        <a:lstStyle/>
        <a:p>
          <a:endParaRPr lang="pl-PL"/>
        </a:p>
      </dgm:t>
    </dgm:pt>
    <dgm:pt modelId="{CB1F3CA3-F6EF-4AE3-BE45-236FDD0358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Wyjaśnianie, uzasadnianie</a:t>
          </a:r>
        </a:p>
      </dgm:t>
    </dgm:pt>
    <dgm:pt modelId="{9D5160EB-2CA7-4C75-996C-8E8EB27422A0}" type="parTrans" cxnId="{40E3DA37-6946-44BB-95EF-2DA6995DF5A5}">
      <dgm:prSet/>
      <dgm:spPr/>
      <dgm:t>
        <a:bodyPr/>
        <a:lstStyle/>
        <a:p>
          <a:endParaRPr lang="pl-PL"/>
        </a:p>
      </dgm:t>
    </dgm:pt>
    <dgm:pt modelId="{44FF57F7-915D-41A5-A5CB-985BA8FA266C}" type="sibTrans" cxnId="{40E3DA37-6946-44BB-95EF-2DA6995DF5A5}">
      <dgm:prSet/>
      <dgm:spPr/>
      <dgm:t>
        <a:bodyPr/>
        <a:lstStyle/>
        <a:p>
          <a:endParaRPr lang="pl-PL"/>
        </a:p>
      </dgm:t>
    </dgm:pt>
    <dgm:pt modelId="{C70BC4FB-19D0-49D6-82DC-34D0F2A9787C}" type="pres">
      <dgm:prSet presAssocID="{10CBAC10-08F5-4A62-BC47-60F0BF788CBD}" presName="cycle" presStyleCnt="0">
        <dgm:presLayoutVars>
          <dgm:dir/>
          <dgm:resizeHandles val="exact"/>
        </dgm:presLayoutVars>
      </dgm:prSet>
      <dgm:spPr/>
    </dgm:pt>
    <dgm:pt modelId="{00D746E9-2DAE-49BA-9182-98C77C655B15}" type="pres">
      <dgm:prSet presAssocID="{63D8A562-5FE9-4337-B6F3-3864E1273094}" presName="dummy" presStyleCnt="0"/>
      <dgm:spPr/>
    </dgm:pt>
    <dgm:pt modelId="{3AF9BF47-72CB-4CB1-9B4D-EB684ABD0BEB}" type="pres">
      <dgm:prSet presAssocID="{63D8A562-5FE9-4337-B6F3-3864E1273094}" presName="node" presStyleLbl="revTx" presStyleIdx="0" presStyleCnt="3">
        <dgm:presLayoutVars>
          <dgm:bulletEnabled val="1"/>
        </dgm:presLayoutVars>
      </dgm:prSet>
      <dgm:spPr/>
    </dgm:pt>
    <dgm:pt modelId="{EEFD6DB7-0B69-48B9-9673-2C3D67A72A70}" type="pres">
      <dgm:prSet presAssocID="{5F48223D-0FBB-4DA9-91A0-36CC30793897}" presName="sibTrans" presStyleLbl="node1" presStyleIdx="0" presStyleCnt="3"/>
      <dgm:spPr/>
    </dgm:pt>
    <dgm:pt modelId="{B04DA4AD-F01C-465C-8731-DA381E7AC4E0}" type="pres">
      <dgm:prSet presAssocID="{F628F890-75B9-4156-A378-3D8F762F12F7}" presName="dummy" presStyleCnt="0"/>
      <dgm:spPr/>
    </dgm:pt>
    <dgm:pt modelId="{5374D43C-AF49-4B02-9597-F610AFCF5347}" type="pres">
      <dgm:prSet presAssocID="{F628F890-75B9-4156-A378-3D8F762F12F7}" presName="node" presStyleLbl="revTx" presStyleIdx="1" presStyleCnt="3">
        <dgm:presLayoutVars>
          <dgm:bulletEnabled val="1"/>
        </dgm:presLayoutVars>
      </dgm:prSet>
      <dgm:spPr/>
    </dgm:pt>
    <dgm:pt modelId="{3048BE5D-36B2-4CDF-BE0E-B724EAC63EC5}" type="pres">
      <dgm:prSet presAssocID="{6BA4CBC7-574E-4555-B132-0C596262D3AE}" presName="sibTrans" presStyleLbl="node1" presStyleIdx="1" presStyleCnt="3"/>
      <dgm:spPr/>
    </dgm:pt>
    <dgm:pt modelId="{0FAC7C27-19EC-4407-A953-E0296D2D2C82}" type="pres">
      <dgm:prSet presAssocID="{CB1F3CA3-F6EF-4AE3-BE45-236FDD0358CD}" presName="dummy" presStyleCnt="0"/>
      <dgm:spPr/>
    </dgm:pt>
    <dgm:pt modelId="{2790A24A-81F1-4C12-95F7-5335CB74AF50}" type="pres">
      <dgm:prSet presAssocID="{CB1F3CA3-F6EF-4AE3-BE45-236FDD0358CD}" presName="node" presStyleLbl="revTx" presStyleIdx="2" presStyleCnt="3">
        <dgm:presLayoutVars>
          <dgm:bulletEnabled val="1"/>
        </dgm:presLayoutVars>
      </dgm:prSet>
      <dgm:spPr/>
    </dgm:pt>
    <dgm:pt modelId="{F9E99663-67AC-4E55-A2A3-FCCE7656FBFB}" type="pres">
      <dgm:prSet presAssocID="{44FF57F7-915D-41A5-A5CB-985BA8FA266C}" presName="sibTrans" presStyleLbl="node1" presStyleIdx="2" presStyleCnt="3"/>
      <dgm:spPr/>
    </dgm:pt>
  </dgm:ptLst>
  <dgm:cxnLst>
    <dgm:cxn modelId="{2A33B802-C7F4-4CEA-8942-00D9AD55B574}" type="presOf" srcId="{F628F890-75B9-4156-A378-3D8F762F12F7}" destId="{5374D43C-AF49-4B02-9597-F610AFCF5347}" srcOrd="0" destOrd="0" presId="urn:microsoft.com/office/officeart/2005/8/layout/cycle1"/>
    <dgm:cxn modelId="{16FDA322-DE1C-4ABC-BD5B-1107E70CD4B0}" type="presOf" srcId="{CB1F3CA3-F6EF-4AE3-BE45-236FDD0358CD}" destId="{2790A24A-81F1-4C12-95F7-5335CB74AF50}" srcOrd="0" destOrd="0" presId="urn:microsoft.com/office/officeart/2005/8/layout/cycle1"/>
    <dgm:cxn modelId="{40E3DA37-6946-44BB-95EF-2DA6995DF5A5}" srcId="{10CBAC10-08F5-4A62-BC47-60F0BF788CBD}" destId="{CB1F3CA3-F6EF-4AE3-BE45-236FDD0358CD}" srcOrd="2" destOrd="0" parTransId="{9D5160EB-2CA7-4C75-996C-8E8EB27422A0}" sibTransId="{44FF57F7-915D-41A5-A5CB-985BA8FA266C}"/>
    <dgm:cxn modelId="{C8904B3A-2102-4319-832E-F4C467ECC13E}" srcId="{10CBAC10-08F5-4A62-BC47-60F0BF788CBD}" destId="{63D8A562-5FE9-4337-B6F3-3864E1273094}" srcOrd="0" destOrd="0" parTransId="{430A6DE4-88F6-43C6-831D-116C623E1EF6}" sibTransId="{5F48223D-0FBB-4DA9-91A0-36CC30793897}"/>
    <dgm:cxn modelId="{507CDE74-5714-45A9-B091-47F292AA20D4}" type="presOf" srcId="{63D8A562-5FE9-4337-B6F3-3864E1273094}" destId="{3AF9BF47-72CB-4CB1-9B4D-EB684ABD0BEB}" srcOrd="0" destOrd="0" presId="urn:microsoft.com/office/officeart/2005/8/layout/cycle1"/>
    <dgm:cxn modelId="{F3695A76-8DC8-44B2-A0FD-47E269631A74}" type="presOf" srcId="{44FF57F7-915D-41A5-A5CB-985BA8FA266C}" destId="{F9E99663-67AC-4E55-A2A3-FCCE7656FBFB}" srcOrd="0" destOrd="0" presId="urn:microsoft.com/office/officeart/2005/8/layout/cycle1"/>
    <dgm:cxn modelId="{2E671890-6AF2-4324-A13B-7EA3FC59B9DE}" type="presOf" srcId="{10CBAC10-08F5-4A62-BC47-60F0BF788CBD}" destId="{C70BC4FB-19D0-49D6-82DC-34D0F2A9787C}" srcOrd="0" destOrd="0" presId="urn:microsoft.com/office/officeart/2005/8/layout/cycle1"/>
    <dgm:cxn modelId="{90BC6EAC-687C-4B07-BF1F-ADE787FC4F9D}" type="presOf" srcId="{5F48223D-0FBB-4DA9-91A0-36CC30793897}" destId="{EEFD6DB7-0B69-48B9-9673-2C3D67A72A70}" srcOrd="0" destOrd="0" presId="urn:microsoft.com/office/officeart/2005/8/layout/cycle1"/>
    <dgm:cxn modelId="{FF6412B6-C8B3-4EA3-BC06-DAF429CCC727}" srcId="{10CBAC10-08F5-4A62-BC47-60F0BF788CBD}" destId="{F628F890-75B9-4156-A378-3D8F762F12F7}" srcOrd="1" destOrd="0" parTransId="{11CA4D95-5F62-45FF-BA75-6CB9B32C32D6}" sibTransId="{6BA4CBC7-574E-4555-B132-0C596262D3AE}"/>
    <dgm:cxn modelId="{C89359FC-6CEC-4DEF-BA1F-283CC17CC2D9}" type="presOf" srcId="{6BA4CBC7-574E-4555-B132-0C596262D3AE}" destId="{3048BE5D-36B2-4CDF-BE0E-B724EAC63EC5}" srcOrd="0" destOrd="0" presId="urn:microsoft.com/office/officeart/2005/8/layout/cycle1"/>
    <dgm:cxn modelId="{B85ABCCB-1B40-48DB-BAE5-5D48C4EA7DD0}" type="presParOf" srcId="{C70BC4FB-19D0-49D6-82DC-34D0F2A9787C}" destId="{00D746E9-2DAE-49BA-9182-98C77C655B15}" srcOrd="0" destOrd="0" presId="urn:microsoft.com/office/officeart/2005/8/layout/cycle1"/>
    <dgm:cxn modelId="{40CEFDAD-E13E-4169-83F9-B813B6A913E4}" type="presParOf" srcId="{C70BC4FB-19D0-49D6-82DC-34D0F2A9787C}" destId="{3AF9BF47-72CB-4CB1-9B4D-EB684ABD0BEB}" srcOrd="1" destOrd="0" presId="urn:microsoft.com/office/officeart/2005/8/layout/cycle1"/>
    <dgm:cxn modelId="{96CD3D5B-B23E-4DA3-9C70-AC2EFCBA4B05}" type="presParOf" srcId="{C70BC4FB-19D0-49D6-82DC-34D0F2A9787C}" destId="{EEFD6DB7-0B69-48B9-9673-2C3D67A72A70}" srcOrd="2" destOrd="0" presId="urn:microsoft.com/office/officeart/2005/8/layout/cycle1"/>
    <dgm:cxn modelId="{1B48C888-FE9B-4C98-8393-BD7B19F17D84}" type="presParOf" srcId="{C70BC4FB-19D0-49D6-82DC-34D0F2A9787C}" destId="{B04DA4AD-F01C-465C-8731-DA381E7AC4E0}" srcOrd="3" destOrd="0" presId="urn:microsoft.com/office/officeart/2005/8/layout/cycle1"/>
    <dgm:cxn modelId="{3193508E-5E66-4F83-B956-DB47F6A4754E}" type="presParOf" srcId="{C70BC4FB-19D0-49D6-82DC-34D0F2A9787C}" destId="{5374D43C-AF49-4B02-9597-F610AFCF5347}" srcOrd="4" destOrd="0" presId="urn:microsoft.com/office/officeart/2005/8/layout/cycle1"/>
    <dgm:cxn modelId="{0F3BB0FB-6C40-4562-A00D-F03020E7C063}" type="presParOf" srcId="{C70BC4FB-19D0-49D6-82DC-34D0F2A9787C}" destId="{3048BE5D-36B2-4CDF-BE0E-B724EAC63EC5}" srcOrd="5" destOrd="0" presId="urn:microsoft.com/office/officeart/2005/8/layout/cycle1"/>
    <dgm:cxn modelId="{FEC2DEB1-804F-4856-8C97-A1D8B270F817}" type="presParOf" srcId="{C70BC4FB-19D0-49D6-82DC-34D0F2A9787C}" destId="{0FAC7C27-19EC-4407-A953-E0296D2D2C82}" srcOrd="6" destOrd="0" presId="urn:microsoft.com/office/officeart/2005/8/layout/cycle1"/>
    <dgm:cxn modelId="{EC31D49A-0700-4BEE-8A0F-DDFC12B23199}" type="presParOf" srcId="{C70BC4FB-19D0-49D6-82DC-34D0F2A9787C}" destId="{2790A24A-81F1-4C12-95F7-5335CB74AF50}" srcOrd="7" destOrd="0" presId="urn:microsoft.com/office/officeart/2005/8/layout/cycle1"/>
    <dgm:cxn modelId="{B38A549F-F099-4846-8580-2BA0B8D1476F}" type="presParOf" srcId="{C70BC4FB-19D0-49D6-82DC-34D0F2A9787C}" destId="{F9E99663-67AC-4E55-A2A3-FCCE7656FBFB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9BF47-72CB-4CB1-9B4D-EB684ABD0BEB}">
      <dsp:nvSpPr>
        <dsp:cNvPr id="0" name=""/>
        <dsp:cNvSpPr/>
      </dsp:nvSpPr>
      <dsp:spPr>
        <a:xfrm>
          <a:off x="4024230" y="775609"/>
          <a:ext cx="2389995" cy="2389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2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Działanie (manipulowanie konkretami, konkretyzacja)</a:t>
          </a:r>
        </a:p>
      </dsp:txBody>
      <dsp:txXfrm>
        <a:off x="4024230" y="775609"/>
        <a:ext cx="2389995" cy="2389995"/>
      </dsp:txXfrm>
    </dsp:sp>
    <dsp:sp modelId="{EEFD6DB7-0B69-48B9-9673-2C3D67A72A70}">
      <dsp:nvSpPr>
        <dsp:cNvPr id="0" name=""/>
        <dsp:cNvSpPr/>
      </dsp:nvSpPr>
      <dsp:spPr>
        <a:xfrm>
          <a:off x="379763" y="304274"/>
          <a:ext cx="5655560" cy="5655560"/>
        </a:xfrm>
        <a:prstGeom prst="circularArrow">
          <a:avLst>
            <a:gd name="adj1" fmla="val 8241"/>
            <a:gd name="adj2" fmla="val 575443"/>
            <a:gd name="adj3" fmla="val 2966940"/>
            <a:gd name="adj4" fmla="val 496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4D43C-AF49-4B02-9597-F610AFCF5347}">
      <dsp:nvSpPr>
        <dsp:cNvPr id="0" name=""/>
        <dsp:cNvSpPr/>
      </dsp:nvSpPr>
      <dsp:spPr>
        <a:xfrm>
          <a:off x="2012545" y="4259950"/>
          <a:ext cx="2389995" cy="2389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Odkrywanie prawidłowości</a:t>
          </a:r>
        </a:p>
      </dsp:txBody>
      <dsp:txXfrm>
        <a:off x="2012545" y="4259950"/>
        <a:ext cx="2389995" cy="2389995"/>
      </dsp:txXfrm>
    </dsp:sp>
    <dsp:sp modelId="{3048BE5D-36B2-4CDF-BE0E-B724EAC63EC5}">
      <dsp:nvSpPr>
        <dsp:cNvPr id="0" name=""/>
        <dsp:cNvSpPr/>
      </dsp:nvSpPr>
      <dsp:spPr>
        <a:xfrm>
          <a:off x="379763" y="304274"/>
          <a:ext cx="5655560" cy="5655560"/>
        </a:xfrm>
        <a:prstGeom prst="circularArrow">
          <a:avLst>
            <a:gd name="adj1" fmla="val 8241"/>
            <a:gd name="adj2" fmla="val 575443"/>
            <a:gd name="adj3" fmla="val 10174902"/>
            <a:gd name="adj4" fmla="val 7257617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0A24A-81F1-4C12-95F7-5335CB74AF50}">
      <dsp:nvSpPr>
        <dsp:cNvPr id="0" name=""/>
        <dsp:cNvSpPr/>
      </dsp:nvSpPr>
      <dsp:spPr>
        <a:xfrm>
          <a:off x="860" y="775609"/>
          <a:ext cx="2389995" cy="2389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2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Wyjaśnianie, uzasadnianie</a:t>
          </a:r>
        </a:p>
      </dsp:txBody>
      <dsp:txXfrm>
        <a:off x="860" y="775609"/>
        <a:ext cx="2389995" cy="2389995"/>
      </dsp:txXfrm>
    </dsp:sp>
    <dsp:sp modelId="{F9E99663-67AC-4E55-A2A3-FCCE7656FBFB}">
      <dsp:nvSpPr>
        <dsp:cNvPr id="0" name=""/>
        <dsp:cNvSpPr/>
      </dsp:nvSpPr>
      <dsp:spPr>
        <a:xfrm>
          <a:off x="379763" y="304274"/>
          <a:ext cx="5655560" cy="5655560"/>
        </a:xfrm>
        <a:prstGeom prst="circularArrow">
          <a:avLst>
            <a:gd name="adj1" fmla="val 8241"/>
            <a:gd name="adj2" fmla="val 575443"/>
            <a:gd name="adj3" fmla="val 16859603"/>
            <a:gd name="adj4" fmla="val 14964955"/>
            <a:gd name="adj5" fmla="val 961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48F6B-F4A3-4DEC-B0FA-28FA809EBC87}" type="datetimeFigureOut">
              <a:rPr lang="pl-PL" smtClean="0"/>
              <a:t>26.03.2021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18F8A-1602-459A-AD9D-F2ABA410C8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679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7AF835-2CAB-4914-8CE8-6CC42BFCB513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06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01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809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330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953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3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40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74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89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840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880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936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B1703-03D2-4EC4-B7CA-88628C954C6D}" type="datetimeFigureOut">
              <a:rPr lang="pl-PL" smtClean="0"/>
              <a:pPr/>
              <a:t>26.03.2021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8C573-3DB6-444E-9A46-24AEF1ADB2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5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991544" y="2276872"/>
            <a:ext cx="8280920" cy="1512168"/>
          </a:xfrm>
        </p:spPr>
        <p:txBody>
          <a:bodyPr>
            <a:normAutofit fontScale="90000"/>
          </a:bodyPr>
          <a:lstStyle/>
          <a:p>
            <a:r>
              <a:rPr lang="pl-PL" sz="3200" dirty="0">
                <a:latin typeface="+mn-lt"/>
              </a:rPr>
              <a:t>Projekt edukacyjny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 „Myślę, decyduję, działam – finanse dla najmłodszych. 2 edycja” </a:t>
            </a: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3717033"/>
            <a:ext cx="3779528" cy="1341123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919536" y="5517232"/>
            <a:ext cx="8208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prstClr val="black"/>
                </a:solidFill>
                <a:latin typeface="Calibri"/>
              </a:rPr>
              <a:t>Projekt realizowany z Narodowym Bankiem Polskim w ramach programu edukacji ekonomicznej.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7C5A6C-1C23-4821-9BC5-9204B53F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pl-PL" dirty="0"/>
              <a:t>Warsztaty matematyczne</a:t>
            </a:r>
          </a:p>
        </p:txBody>
      </p:sp>
      <p:pic>
        <p:nvPicPr>
          <p:cNvPr id="1026" name="Picture 2" descr="Skuteczne metody nauczania matematyki dla najmłodszych dzieci - Korepetycje  z matematyki i zajęcia dodatkowe dla dzieci i młodzieży - MathRiders">
            <a:extLst>
              <a:ext uri="{FF2B5EF4-FFF2-40B4-BE49-F238E27FC236}">
                <a16:creationId xmlns:a16="http://schemas.microsoft.com/office/drawing/2014/main" id="{8B7E98A2-6335-413E-904C-C0CC572016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082"/>
          <a:stretch/>
        </p:blipFill>
        <p:spPr bwMode="auto">
          <a:xfrm>
            <a:off x="609600" y="1276644"/>
            <a:ext cx="5384800" cy="452596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2EC193A-4E22-4871-A97B-0E5B943B2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/>
          <a:p>
            <a:pPr marL="114300" indent="0">
              <a:spcAft>
                <a:spcPts val="800"/>
              </a:spcAft>
              <a:buNone/>
            </a:pPr>
            <a:endParaRPr lang="pl-PL" dirty="0"/>
          </a:p>
          <a:p>
            <a:pPr marL="114300" indent="0">
              <a:spcAft>
                <a:spcPts val="800"/>
              </a:spcAft>
              <a:buNone/>
            </a:pPr>
            <a:r>
              <a:rPr lang="pl-PL" dirty="0"/>
              <a:t>Pojęć matematycznych nie można przekazać dziecku poprzez ich objaśnianie, nawet na konkretnych przykładach (</a:t>
            </a:r>
            <a:r>
              <a:rPr lang="pl-PL" dirty="0" err="1"/>
              <a:t>Quaglia</a:t>
            </a:r>
            <a:r>
              <a:rPr lang="pl-PL" dirty="0"/>
              <a:t>, Corso 2015).</a:t>
            </a:r>
          </a:p>
        </p:txBody>
      </p:sp>
    </p:spTree>
    <p:extLst>
      <p:ext uri="{BB962C8B-B14F-4D97-AF65-F5344CB8AC3E}">
        <p14:creationId xmlns:p14="http://schemas.microsoft.com/office/powerpoint/2010/main" val="395577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2A4876B1-3162-455A-9EED-FB67A524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931983"/>
            <a:ext cx="6914939" cy="6277199"/>
          </a:xfrm>
        </p:spPr>
        <p:txBody>
          <a:bodyPr anchor="ctr">
            <a:normAutofit fontScale="77500" lnSpcReduction="20000"/>
          </a:bodyPr>
          <a:lstStyle/>
          <a:p>
            <a:r>
              <a:rPr lang="pl-PL" sz="3000" b="1" dirty="0">
                <a:latin typeface="Abadi" panose="020B0604020104020204" pitchFamily="34" charset="0"/>
              </a:rPr>
              <a:t>HIPOTEZA POWTARZALNOŚCI </a:t>
            </a:r>
          </a:p>
          <a:p>
            <a:pPr>
              <a:buFontTx/>
              <a:buChar char="-"/>
            </a:pPr>
            <a:r>
              <a:rPr lang="pl-PL" sz="3000" dirty="0">
                <a:latin typeface="Abadi" panose="020B0604020104020204" pitchFamily="34" charset="0"/>
              </a:rPr>
              <a:t>pamięć przechowuje wyniki aktywności poznawczej (fakty, instrukcje, gotowe sposoby postępowania itd.)</a:t>
            </a:r>
          </a:p>
          <a:p>
            <a:pPr>
              <a:buFontTx/>
              <a:buChar char="-"/>
            </a:pPr>
            <a:endParaRPr lang="pl-PL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pl-PL" sz="3000" dirty="0">
                <a:latin typeface="Abadi" panose="020B0604020104020204" pitchFamily="34" charset="0"/>
              </a:rPr>
              <a:t>        </a:t>
            </a:r>
            <a:r>
              <a:rPr lang="pl-PL" sz="3000" b="1" dirty="0">
                <a:latin typeface="Abadi" panose="020B0604020104020204" pitchFamily="34" charset="0"/>
              </a:rPr>
              <a:t>wiedza odtwarzana w znanym kontekście</a:t>
            </a:r>
          </a:p>
          <a:p>
            <a:pPr marL="0" indent="0">
              <a:buNone/>
            </a:pPr>
            <a:endParaRPr lang="pl-PL" sz="3000" dirty="0">
              <a:latin typeface="Abadi" panose="020B0604020104020204" pitchFamily="34" charset="0"/>
            </a:endParaRPr>
          </a:p>
          <a:p>
            <a:pPr>
              <a:buFontTx/>
              <a:buChar char="-"/>
            </a:pPr>
            <a:r>
              <a:rPr lang="pl-PL" sz="3000" b="1" dirty="0">
                <a:latin typeface="Abadi" panose="020B0604020104020204" pitchFamily="34" charset="0"/>
              </a:rPr>
              <a:t>HIPOTEZA WYKORZYSTYWANIA</a:t>
            </a:r>
            <a:r>
              <a:rPr lang="pl-PL" sz="3000" dirty="0">
                <a:latin typeface="Abadi" panose="020B060402010402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pl-PL" sz="3000" dirty="0">
                <a:latin typeface="Abadi" panose="020B0604020104020204" pitchFamily="34" charset="0"/>
              </a:rPr>
              <a:t>pamięć przechowuje sposoby dojścia do wyniku</a:t>
            </a:r>
          </a:p>
          <a:p>
            <a:pPr marL="0" indent="0">
              <a:buNone/>
            </a:pPr>
            <a:endParaRPr lang="pl-PL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pl-PL" sz="3000" dirty="0">
                <a:latin typeface="Abadi" panose="020B0604020104020204" pitchFamily="34" charset="0"/>
              </a:rPr>
              <a:t>      </a:t>
            </a:r>
          </a:p>
          <a:p>
            <a:pPr marL="0" indent="0">
              <a:buNone/>
            </a:pPr>
            <a:r>
              <a:rPr lang="pl-PL" sz="3000" dirty="0">
                <a:latin typeface="Abadi" panose="020B0604020104020204" pitchFamily="34" charset="0"/>
              </a:rPr>
              <a:t>       </a:t>
            </a:r>
            <a:r>
              <a:rPr lang="pl-PL" sz="3000" b="1" dirty="0">
                <a:latin typeface="Abadi" panose="020B0604020104020204" pitchFamily="34" charset="0"/>
              </a:rPr>
              <a:t>wiedza wykorzystywana w nowych kontekstach</a:t>
            </a:r>
          </a:p>
          <a:p>
            <a:pPr>
              <a:buFontTx/>
              <a:buChar char="-"/>
            </a:pPr>
            <a:endParaRPr lang="pl-PL" sz="3000" dirty="0">
              <a:latin typeface="Abadi" panose="020B0604020104020204" pitchFamily="34" charset="0"/>
            </a:endParaRPr>
          </a:p>
          <a:p>
            <a:pPr marL="0" indent="0" algn="r">
              <a:buNone/>
            </a:pPr>
            <a:endParaRPr lang="pl-PL" sz="3000" dirty="0">
              <a:latin typeface="Abadi" panose="020B0604020104020204" pitchFamily="34" charset="0"/>
            </a:endParaRPr>
          </a:p>
          <a:p>
            <a:pPr marL="0" indent="0" algn="r">
              <a:buNone/>
            </a:pPr>
            <a:endParaRPr lang="pl-PL" sz="3000" dirty="0">
              <a:latin typeface="Abadi" panose="020B0604020104020204" pitchFamily="34" charset="0"/>
            </a:endParaRPr>
          </a:p>
          <a:p>
            <a:pPr marL="0" indent="0" algn="r">
              <a:buNone/>
            </a:pPr>
            <a:r>
              <a:rPr lang="pl-PL" sz="3000" dirty="0">
                <a:latin typeface="Abadi" panose="020B0604020104020204" pitchFamily="34" charset="0"/>
              </a:rPr>
              <a:t>U. </a:t>
            </a:r>
            <a:r>
              <a:rPr lang="fr-FR" sz="3000" dirty="0">
                <a:latin typeface="Abadi" panose="020B0604020104020204" pitchFamily="34" charset="0"/>
              </a:rPr>
              <a:t>Neisse</a:t>
            </a:r>
            <a:r>
              <a:rPr lang="pl-PL" sz="3000" dirty="0">
                <a:latin typeface="Abadi" panose="020B0604020104020204" pitchFamily="34" charset="0"/>
              </a:rPr>
              <a:t>r</a:t>
            </a:r>
            <a:r>
              <a:rPr lang="fr-FR" sz="3000" dirty="0">
                <a:latin typeface="Abadi" panose="020B0604020104020204" pitchFamily="34" charset="0"/>
              </a:rPr>
              <a:t> (1967)</a:t>
            </a:r>
            <a:r>
              <a:rPr lang="pl-PL" sz="3000" dirty="0">
                <a:latin typeface="Abadi" panose="020B0604020104020204" pitchFamily="34" charset="0"/>
              </a:rPr>
              <a:t>,</a:t>
            </a:r>
            <a:r>
              <a:rPr lang="fr-FR" sz="3000" dirty="0">
                <a:latin typeface="Abadi" panose="020B0604020104020204" pitchFamily="34" charset="0"/>
              </a:rPr>
              <a:t> </a:t>
            </a:r>
            <a:r>
              <a:rPr lang="fr-FR" sz="3000" i="1" dirty="0">
                <a:latin typeface="Abadi" panose="020B0604020104020204" pitchFamily="34" charset="0"/>
              </a:rPr>
              <a:t>Cognitive </a:t>
            </a:r>
            <a:r>
              <a:rPr lang="fr-FR" sz="3000" i="1" dirty="0" err="1">
                <a:latin typeface="Abadi" panose="020B0604020104020204" pitchFamily="34" charset="0"/>
              </a:rPr>
              <a:t>psychology</a:t>
            </a:r>
            <a:r>
              <a:rPr lang="fr-FR" sz="3000" dirty="0">
                <a:latin typeface="Abadi" panose="020B0604020104020204" pitchFamily="34" charset="0"/>
              </a:rPr>
              <a:t>. </a:t>
            </a:r>
            <a:endParaRPr lang="pl-PL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pl-PL" sz="3000" dirty="0">
              <a:latin typeface="Abadi" panose="020B0604020104020204" pitchFamily="34" charset="0"/>
            </a:endParaRPr>
          </a:p>
          <a:p>
            <a:pPr>
              <a:buFontTx/>
              <a:buChar char="-"/>
            </a:pPr>
            <a:endParaRPr lang="pl-PL" dirty="0"/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id="{E00D9577-8E82-412D-BF3E-DF4FDA67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931983"/>
            <a:ext cx="3539266" cy="4965896"/>
          </a:xfrm>
        </p:spPr>
        <p:txBody>
          <a:bodyPr anchor="ctr">
            <a:normAutofit/>
          </a:bodyPr>
          <a:lstStyle/>
          <a:p>
            <a:r>
              <a:rPr lang="pl-PL" sz="4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Zmiana paradygmatyczna </a:t>
            </a:r>
            <a:br>
              <a:rPr lang="pl-PL" sz="4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</a:br>
            <a:r>
              <a:rPr lang="pl-PL" sz="4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w psychologii</a:t>
            </a:r>
          </a:p>
        </p:txBody>
      </p:sp>
      <p:sp>
        <p:nvSpPr>
          <p:cNvPr id="12" name="Strzałka: w dół 11">
            <a:extLst>
              <a:ext uri="{FF2B5EF4-FFF2-40B4-BE49-F238E27FC236}">
                <a16:creationId xmlns:a16="http://schemas.microsoft.com/office/drawing/2014/main" id="{38E88100-AC50-439D-9E9E-4DA7FB35ED77}"/>
              </a:ext>
            </a:extLst>
          </p:cNvPr>
          <p:cNvSpPr/>
          <p:nvPr/>
        </p:nvSpPr>
        <p:spPr>
          <a:xfrm>
            <a:off x="8184733" y="2036553"/>
            <a:ext cx="196363" cy="369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: w dół 12">
            <a:extLst>
              <a:ext uri="{FF2B5EF4-FFF2-40B4-BE49-F238E27FC236}">
                <a16:creationId xmlns:a16="http://schemas.microsoft.com/office/drawing/2014/main" id="{D69C2495-EBE1-4556-BA47-874C7E69AC30}"/>
              </a:ext>
            </a:extLst>
          </p:cNvPr>
          <p:cNvSpPr/>
          <p:nvPr/>
        </p:nvSpPr>
        <p:spPr>
          <a:xfrm>
            <a:off x="8184733" y="4228517"/>
            <a:ext cx="196363" cy="369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34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9EF34D9-7968-4837-A684-E0C0856CDB6F}"/>
              </a:ext>
            </a:extLst>
          </p:cNvPr>
          <p:cNvGraphicFramePr/>
          <p:nvPr/>
        </p:nvGraphicFramePr>
        <p:xfrm>
          <a:off x="2814637" y="153071"/>
          <a:ext cx="6415087" cy="6957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28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A0F9D3E-7829-41AD-9FF8-622B5A655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21" y="522972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Jakie umiejętności mają rozwijać zadania?</a:t>
            </a:r>
            <a:br>
              <a:rPr lang="pl-PL" dirty="0"/>
            </a:b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DC074DD-E256-4B90-8859-0DC40032C130}"/>
              </a:ext>
            </a:extLst>
          </p:cNvPr>
          <p:cNvSpPr txBox="1"/>
          <p:nvPr/>
        </p:nvSpPr>
        <p:spPr>
          <a:xfrm>
            <a:off x="2252869" y="1488309"/>
            <a:ext cx="76862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pl-PL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Czytanie tekstu ze zrozumieniem</a:t>
            </a:r>
            <a:endParaRPr lang="pl-PL" sz="3600" b="1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FE690A8F-5BF5-4DC6-A350-571529E9E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8" y="2351087"/>
            <a:ext cx="1085353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200" dirty="0">
                <a:latin typeface="Arial" panose="020B0604020202020204" pitchFamily="34" charset="0"/>
              </a:rPr>
              <a:t>Marek </a:t>
            </a:r>
            <a:r>
              <a:rPr lang="pl-PL" altLang="pl-PL" sz="3200" dirty="0" err="1">
                <a:latin typeface="Arial" panose="020B0604020202020204" pitchFamily="34" charset="0"/>
              </a:rPr>
              <a:t>obrągolił</a:t>
            </a:r>
            <a:r>
              <a:rPr lang="pl-PL" altLang="pl-PL" sz="3200" dirty="0">
                <a:latin typeface="Arial" panose="020B0604020202020204" pitchFamily="34" charset="0"/>
              </a:rPr>
              <a:t> 16 </a:t>
            </a:r>
            <a:r>
              <a:rPr lang="pl-PL" altLang="pl-PL" sz="3200" dirty="0" err="1">
                <a:latin typeface="Arial" panose="020B0604020202020204" pitchFamily="34" charset="0"/>
              </a:rPr>
              <a:t>flatarkowek</a:t>
            </a:r>
            <a:r>
              <a:rPr lang="pl-PL" altLang="pl-PL" sz="3200" dirty="0">
                <a:latin typeface="Arial" panose="020B0604020202020204" pitchFamily="34" charset="0"/>
              </a:rPr>
              <a:t> </a:t>
            </a:r>
            <a:r>
              <a:rPr lang="pl-PL" altLang="pl-PL" sz="3200" dirty="0" err="1">
                <a:latin typeface="Arial" panose="020B0604020202020204" pitchFamily="34" charset="0"/>
              </a:rPr>
              <a:t>pumerając</a:t>
            </a:r>
            <a:r>
              <a:rPr lang="pl-PL" altLang="pl-PL" sz="3200" dirty="0">
                <a:latin typeface="Arial" panose="020B0604020202020204" pitchFamily="34" charset="0"/>
              </a:rPr>
              <a:t> 7. Ile </a:t>
            </a:r>
            <a:r>
              <a:rPr lang="pl-PL" altLang="pl-PL" sz="3200" dirty="0" err="1">
                <a:latin typeface="Arial" panose="020B0604020202020204" pitchFamily="34" charset="0"/>
              </a:rPr>
              <a:t>flatarkowek</a:t>
            </a:r>
            <a:r>
              <a:rPr lang="pl-PL" altLang="pl-PL" sz="3200" dirty="0">
                <a:latin typeface="Arial" panose="020B0604020202020204" pitchFamily="34" charset="0"/>
              </a:rPr>
              <a:t> ma Marek?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4934E834-7269-4FC2-A4D7-F48654310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18" y="3968612"/>
            <a:ext cx="10971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200" dirty="0">
                <a:latin typeface="Arial" panose="020B0604020202020204" pitchFamily="34" charset="0"/>
              </a:rPr>
              <a:t>Siedem Garwoli </a:t>
            </a:r>
            <a:r>
              <a:rPr lang="pl-PL" altLang="pl-PL" sz="3200" dirty="0" err="1">
                <a:latin typeface="Arial" panose="020B0604020202020204" pitchFamily="34" charset="0"/>
              </a:rPr>
              <a:t>trumaniło</a:t>
            </a:r>
            <a:r>
              <a:rPr lang="pl-PL" altLang="pl-PL" sz="3200" dirty="0">
                <a:latin typeface="Arial" panose="020B0604020202020204" pitchFamily="34" charset="0"/>
              </a:rPr>
              <a:t> w </a:t>
            </a:r>
            <a:r>
              <a:rPr lang="pl-PL" altLang="pl-PL" sz="3200" dirty="0" err="1">
                <a:latin typeface="Arial" panose="020B0604020202020204" pitchFamily="34" charset="0"/>
              </a:rPr>
              <a:t>radorze</a:t>
            </a:r>
            <a:r>
              <a:rPr lang="pl-PL" altLang="pl-PL" sz="3200" dirty="0">
                <a:latin typeface="Arial" panose="020B0604020202020204" pitchFamily="34" charset="0"/>
              </a:rPr>
              <a:t> a 14 w </a:t>
            </a:r>
            <a:r>
              <a:rPr lang="pl-PL" altLang="pl-PL" sz="3200" dirty="0" err="1">
                <a:latin typeface="Arial" panose="020B0604020202020204" pitchFamily="34" charset="0"/>
              </a:rPr>
              <a:t>komendorze</a:t>
            </a:r>
            <a:r>
              <a:rPr lang="pl-PL" altLang="pl-PL" sz="3200" dirty="0">
                <a:latin typeface="Arial" panose="020B0604020202020204" pitchFamily="34" charset="0"/>
              </a:rPr>
              <a:t>. Ile Garwoli było razem?</a:t>
            </a:r>
          </a:p>
        </p:txBody>
      </p:sp>
    </p:spTree>
    <p:extLst>
      <p:ext uri="{BB962C8B-B14F-4D97-AF65-F5344CB8AC3E}">
        <p14:creationId xmlns:p14="http://schemas.microsoft.com/office/powerpoint/2010/main" val="385714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EF73FE71-0C14-4210-A3CC-F31C3E92D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06976"/>
            <a:ext cx="8208962" cy="146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b="1" dirty="0">
                <a:latin typeface="Arial" panose="020B0604020202020204" pitchFamily="34" charset="0"/>
              </a:rPr>
              <a:t>Zadanie typowe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i="1" dirty="0">
                <a:latin typeface="Arial" panose="020B0604020202020204" pitchFamily="34" charset="0"/>
              </a:rPr>
              <a:t>W kinie są dwie sale. W pierwszej są 122 miejsca, a w drugiej jest o 35 miejsc więcej.  Ile łącznie miejsc jest w tym kinie?  </a:t>
            </a:r>
            <a:r>
              <a:rPr lang="pl-PL" altLang="pl-PL" sz="2000" dirty="0">
                <a:latin typeface="Arial" panose="020B0604020202020204" pitchFamily="34" charset="0"/>
              </a:rPr>
              <a:t>(OBUT 2011)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</a:rPr>
              <a:t>Poprawność na poziomie </a:t>
            </a:r>
            <a:r>
              <a:rPr lang="pl-PL" altLang="pl-PL" sz="2000" b="1" dirty="0">
                <a:latin typeface="Arial" panose="020B0604020202020204" pitchFamily="34" charset="0"/>
              </a:rPr>
              <a:t>37,5%.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l-PL" altLang="pl-PL" sz="900" dirty="0">
              <a:latin typeface="Arial" panose="020B0604020202020204" pitchFamily="34" charset="0"/>
            </a:endParaRPr>
          </a:p>
        </p:txBody>
      </p:sp>
      <p:sp>
        <p:nvSpPr>
          <p:cNvPr id="13315" name="Prostokąt 2">
            <a:extLst>
              <a:ext uri="{FF2B5EF4-FFF2-40B4-BE49-F238E27FC236}">
                <a16:creationId xmlns:a16="http://schemas.microsoft.com/office/drawing/2014/main" id="{68A86CE0-B831-428C-96ED-D25A471A1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3644900"/>
            <a:ext cx="79930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b="1" dirty="0">
                <a:latin typeface="Arial" panose="020B0604020202020204" pitchFamily="34" charset="0"/>
              </a:rPr>
              <a:t>Zadanie nietypowe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i="1" dirty="0">
                <a:latin typeface="Arial" panose="020B0604020202020204" pitchFamily="34" charset="0"/>
              </a:rPr>
              <a:t>Dwa litry soku wlano do identycznych butelek o pojemności ćwierć litra. Do ilu butelek wlano sok?</a:t>
            </a:r>
            <a:r>
              <a:rPr lang="pl-PL" altLang="pl-PL" sz="2000" dirty="0">
                <a:latin typeface="Arial" panose="020B0604020202020204" pitchFamily="34" charset="0"/>
              </a:rPr>
              <a:t> (OBUT 2012)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</a:rPr>
              <a:t>Poprawność na poziomie </a:t>
            </a:r>
            <a:r>
              <a:rPr lang="pl-PL" altLang="pl-PL" sz="2000" b="1" dirty="0">
                <a:latin typeface="Arial" panose="020B0604020202020204" pitchFamily="34" charset="0"/>
              </a:rPr>
              <a:t>56,5%.</a:t>
            </a:r>
          </a:p>
        </p:txBody>
      </p:sp>
      <p:sp>
        <p:nvSpPr>
          <p:cNvPr id="13316" name="Prostokąt 3">
            <a:extLst>
              <a:ext uri="{FF2B5EF4-FFF2-40B4-BE49-F238E27FC236}">
                <a16:creationId xmlns:a16="http://schemas.microsoft.com/office/drawing/2014/main" id="{0CBE6C46-77F6-4D81-8FA5-48E9FE02D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492376"/>
            <a:ext cx="45608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</a:rPr>
              <a:t>Najpopularniejszy błąd: 122+35= 157. 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496AAEF-72FD-48CB-905E-D8111F939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2" y="2430027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latin typeface="Arial" panose="020B0604020202020204" pitchFamily="34" charset="0"/>
                <a:ea typeface="PMingLiU" panose="02020500000000000000" pitchFamily="18" charset="-120"/>
              </a:rPr>
              <a:t>51,6%</a:t>
            </a:r>
            <a:endParaRPr lang="pl-PL" altLang="pl-PL" sz="2400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sp>
        <p:nvSpPr>
          <p:cNvPr id="13318" name="Prostokąt 5">
            <a:extLst>
              <a:ext uri="{FF2B5EF4-FFF2-40B4-BE49-F238E27FC236}">
                <a16:creationId xmlns:a16="http://schemas.microsoft.com/office/drawing/2014/main" id="{CA8F2288-8E5C-4300-91B3-8A0220282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260378"/>
            <a:ext cx="3478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000" dirty="0">
                <a:latin typeface="Arial" panose="020B0604020202020204" pitchFamily="34" charset="0"/>
              </a:rPr>
              <a:t>Najpopularniejszy błąd: do 4.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164053E-5727-4D67-A135-DFC42164B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6544" y="5229451"/>
            <a:ext cx="1058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400" b="1" dirty="0">
                <a:latin typeface="Arial" panose="020B0604020202020204" pitchFamily="34" charset="0"/>
              </a:rPr>
              <a:t>23,1%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A0F9D3E-7829-41AD-9FF8-622B5A655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9" y="492333"/>
            <a:ext cx="10972800" cy="1143000"/>
          </a:xfrm>
        </p:spPr>
        <p:txBody>
          <a:bodyPr/>
          <a:lstStyle/>
          <a:p>
            <a:r>
              <a:rPr lang="pl-PL" dirty="0"/>
              <a:t>- Zadawanie pytań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C5284348-D58E-4665-B301-02DA2312D032}"/>
              </a:ext>
            </a:extLst>
          </p:cNvPr>
          <p:cNvSpPr txBox="1">
            <a:spLocks/>
          </p:cNvSpPr>
          <p:nvPr/>
        </p:nvSpPr>
        <p:spPr>
          <a:xfrm>
            <a:off x="742121" y="16353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- Tworzenie własnych strategii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58A30A9F-7BE7-4349-8C62-CEEA78ED9E0F}"/>
              </a:ext>
            </a:extLst>
          </p:cNvPr>
          <p:cNvSpPr txBox="1">
            <a:spLocks/>
          </p:cNvSpPr>
          <p:nvPr/>
        </p:nvSpPr>
        <p:spPr>
          <a:xfrm>
            <a:off x="609600" y="27783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- Dyskutowanie i uzasadnianie</a:t>
            </a:r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FE62A71D-F731-4574-B655-BA173367B859}"/>
              </a:ext>
            </a:extLst>
          </p:cNvPr>
          <p:cNvSpPr txBox="1">
            <a:spLocks/>
          </p:cNvSpPr>
          <p:nvPr/>
        </p:nvSpPr>
        <p:spPr>
          <a:xfrm>
            <a:off x="609600" y="39213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- Doświadczanie błędnych koncepcji</a:t>
            </a:r>
          </a:p>
        </p:txBody>
      </p:sp>
    </p:spTree>
    <p:extLst>
      <p:ext uri="{BB962C8B-B14F-4D97-AF65-F5344CB8AC3E}">
        <p14:creationId xmlns:p14="http://schemas.microsoft.com/office/powerpoint/2010/main" val="3211907899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260</Words>
  <Application>Microsoft Office PowerPoint</Application>
  <PresentationFormat>Panoramiczny</PresentationFormat>
  <Paragraphs>42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Abadi</vt:lpstr>
      <vt:lpstr>Arial</vt:lpstr>
      <vt:lpstr>Bahnschrift Condensed</vt:lpstr>
      <vt:lpstr>Calibri</vt:lpstr>
      <vt:lpstr>Times New Roman</vt:lpstr>
      <vt:lpstr>1_Motyw pakietu Office</vt:lpstr>
      <vt:lpstr>Projekt edukacyjny  „Myślę, decyduję, działam – finanse dla najmłodszych. 2 edycja”  </vt:lpstr>
      <vt:lpstr>Warsztaty matematyczne</vt:lpstr>
      <vt:lpstr>Zmiana paradygmatyczna  w psychologii</vt:lpstr>
      <vt:lpstr>Prezentacja programu PowerPoint</vt:lpstr>
      <vt:lpstr>Jakie umiejętności mają rozwijać zadania? </vt:lpstr>
      <vt:lpstr>Prezentacja programu PowerPoint</vt:lpstr>
      <vt:lpstr>- Zadawanie pytań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edukacyjny  „Myślę, decyduję, działam – finanse dla najmłodszych”</dc:title>
  <dc:creator>Alina Kalinowska</dc:creator>
  <cp:lastModifiedBy>Magdalena  Nastrabasz</cp:lastModifiedBy>
  <cp:revision>24</cp:revision>
  <dcterms:created xsi:type="dcterms:W3CDTF">2021-03-14T06:41:26Z</dcterms:created>
  <dcterms:modified xsi:type="dcterms:W3CDTF">2021-03-26T13:32:59Z</dcterms:modified>
</cp:coreProperties>
</file>