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67" r:id="rId1"/>
  </p:sldMasterIdLst>
  <p:notesMasterIdLst>
    <p:notesMasterId r:id="rId21"/>
  </p:notesMasterIdLst>
  <p:handoutMasterIdLst>
    <p:handoutMasterId r:id="rId22"/>
  </p:handoutMasterIdLst>
  <p:sldIdLst>
    <p:sldId id="394" r:id="rId2"/>
    <p:sldId id="395" r:id="rId3"/>
    <p:sldId id="396" r:id="rId4"/>
    <p:sldId id="397" r:id="rId5"/>
    <p:sldId id="398" r:id="rId6"/>
    <p:sldId id="399" r:id="rId7"/>
    <p:sldId id="400" r:id="rId8"/>
    <p:sldId id="401" r:id="rId9"/>
    <p:sldId id="402" r:id="rId10"/>
    <p:sldId id="403" r:id="rId11"/>
    <p:sldId id="404" r:id="rId12"/>
    <p:sldId id="405" r:id="rId13"/>
    <p:sldId id="406" r:id="rId14"/>
    <p:sldId id="407" r:id="rId15"/>
    <p:sldId id="408" r:id="rId16"/>
    <p:sldId id="409" r:id="rId17"/>
    <p:sldId id="410" r:id="rId18"/>
    <p:sldId id="411" r:id="rId19"/>
    <p:sldId id="412" r:id="rId20"/>
  </p:sldIdLst>
  <p:sldSz cx="9144000" cy="6858000" type="screen4x3"/>
  <p:notesSz cx="6797675" cy="9928225"/>
  <p:defaultTextStyle>
    <a:defPPr>
      <a:defRPr lang="pl-PL"/>
    </a:defPPr>
    <a:lvl1pPr algn="l" rtl="0" fontAlgn="base">
      <a:spcBef>
        <a:spcPct val="20000"/>
      </a:spcBef>
      <a:spcAft>
        <a:spcPct val="0"/>
      </a:spcAft>
      <a:buClr>
        <a:schemeClr val="hlink"/>
      </a:buClr>
      <a:buSzPct val="70000"/>
      <a:buFont typeface="Wingdings" pitchFamily="2" charset="2"/>
      <a:defRPr sz="3200" kern="1200">
        <a:solidFill>
          <a:schemeClr val="tx1"/>
        </a:solidFill>
        <a:effectLst>
          <a:outerShdw blurRad="38100" dist="38100" dir="2700000" algn="tl">
            <a:srgbClr val="000000">
              <a:alpha val="43137"/>
            </a:srgbClr>
          </a:outerShdw>
        </a:effectLst>
        <a:latin typeface="Garamond" pitchFamily="18" charset="0"/>
        <a:ea typeface="+mn-ea"/>
        <a:cs typeface="+mn-cs"/>
      </a:defRPr>
    </a:lvl1pPr>
    <a:lvl2pPr marL="457200" algn="l" rtl="0" fontAlgn="base">
      <a:spcBef>
        <a:spcPct val="20000"/>
      </a:spcBef>
      <a:spcAft>
        <a:spcPct val="0"/>
      </a:spcAft>
      <a:buClr>
        <a:schemeClr val="hlink"/>
      </a:buClr>
      <a:buSzPct val="70000"/>
      <a:buFont typeface="Wingdings" pitchFamily="2" charset="2"/>
      <a:defRPr sz="3200" kern="1200">
        <a:solidFill>
          <a:schemeClr val="tx1"/>
        </a:solidFill>
        <a:effectLst>
          <a:outerShdw blurRad="38100" dist="38100" dir="2700000" algn="tl">
            <a:srgbClr val="000000">
              <a:alpha val="43137"/>
            </a:srgbClr>
          </a:outerShdw>
        </a:effectLst>
        <a:latin typeface="Garamond" pitchFamily="18" charset="0"/>
        <a:ea typeface="+mn-ea"/>
        <a:cs typeface="+mn-cs"/>
      </a:defRPr>
    </a:lvl2pPr>
    <a:lvl3pPr marL="914400" algn="l" rtl="0" fontAlgn="base">
      <a:spcBef>
        <a:spcPct val="20000"/>
      </a:spcBef>
      <a:spcAft>
        <a:spcPct val="0"/>
      </a:spcAft>
      <a:buClr>
        <a:schemeClr val="hlink"/>
      </a:buClr>
      <a:buSzPct val="70000"/>
      <a:buFont typeface="Wingdings" pitchFamily="2" charset="2"/>
      <a:defRPr sz="3200" kern="1200">
        <a:solidFill>
          <a:schemeClr val="tx1"/>
        </a:solidFill>
        <a:effectLst>
          <a:outerShdw blurRad="38100" dist="38100" dir="2700000" algn="tl">
            <a:srgbClr val="000000">
              <a:alpha val="43137"/>
            </a:srgbClr>
          </a:outerShdw>
        </a:effectLst>
        <a:latin typeface="Garamond" pitchFamily="18" charset="0"/>
        <a:ea typeface="+mn-ea"/>
        <a:cs typeface="+mn-cs"/>
      </a:defRPr>
    </a:lvl3pPr>
    <a:lvl4pPr marL="1371600" algn="l" rtl="0" fontAlgn="base">
      <a:spcBef>
        <a:spcPct val="20000"/>
      </a:spcBef>
      <a:spcAft>
        <a:spcPct val="0"/>
      </a:spcAft>
      <a:buClr>
        <a:schemeClr val="hlink"/>
      </a:buClr>
      <a:buSzPct val="70000"/>
      <a:buFont typeface="Wingdings" pitchFamily="2" charset="2"/>
      <a:defRPr sz="3200" kern="1200">
        <a:solidFill>
          <a:schemeClr val="tx1"/>
        </a:solidFill>
        <a:effectLst>
          <a:outerShdw blurRad="38100" dist="38100" dir="2700000" algn="tl">
            <a:srgbClr val="000000">
              <a:alpha val="43137"/>
            </a:srgbClr>
          </a:outerShdw>
        </a:effectLst>
        <a:latin typeface="Garamond" pitchFamily="18" charset="0"/>
        <a:ea typeface="+mn-ea"/>
        <a:cs typeface="+mn-cs"/>
      </a:defRPr>
    </a:lvl4pPr>
    <a:lvl5pPr marL="1828800" algn="l" rtl="0" fontAlgn="base">
      <a:spcBef>
        <a:spcPct val="20000"/>
      </a:spcBef>
      <a:spcAft>
        <a:spcPct val="0"/>
      </a:spcAft>
      <a:buClr>
        <a:schemeClr val="hlink"/>
      </a:buClr>
      <a:buSzPct val="70000"/>
      <a:buFont typeface="Wingdings" pitchFamily="2" charset="2"/>
      <a:defRPr sz="3200" kern="1200">
        <a:solidFill>
          <a:schemeClr val="tx1"/>
        </a:solidFill>
        <a:effectLst>
          <a:outerShdw blurRad="38100" dist="38100" dir="2700000" algn="tl">
            <a:srgbClr val="000000">
              <a:alpha val="43137"/>
            </a:srgbClr>
          </a:outerShdw>
        </a:effectLst>
        <a:latin typeface="Garamond" pitchFamily="18" charset="0"/>
        <a:ea typeface="+mn-ea"/>
        <a:cs typeface="+mn-cs"/>
      </a:defRPr>
    </a:lvl5pPr>
    <a:lvl6pPr marL="2286000" algn="l" defTabSz="914400" rtl="0" eaLnBrk="1" latinLnBrk="0" hangingPunct="1">
      <a:defRPr sz="3200" kern="1200">
        <a:solidFill>
          <a:schemeClr val="tx1"/>
        </a:solidFill>
        <a:effectLst>
          <a:outerShdw blurRad="38100" dist="38100" dir="2700000" algn="tl">
            <a:srgbClr val="000000">
              <a:alpha val="43137"/>
            </a:srgbClr>
          </a:outerShdw>
        </a:effectLst>
        <a:latin typeface="Garamond" pitchFamily="18" charset="0"/>
        <a:ea typeface="+mn-ea"/>
        <a:cs typeface="+mn-cs"/>
      </a:defRPr>
    </a:lvl6pPr>
    <a:lvl7pPr marL="2743200" algn="l" defTabSz="914400" rtl="0" eaLnBrk="1" latinLnBrk="0" hangingPunct="1">
      <a:defRPr sz="3200" kern="1200">
        <a:solidFill>
          <a:schemeClr val="tx1"/>
        </a:solidFill>
        <a:effectLst>
          <a:outerShdw blurRad="38100" dist="38100" dir="2700000" algn="tl">
            <a:srgbClr val="000000">
              <a:alpha val="43137"/>
            </a:srgbClr>
          </a:outerShdw>
        </a:effectLst>
        <a:latin typeface="Garamond" pitchFamily="18" charset="0"/>
        <a:ea typeface="+mn-ea"/>
        <a:cs typeface="+mn-cs"/>
      </a:defRPr>
    </a:lvl7pPr>
    <a:lvl8pPr marL="3200400" algn="l" defTabSz="914400" rtl="0" eaLnBrk="1" latinLnBrk="0" hangingPunct="1">
      <a:defRPr sz="3200" kern="1200">
        <a:solidFill>
          <a:schemeClr val="tx1"/>
        </a:solidFill>
        <a:effectLst>
          <a:outerShdw blurRad="38100" dist="38100" dir="2700000" algn="tl">
            <a:srgbClr val="000000">
              <a:alpha val="43137"/>
            </a:srgbClr>
          </a:outerShdw>
        </a:effectLst>
        <a:latin typeface="Garamond" pitchFamily="18" charset="0"/>
        <a:ea typeface="+mn-ea"/>
        <a:cs typeface="+mn-cs"/>
      </a:defRPr>
    </a:lvl8pPr>
    <a:lvl9pPr marL="3657600" algn="l" defTabSz="914400" rtl="0" eaLnBrk="1" latinLnBrk="0" hangingPunct="1">
      <a:defRPr sz="3200" kern="1200">
        <a:solidFill>
          <a:schemeClr val="tx1"/>
        </a:solidFill>
        <a:effectLst>
          <a:outerShdw blurRad="38100" dist="38100" dir="2700000" algn="tl">
            <a:srgbClr val="000000">
              <a:alpha val="43137"/>
            </a:srgbClr>
          </a:outerShdw>
        </a:effectLst>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44A729"/>
    <a:srgbClr val="C6E6A2"/>
    <a:srgbClr val="006600"/>
    <a:srgbClr val="FF0066"/>
    <a:srgbClr val="996633"/>
    <a:srgbClr val="B2DE82"/>
    <a:srgbClr val="CCFF99"/>
    <a:srgbClr val="CCFFCC"/>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autoAdjust="0"/>
    <p:restoredTop sz="94618" autoAdjust="0"/>
  </p:normalViewPr>
  <p:slideViewPr>
    <p:cSldViewPr>
      <p:cViewPr varScale="1">
        <p:scale>
          <a:sx n="78" d="100"/>
          <a:sy n="78" d="100"/>
        </p:scale>
        <p:origin x="159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1"/>
            <a:ext cx="2945659" cy="496411"/>
          </a:xfrm>
          <a:prstGeom prst="rect">
            <a:avLst/>
          </a:prstGeom>
        </p:spPr>
        <p:txBody>
          <a:bodyPr vert="horz" lIns="91440" tIns="45720" rIns="91440" bIns="45720" rtlCol="0"/>
          <a:lstStyle>
            <a:lvl1pPr algn="l">
              <a:defRPr sz="1200"/>
            </a:lvl1pPr>
          </a:lstStyle>
          <a:p>
            <a:pPr>
              <a:defRPr/>
            </a:pPr>
            <a:endParaRPr lang="pl-PL"/>
          </a:p>
        </p:txBody>
      </p:sp>
      <p:sp>
        <p:nvSpPr>
          <p:cNvPr id="3" name="Symbol zastępczy daty 2"/>
          <p:cNvSpPr>
            <a:spLocks noGrp="1"/>
          </p:cNvSpPr>
          <p:nvPr>
            <p:ph type="dt" sz="quarter" idx="1"/>
          </p:nvPr>
        </p:nvSpPr>
        <p:spPr>
          <a:xfrm>
            <a:off x="3850444" y="1"/>
            <a:ext cx="2945659" cy="496411"/>
          </a:xfrm>
          <a:prstGeom prst="rect">
            <a:avLst/>
          </a:prstGeom>
        </p:spPr>
        <p:txBody>
          <a:bodyPr vert="horz" lIns="91440" tIns="45720" rIns="91440" bIns="45720" rtlCol="0"/>
          <a:lstStyle>
            <a:lvl1pPr algn="r">
              <a:defRPr sz="1200"/>
            </a:lvl1pPr>
          </a:lstStyle>
          <a:p>
            <a:pPr>
              <a:defRPr/>
            </a:pPr>
            <a:fld id="{B306CE1D-2A37-440D-B9EF-A36161451A4E}" type="datetimeFigureOut">
              <a:rPr lang="pl-PL"/>
              <a:pPr>
                <a:defRPr/>
              </a:pPr>
              <a:t>15.03.2024</a:t>
            </a:fld>
            <a:endParaRPr lang="pl-PL"/>
          </a:p>
        </p:txBody>
      </p:sp>
      <p:sp>
        <p:nvSpPr>
          <p:cNvPr id="4" name="Symbol zastępczy stopki 3"/>
          <p:cNvSpPr>
            <a:spLocks noGrp="1"/>
          </p:cNvSpPr>
          <p:nvPr>
            <p:ph type="ftr" sz="quarter" idx="2"/>
          </p:nvPr>
        </p:nvSpPr>
        <p:spPr>
          <a:xfrm>
            <a:off x="1" y="9430091"/>
            <a:ext cx="2945659" cy="496411"/>
          </a:xfrm>
          <a:prstGeom prst="rect">
            <a:avLst/>
          </a:prstGeom>
        </p:spPr>
        <p:txBody>
          <a:bodyPr vert="horz" lIns="91440" tIns="45720" rIns="91440" bIns="45720" rtlCol="0" anchor="b"/>
          <a:lstStyle>
            <a:lvl1pPr algn="l">
              <a:defRPr sz="1200"/>
            </a:lvl1pPr>
          </a:lstStyle>
          <a:p>
            <a:pPr>
              <a:defRPr/>
            </a:pPr>
            <a:endParaRPr lang="pl-PL"/>
          </a:p>
        </p:txBody>
      </p:sp>
      <p:sp>
        <p:nvSpPr>
          <p:cNvPr id="5" name="Symbol zastępczy numeru slajdu 4"/>
          <p:cNvSpPr>
            <a:spLocks noGrp="1"/>
          </p:cNvSpPr>
          <p:nvPr>
            <p:ph type="sldNum" sz="quarter" idx="3"/>
          </p:nvPr>
        </p:nvSpPr>
        <p:spPr>
          <a:xfrm>
            <a:off x="3850444" y="9430091"/>
            <a:ext cx="2945659" cy="496411"/>
          </a:xfrm>
          <a:prstGeom prst="rect">
            <a:avLst/>
          </a:prstGeom>
        </p:spPr>
        <p:txBody>
          <a:bodyPr vert="horz" lIns="91440" tIns="45720" rIns="91440" bIns="45720" rtlCol="0" anchor="b"/>
          <a:lstStyle>
            <a:lvl1pPr algn="r">
              <a:defRPr sz="1200"/>
            </a:lvl1pPr>
          </a:lstStyle>
          <a:p>
            <a:pPr>
              <a:defRPr/>
            </a:pPr>
            <a:fld id="{2A252CEF-8DED-44CA-8281-62204006DFC4}" type="slidenum">
              <a:rPr lang="pl-PL"/>
              <a:pPr>
                <a:defRPr/>
              </a:pPr>
              <a:t>‹#›</a:t>
            </a:fld>
            <a:endParaRPr lang="pl-PL"/>
          </a:p>
        </p:txBody>
      </p:sp>
    </p:spTree>
    <p:extLst>
      <p:ext uri="{BB962C8B-B14F-4D97-AF65-F5344CB8AC3E}">
        <p14:creationId xmlns:p14="http://schemas.microsoft.com/office/powerpoint/2010/main" val="1341441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1" y="1"/>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pl-PL"/>
          </a:p>
        </p:txBody>
      </p:sp>
      <p:sp>
        <p:nvSpPr>
          <p:cNvPr id="20483" name="Rectangle 3"/>
          <p:cNvSpPr>
            <a:spLocks noGrp="1" noChangeArrowheads="1"/>
          </p:cNvSpPr>
          <p:nvPr>
            <p:ph type="dt" idx="1"/>
          </p:nvPr>
        </p:nvSpPr>
        <p:spPr bwMode="auto">
          <a:xfrm>
            <a:off x="3850444" y="1"/>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effectLst/>
                <a:latin typeface="Arial" charset="0"/>
              </a:defRPr>
            </a:lvl1pPr>
          </a:lstStyle>
          <a:p>
            <a:pPr>
              <a:defRPr/>
            </a:pPr>
            <a:endParaRPr lang="pl-PL"/>
          </a:p>
        </p:txBody>
      </p:sp>
      <p:sp>
        <p:nvSpPr>
          <p:cNvPr id="3686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20486" name="Rectangle 6"/>
          <p:cNvSpPr>
            <a:spLocks noGrp="1" noChangeArrowheads="1"/>
          </p:cNvSpPr>
          <p:nvPr>
            <p:ph type="ftr" sz="quarter" idx="4"/>
          </p:nvPr>
        </p:nvSpPr>
        <p:spPr bwMode="auto">
          <a:xfrm>
            <a:off x="1"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pl-PL"/>
          </a:p>
        </p:txBody>
      </p:sp>
      <p:sp>
        <p:nvSpPr>
          <p:cNvPr id="20487" name="Rectangle 7"/>
          <p:cNvSpPr>
            <a:spLocks noGrp="1" noChangeArrowheads="1"/>
          </p:cNvSpPr>
          <p:nvPr>
            <p:ph type="sldNum" sz="quarter" idx="5"/>
          </p:nvPr>
        </p:nvSpPr>
        <p:spPr bwMode="auto">
          <a:xfrm>
            <a:off x="3850444"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effectLst/>
                <a:latin typeface="Arial" charset="0"/>
              </a:defRPr>
            </a:lvl1pPr>
          </a:lstStyle>
          <a:p>
            <a:pPr>
              <a:defRPr/>
            </a:pPr>
            <a:fld id="{DA9D0A74-9DD0-4E53-8E6E-2B9D90A6DBC6}" type="slidenum">
              <a:rPr lang="pl-PL"/>
              <a:pPr>
                <a:defRPr/>
              </a:pPr>
              <a:t>‹#›</a:t>
            </a:fld>
            <a:endParaRPr lang="pl-PL"/>
          </a:p>
        </p:txBody>
      </p:sp>
    </p:spTree>
    <p:extLst>
      <p:ext uri="{BB962C8B-B14F-4D97-AF65-F5344CB8AC3E}">
        <p14:creationId xmlns:p14="http://schemas.microsoft.com/office/powerpoint/2010/main" val="39371458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a:p>
        </p:txBody>
      </p:sp>
    </p:spTree>
    <p:extLst>
      <p:ext uri="{BB962C8B-B14F-4D97-AF65-F5344CB8AC3E}">
        <p14:creationId xmlns:p14="http://schemas.microsoft.com/office/powerpoint/2010/main" val="2088068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8" name="Obraz 7" descr="Obraz1.png"/>
          <p:cNvPicPr>
            <a:picLocks noChangeAspect="1"/>
          </p:cNvPicPr>
          <p:nvPr/>
        </p:nvPicPr>
        <p:blipFill>
          <a:blip r:embed="rId2" cstate="print"/>
          <a:stretch>
            <a:fillRect/>
          </a:stretch>
        </p:blipFill>
        <p:spPr>
          <a:xfrm>
            <a:off x="0" y="0"/>
            <a:ext cx="9144000" cy="6858000"/>
          </a:xfrm>
          <a:prstGeom prst="rect">
            <a:avLst/>
          </a:prstGeom>
        </p:spPr>
      </p:pic>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pPr>
              <a:defRPr/>
            </a:pPr>
            <a:endParaRPr lang="pl-PL"/>
          </a:p>
        </p:txBody>
      </p:sp>
      <p:sp>
        <p:nvSpPr>
          <p:cNvPr id="5" name="Symbol zastępczy stopki 4"/>
          <p:cNvSpPr>
            <a:spLocks noGrp="1"/>
          </p:cNvSpPr>
          <p:nvPr>
            <p:ph type="ftr" sz="quarter" idx="11"/>
          </p:nvPr>
        </p:nvSpPr>
        <p:spPr/>
        <p:txBody>
          <a:bodyPr/>
          <a:lstStyle/>
          <a:p>
            <a:pPr>
              <a:defRPr/>
            </a:pPr>
            <a:endParaRPr lang="pl-PL"/>
          </a:p>
        </p:txBody>
      </p:sp>
      <p:sp>
        <p:nvSpPr>
          <p:cNvPr id="6" name="Symbol zastępczy numeru slajdu 5"/>
          <p:cNvSpPr>
            <a:spLocks noGrp="1"/>
          </p:cNvSpPr>
          <p:nvPr>
            <p:ph type="sldNum" sz="quarter" idx="12"/>
          </p:nvPr>
        </p:nvSpPr>
        <p:spPr/>
        <p:txBody>
          <a:bodyPr/>
          <a:lstStyle/>
          <a:p>
            <a:pPr>
              <a:defRPr/>
            </a:pPr>
            <a:fld id="{B4D207A4-AFE2-4A4B-A008-23EE6655DEC7}" type="slidenum">
              <a:rPr lang="pl-PL" smtClean="0"/>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pPr>
              <a:defRPr/>
            </a:pPr>
            <a:endParaRPr lang="pl-PL"/>
          </a:p>
        </p:txBody>
      </p:sp>
      <p:sp>
        <p:nvSpPr>
          <p:cNvPr id="5" name="Symbol zastępczy stopki 4"/>
          <p:cNvSpPr>
            <a:spLocks noGrp="1"/>
          </p:cNvSpPr>
          <p:nvPr>
            <p:ph type="ftr" sz="quarter" idx="11"/>
          </p:nvPr>
        </p:nvSpPr>
        <p:spPr/>
        <p:txBody>
          <a:bodyPr/>
          <a:lstStyle/>
          <a:p>
            <a:pPr>
              <a:defRPr/>
            </a:pPr>
            <a:endParaRPr lang="pl-PL"/>
          </a:p>
        </p:txBody>
      </p:sp>
      <p:sp>
        <p:nvSpPr>
          <p:cNvPr id="6" name="Symbol zastępczy numeru slajdu 5"/>
          <p:cNvSpPr>
            <a:spLocks noGrp="1"/>
          </p:cNvSpPr>
          <p:nvPr>
            <p:ph type="sldNum" sz="quarter" idx="12"/>
          </p:nvPr>
        </p:nvSpPr>
        <p:spPr/>
        <p:txBody>
          <a:bodyPr/>
          <a:lstStyle/>
          <a:p>
            <a:pPr>
              <a:defRPr/>
            </a:pPr>
            <a:fld id="{FF4C0746-CD38-4DA8-AA95-B0FC0A1158E3}" type="slidenum">
              <a:rPr lang="pl-PL" smtClean="0"/>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pPr>
              <a:defRPr/>
            </a:pPr>
            <a:endParaRPr lang="pl-PL"/>
          </a:p>
        </p:txBody>
      </p:sp>
      <p:sp>
        <p:nvSpPr>
          <p:cNvPr id="5" name="Symbol zastępczy stopki 4"/>
          <p:cNvSpPr>
            <a:spLocks noGrp="1"/>
          </p:cNvSpPr>
          <p:nvPr>
            <p:ph type="ftr" sz="quarter" idx="11"/>
          </p:nvPr>
        </p:nvSpPr>
        <p:spPr/>
        <p:txBody>
          <a:bodyPr/>
          <a:lstStyle/>
          <a:p>
            <a:pPr>
              <a:defRPr/>
            </a:pPr>
            <a:endParaRPr lang="pl-PL"/>
          </a:p>
        </p:txBody>
      </p:sp>
      <p:sp>
        <p:nvSpPr>
          <p:cNvPr id="6" name="Symbol zastępczy numeru slajdu 5"/>
          <p:cNvSpPr>
            <a:spLocks noGrp="1"/>
          </p:cNvSpPr>
          <p:nvPr>
            <p:ph type="sldNum" sz="quarter" idx="12"/>
          </p:nvPr>
        </p:nvSpPr>
        <p:spPr/>
        <p:txBody>
          <a:bodyPr/>
          <a:lstStyle/>
          <a:p>
            <a:pPr>
              <a:defRPr/>
            </a:pPr>
            <a:fld id="{8AE14EE0-790B-4316-8E71-75179A501EA0}" type="slidenum">
              <a:rPr lang="pl-PL" smtClean="0"/>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7" name="Obraz 6" descr="Obraz2.png"/>
          <p:cNvPicPr>
            <a:picLocks noChangeAspect="1"/>
          </p:cNvPicPr>
          <p:nvPr/>
        </p:nvPicPr>
        <p:blipFill>
          <a:blip r:embed="rId2" cstate="print"/>
          <a:stretch>
            <a:fillRect/>
          </a:stretch>
        </p:blipFill>
        <p:spPr>
          <a:xfrm>
            <a:off x="0" y="0"/>
            <a:ext cx="9144000" cy="6858000"/>
          </a:xfrm>
          <a:prstGeom prst="rect">
            <a:avLst/>
          </a:prstGeom>
        </p:spPr>
      </p:pic>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pPr>
              <a:defRPr/>
            </a:pPr>
            <a:endParaRPr lang="pl-PL"/>
          </a:p>
        </p:txBody>
      </p:sp>
      <p:sp>
        <p:nvSpPr>
          <p:cNvPr id="5" name="Symbol zastępczy stopki 4"/>
          <p:cNvSpPr>
            <a:spLocks noGrp="1"/>
          </p:cNvSpPr>
          <p:nvPr>
            <p:ph type="ftr" sz="quarter" idx="11"/>
          </p:nvPr>
        </p:nvSpPr>
        <p:spPr/>
        <p:txBody>
          <a:bodyPr/>
          <a:lstStyle/>
          <a:p>
            <a:pPr>
              <a:defRPr/>
            </a:pPr>
            <a:endParaRPr lang="pl-PL"/>
          </a:p>
        </p:txBody>
      </p:sp>
      <p:sp>
        <p:nvSpPr>
          <p:cNvPr id="6" name="Symbol zastępczy numeru slajdu 5"/>
          <p:cNvSpPr>
            <a:spLocks noGrp="1"/>
          </p:cNvSpPr>
          <p:nvPr>
            <p:ph type="sldNum" sz="quarter" idx="12"/>
          </p:nvPr>
        </p:nvSpPr>
        <p:spPr/>
        <p:txBody>
          <a:bodyPr/>
          <a:lstStyle/>
          <a:p>
            <a:pPr>
              <a:defRPr/>
            </a:pPr>
            <a:fld id="{72CD80C9-9BE0-4EEC-B98F-6A118FAD09CD}" type="slidenum">
              <a:rPr lang="pl-PL" smtClean="0"/>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pPr>
              <a:defRPr/>
            </a:pPr>
            <a:endParaRPr lang="pl-PL"/>
          </a:p>
        </p:txBody>
      </p:sp>
      <p:sp>
        <p:nvSpPr>
          <p:cNvPr id="5" name="Symbol zastępczy stopki 4"/>
          <p:cNvSpPr>
            <a:spLocks noGrp="1"/>
          </p:cNvSpPr>
          <p:nvPr>
            <p:ph type="ftr" sz="quarter" idx="11"/>
          </p:nvPr>
        </p:nvSpPr>
        <p:spPr/>
        <p:txBody>
          <a:bodyPr/>
          <a:lstStyle/>
          <a:p>
            <a:pPr>
              <a:defRPr/>
            </a:pPr>
            <a:endParaRPr lang="pl-PL"/>
          </a:p>
        </p:txBody>
      </p:sp>
      <p:sp>
        <p:nvSpPr>
          <p:cNvPr id="6" name="Symbol zastępczy numeru slajdu 5"/>
          <p:cNvSpPr>
            <a:spLocks noGrp="1"/>
          </p:cNvSpPr>
          <p:nvPr>
            <p:ph type="sldNum" sz="quarter" idx="12"/>
          </p:nvPr>
        </p:nvSpPr>
        <p:spPr/>
        <p:txBody>
          <a:bodyPr/>
          <a:lstStyle/>
          <a:p>
            <a:pPr>
              <a:defRPr/>
            </a:pPr>
            <a:fld id="{EEC3F2EE-1AA9-43F6-91DB-E4443C3F4690}" type="slidenum">
              <a:rPr lang="pl-PL" smtClean="0"/>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8" name="Obraz 7" descr="Obraz2.png"/>
          <p:cNvPicPr>
            <a:picLocks noChangeAspect="1"/>
          </p:cNvPicPr>
          <p:nvPr/>
        </p:nvPicPr>
        <p:blipFill>
          <a:blip r:embed="rId2" cstate="print"/>
          <a:stretch>
            <a:fillRect/>
          </a:stretch>
        </p:blipFill>
        <p:spPr>
          <a:xfrm>
            <a:off x="0" y="0"/>
            <a:ext cx="9144000" cy="6858000"/>
          </a:xfrm>
          <a:prstGeom prst="rect">
            <a:avLst/>
          </a:prstGeom>
        </p:spPr>
      </p:pic>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pPr>
              <a:defRPr/>
            </a:pPr>
            <a:endParaRPr lang="pl-PL"/>
          </a:p>
        </p:txBody>
      </p:sp>
      <p:sp>
        <p:nvSpPr>
          <p:cNvPr id="6" name="Symbol zastępczy stopki 5"/>
          <p:cNvSpPr>
            <a:spLocks noGrp="1"/>
          </p:cNvSpPr>
          <p:nvPr>
            <p:ph type="ftr" sz="quarter" idx="11"/>
          </p:nvPr>
        </p:nvSpPr>
        <p:spPr/>
        <p:txBody>
          <a:bodyPr/>
          <a:lstStyle/>
          <a:p>
            <a:pPr>
              <a:defRPr/>
            </a:pPr>
            <a:endParaRPr lang="pl-PL"/>
          </a:p>
        </p:txBody>
      </p:sp>
      <p:sp>
        <p:nvSpPr>
          <p:cNvPr id="7" name="Symbol zastępczy numeru slajdu 6"/>
          <p:cNvSpPr>
            <a:spLocks noGrp="1"/>
          </p:cNvSpPr>
          <p:nvPr>
            <p:ph type="sldNum" sz="quarter" idx="12"/>
          </p:nvPr>
        </p:nvSpPr>
        <p:spPr/>
        <p:txBody>
          <a:bodyPr/>
          <a:lstStyle/>
          <a:p>
            <a:pPr>
              <a:defRPr/>
            </a:pPr>
            <a:fld id="{058550CA-7F16-44BA-AE37-45A8DE3CA69F}" type="slidenum">
              <a:rPr lang="pl-PL" smtClean="0"/>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0" name="Obraz 9" descr="Obraz2.png"/>
          <p:cNvPicPr>
            <a:picLocks noChangeAspect="1"/>
          </p:cNvPicPr>
          <p:nvPr/>
        </p:nvPicPr>
        <p:blipFill>
          <a:blip r:embed="rId2" cstate="print"/>
          <a:stretch>
            <a:fillRect/>
          </a:stretch>
        </p:blipFill>
        <p:spPr>
          <a:xfrm>
            <a:off x="0" y="0"/>
            <a:ext cx="9144000" cy="6858000"/>
          </a:xfrm>
          <a:prstGeom prst="rect">
            <a:avLst/>
          </a:prstGeom>
        </p:spPr>
      </p:pic>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pPr>
              <a:defRPr/>
            </a:pPr>
            <a:endParaRPr lang="pl-PL"/>
          </a:p>
        </p:txBody>
      </p:sp>
      <p:sp>
        <p:nvSpPr>
          <p:cNvPr id="8" name="Symbol zastępczy stopki 7"/>
          <p:cNvSpPr>
            <a:spLocks noGrp="1"/>
          </p:cNvSpPr>
          <p:nvPr>
            <p:ph type="ftr" sz="quarter" idx="11"/>
          </p:nvPr>
        </p:nvSpPr>
        <p:spPr/>
        <p:txBody>
          <a:bodyPr/>
          <a:lstStyle/>
          <a:p>
            <a:pPr>
              <a:defRPr/>
            </a:pPr>
            <a:endParaRPr lang="pl-PL"/>
          </a:p>
        </p:txBody>
      </p:sp>
      <p:sp>
        <p:nvSpPr>
          <p:cNvPr id="9" name="Symbol zastępczy numeru slajdu 8"/>
          <p:cNvSpPr>
            <a:spLocks noGrp="1"/>
          </p:cNvSpPr>
          <p:nvPr>
            <p:ph type="sldNum" sz="quarter" idx="12"/>
          </p:nvPr>
        </p:nvSpPr>
        <p:spPr/>
        <p:txBody>
          <a:bodyPr/>
          <a:lstStyle/>
          <a:p>
            <a:pPr>
              <a:defRPr/>
            </a:pPr>
            <a:fld id="{1CD34822-9962-441D-8F09-DD31FCD61B9E}" type="slidenum">
              <a:rPr lang="pl-PL" smtClean="0"/>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6" name="Obraz 5" descr="Obraz2.png"/>
          <p:cNvPicPr>
            <a:picLocks noChangeAspect="1"/>
          </p:cNvPicPr>
          <p:nvPr/>
        </p:nvPicPr>
        <p:blipFill>
          <a:blip r:embed="rId2" cstate="print"/>
          <a:stretch>
            <a:fillRect/>
          </a:stretch>
        </p:blipFill>
        <p:spPr>
          <a:xfrm>
            <a:off x="0" y="0"/>
            <a:ext cx="9144000" cy="6858000"/>
          </a:xfrm>
          <a:prstGeom prst="rect">
            <a:avLst/>
          </a:prstGeom>
        </p:spPr>
      </p:pic>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pPr>
              <a:defRPr/>
            </a:pPr>
            <a:endParaRPr lang="pl-PL"/>
          </a:p>
        </p:txBody>
      </p:sp>
      <p:sp>
        <p:nvSpPr>
          <p:cNvPr id="4" name="Symbol zastępczy stopki 3"/>
          <p:cNvSpPr>
            <a:spLocks noGrp="1"/>
          </p:cNvSpPr>
          <p:nvPr>
            <p:ph type="ftr" sz="quarter" idx="11"/>
          </p:nvPr>
        </p:nvSpPr>
        <p:spPr/>
        <p:txBody>
          <a:bodyPr/>
          <a:lstStyle/>
          <a:p>
            <a:pPr>
              <a:defRPr/>
            </a:pPr>
            <a:endParaRPr lang="pl-PL"/>
          </a:p>
        </p:txBody>
      </p:sp>
      <p:sp>
        <p:nvSpPr>
          <p:cNvPr id="5" name="Symbol zastępczy numeru slajdu 4"/>
          <p:cNvSpPr>
            <a:spLocks noGrp="1"/>
          </p:cNvSpPr>
          <p:nvPr>
            <p:ph type="sldNum" sz="quarter" idx="12"/>
          </p:nvPr>
        </p:nvSpPr>
        <p:spPr/>
        <p:txBody>
          <a:bodyPr/>
          <a:lstStyle/>
          <a:p>
            <a:pPr>
              <a:defRPr/>
            </a:pPr>
            <a:fld id="{D457915F-3B73-4A13-8625-8B4A8FBCF959}" type="slidenum">
              <a:rPr lang="pl-PL" smtClean="0"/>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5" name="Obraz 4" descr="Obraz2.png"/>
          <p:cNvPicPr>
            <a:picLocks noChangeAspect="1"/>
          </p:cNvPicPr>
          <p:nvPr/>
        </p:nvPicPr>
        <p:blipFill>
          <a:blip r:embed="rId2" cstate="print"/>
          <a:stretch>
            <a:fillRect/>
          </a:stretch>
        </p:blipFill>
        <p:spPr>
          <a:xfrm>
            <a:off x="0" y="0"/>
            <a:ext cx="9144000" cy="6858000"/>
          </a:xfrm>
          <a:prstGeom prst="rect">
            <a:avLst/>
          </a:prstGeom>
        </p:spPr>
      </p:pic>
      <p:sp>
        <p:nvSpPr>
          <p:cNvPr id="2" name="Symbol zastępczy daty 1"/>
          <p:cNvSpPr>
            <a:spLocks noGrp="1"/>
          </p:cNvSpPr>
          <p:nvPr>
            <p:ph type="dt" sz="half" idx="10"/>
          </p:nvPr>
        </p:nvSpPr>
        <p:spPr/>
        <p:txBody>
          <a:bodyPr/>
          <a:lstStyle/>
          <a:p>
            <a:pPr>
              <a:defRPr/>
            </a:pPr>
            <a:endParaRPr lang="pl-PL"/>
          </a:p>
        </p:txBody>
      </p:sp>
      <p:sp>
        <p:nvSpPr>
          <p:cNvPr id="3" name="Symbol zastępczy stopki 2"/>
          <p:cNvSpPr>
            <a:spLocks noGrp="1"/>
          </p:cNvSpPr>
          <p:nvPr>
            <p:ph type="ftr" sz="quarter" idx="11"/>
          </p:nvPr>
        </p:nvSpPr>
        <p:spPr/>
        <p:txBody>
          <a:bodyPr/>
          <a:lstStyle/>
          <a:p>
            <a:pPr>
              <a:defRPr/>
            </a:pPr>
            <a:endParaRPr lang="pl-PL"/>
          </a:p>
        </p:txBody>
      </p:sp>
      <p:sp>
        <p:nvSpPr>
          <p:cNvPr id="4" name="Symbol zastępczy numeru slajdu 3"/>
          <p:cNvSpPr>
            <a:spLocks noGrp="1"/>
          </p:cNvSpPr>
          <p:nvPr>
            <p:ph type="sldNum" sz="quarter" idx="12"/>
          </p:nvPr>
        </p:nvSpPr>
        <p:spPr/>
        <p:txBody>
          <a:bodyPr/>
          <a:lstStyle/>
          <a:p>
            <a:pPr>
              <a:defRPr/>
            </a:pPr>
            <a:fld id="{6C7D5D5A-116E-4EAE-91C7-6F947FBF8871}" type="slidenum">
              <a:rPr lang="pl-PL" smtClean="0"/>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8" name="Obraz 7" descr="Obraz2.png"/>
          <p:cNvPicPr>
            <a:picLocks noChangeAspect="1"/>
          </p:cNvPicPr>
          <p:nvPr/>
        </p:nvPicPr>
        <p:blipFill>
          <a:blip r:embed="rId2" cstate="print"/>
          <a:stretch>
            <a:fillRect/>
          </a:stretch>
        </p:blipFill>
        <p:spPr>
          <a:xfrm>
            <a:off x="0" y="0"/>
            <a:ext cx="9144000" cy="6858000"/>
          </a:xfrm>
          <a:prstGeom prst="rect">
            <a:avLst/>
          </a:prstGeom>
        </p:spPr>
      </p:pic>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pPr>
              <a:defRPr/>
            </a:pPr>
            <a:endParaRPr lang="pl-PL"/>
          </a:p>
        </p:txBody>
      </p:sp>
      <p:sp>
        <p:nvSpPr>
          <p:cNvPr id="6" name="Symbol zastępczy stopki 5"/>
          <p:cNvSpPr>
            <a:spLocks noGrp="1"/>
          </p:cNvSpPr>
          <p:nvPr>
            <p:ph type="ftr" sz="quarter" idx="11"/>
          </p:nvPr>
        </p:nvSpPr>
        <p:spPr/>
        <p:txBody>
          <a:bodyPr/>
          <a:lstStyle/>
          <a:p>
            <a:pPr>
              <a:defRPr/>
            </a:pPr>
            <a:endParaRPr lang="pl-PL"/>
          </a:p>
        </p:txBody>
      </p:sp>
      <p:sp>
        <p:nvSpPr>
          <p:cNvPr id="7" name="Symbol zastępczy numeru slajdu 6"/>
          <p:cNvSpPr>
            <a:spLocks noGrp="1"/>
          </p:cNvSpPr>
          <p:nvPr>
            <p:ph type="sldNum" sz="quarter" idx="12"/>
          </p:nvPr>
        </p:nvSpPr>
        <p:spPr/>
        <p:txBody>
          <a:bodyPr/>
          <a:lstStyle/>
          <a:p>
            <a:pPr>
              <a:defRPr/>
            </a:pPr>
            <a:fld id="{90930FEB-3ECB-4AB7-9075-71AF0A9E59CC}" type="slidenum">
              <a:rPr lang="pl-PL" smtClean="0"/>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8" name="Obraz 7" descr="Obraz2.png"/>
          <p:cNvPicPr>
            <a:picLocks noChangeAspect="1"/>
          </p:cNvPicPr>
          <p:nvPr/>
        </p:nvPicPr>
        <p:blipFill>
          <a:blip r:embed="rId2" cstate="print"/>
          <a:stretch>
            <a:fillRect/>
          </a:stretch>
        </p:blipFill>
        <p:spPr>
          <a:xfrm>
            <a:off x="0" y="0"/>
            <a:ext cx="9144000" cy="6858000"/>
          </a:xfrm>
          <a:prstGeom prst="rect">
            <a:avLst/>
          </a:prstGeom>
        </p:spPr>
      </p:pic>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pPr>
              <a:defRPr/>
            </a:pPr>
            <a:endParaRPr lang="pl-PL"/>
          </a:p>
        </p:txBody>
      </p:sp>
      <p:sp>
        <p:nvSpPr>
          <p:cNvPr id="6" name="Symbol zastępczy stopki 5"/>
          <p:cNvSpPr>
            <a:spLocks noGrp="1"/>
          </p:cNvSpPr>
          <p:nvPr>
            <p:ph type="ftr" sz="quarter" idx="11"/>
          </p:nvPr>
        </p:nvSpPr>
        <p:spPr/>
        <p:txBody>
          <a:bodyPr/>
          <a:lstStyle/>
          <a:p>
            <a:pPr>
              <a:defRPr/>
            </a:pPr>
            <a:endParaRPr lang="pl-PL"/>
          </a:p>
        </p:txBody>
      </p:sp>
      <p:sp>
        <p:nvSpPr>
          <p:cNvPr id="7" name="Symbol zastępczy numeru slajdu 6"/>
          <p:cNvSpPr>
            <a:spLocks noGrp="1"/>
          </p:cNvSpPr>
          <p:nvPr>
            <p:ph type="sldNum" sz="quarter" idx="12"/>
          </p:nvPr>
        </p:nvSpPr>
        <p:spPr/>
        <p:txBody>
          <a:bodyPr/>
          <a:lstStyle/>
          <a:p>
            <a:pPr>
              <a:defRPr/>
            </a:pPr>
            <a:fld id="{3D2C2CEC-8F99-41C5-B7C7-82F8A15A6BBF}" type="slidenum">
              <a:rPr lang="pl-PL" smtClean="0"/>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80F9F5-5538-408A-A4C1-E38B5D50617B}" type="slidenum">
              <a:rPr lang="pl-PL" smtClean="0"/>
              <a:pPr>
                <a:defRPr/>
              </a:pPr>
              <a:t>‹#›</a:t>
            </a:fld>
            <a:endParaRPr lang="pl-PL"/>
          </a:p>
        </p:txBody>
      </p:sp>
    </p:spTree>
  </p:cSld>
  <p:clrMap bg1="lt1" tx1="dk1" bg2="lt2" tx2="dk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 id="2147484373" r:id="rId6"/>
    <p:sldLayoutId id="2147484374" r:id="rId7"/>
    <p:sldLayoutId id="2147484375" r:id="rId8"/>
    <p:sldLayoutId id="2147484376" r:id="rId9"/>
    <p:sldLayoutId id="2147484377" r:id="rId10"/>
    <p:sldLayoutId id="2147484378"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3284984"/>
            <a:ext cx="9144000" cy="2232248"/>
          </a:xfrm>
        </p:spPr>
        <p:txBody>
          <a:bodyPr>
            <a:normAutofit fontScale="90000"/>
          </a:bodyPr>
          <a:lstStyle/>
          <a:p>
            <a:pPr>
              <a:defRPr/>
            </a:pPr>
            <a:br>
              <a:rPr lang="pl-PL" dirty="0">
                <a:solidFill>
                  <a:srgbClr val="800080"/>
                </a:solidFill>
                <a:effectLst>
                  <a:outerShdw blurRad="38100" dist="38100" dir="2700000" algn="tl">
                    <a:srgbClr val="000000"/>
                  </a:outerShdw>
                </a:effectLst>
                <a:latin typeface="Arial" pitchFamily="34" charset="0"/>
                <a:cs typeface="Arial" pitchFamily="34" charset="0"/>
              </a:rPr>
            </a:br>
            <a:r>
              <a:rPr lang="pl-PL" b="1" dirty="0">
                <a:solidFill>
                  <a:schemeClr val="accent1">
                    <a:lumMod val="75000"/>
                  </a:schemeClr>
                </a:solidFill>
                <a:latin typeface="Aptos" panose="020B0004020202020204" pitchFamily="34" charset="0"/>
                <a:cs typeface="Arial" pitchFamily="34" charset="0"/>
              </a:rPr>
              <a:t>NIE DAJ SIĘ OSZUKAĆ!</a:t>
            </a:r>
            <a:br>
              <a:rPr lang="pl-PL" b="1" dirty="0">
                <a:solidFill>
                  <a:schemeClr val="accent1">
                    <a:lumMod val="75000"/>
                  </a:schemeClr>
                </a:solidFill>
                <a:latin typeface="Aptos" panose="020B0004020202020204" pitchFamily="34" charset="0"/>
                <a:cs typeface="Arial" pitchFamily="34" charset="0"/>
              </a:rPr>
            </a:br>
            <a:r>
              <a:rPr lang="pl-PL" b="1" dirty="0">
                <a:solidFill>
                  <a:schemeClr val="accent1">
                    <a:lumMod val="75000"/>
                  </a:schemeClr>
                </a:solidFill>
                <a:latin typeface="Aptos" panose="020B0004020202020204" pitchFamily="34" charset="0"/>
                <a:cs typeface="Arial" pitchFamily="34" charset="0"/>
              </a:rPr>
              <a:t>CYBERBEZPIECZEŃSTWO W SIECI, </a:t>
            </a:r>
            <a:br>
              <a:rPr lang="pl-PL" b="1" dirty="0">
                <a:solidFill>
                  <a:schemeClr val="accent1">
                    <a:lumMod val="75000"/>
                  </a:schemeClr>
                </a:solidFill>
                <a:latin typeface="Aptos" panose="020B0004020202020204" pitchFamily="34" charset="0"/>
                <a:cs typeface="Arial" pitchFamily="34" charset="0"/>
              </a:rPr>
            </a:br>
            <a:r>
              <a:rPr lang="pl-PL" b="1" dirty="0">
                <a:solidFill>
                  <a:schemeClr val="accent1">
                    <a:lumMod val="75000"/>
                  </a:schemeClr>
                </a:solidFill>
                <a:latin typeface="Aptos" panose="020B0004020202020204" pitchFamily="34" charset="0"/>
                <a:cs typeface="Arial" pitchFamily="34" charset="0"/>
              </a:rPr>
              <a:t>ŻYCIU I FINANSACH</a:t>
            </a:r>
            <a:br>
              <a:rPr lang="pl-PL" sz="4000" dirty="0">
                <a:solidFill>
                  <a:srgbClr val="800080"/>
                </a:solidFill>
                <a:effectLst>
                  <a:outerShdw blurRad="38100" dist="38100" dir="2700000" algn="tl">
                    <a:srgbClr val="000000"/>
                  </a:outerShdw>
                </a:effectLst>
                <a:latin typeface="Arial" pitchFamily="34" charset="0"/>
                <a:cs typeface="Arial" pitchFamily="34" charset="0"/>
              </a:rPr>
            </a:br>
            <a:endParaRPr lang="pl-PL" sz="4000" dirty="0">
              <a:solidFill>
                <a:srgbClr val="800080"/>
              </a:solidFill>
              <a:effectLst>
                <a:outerShdw blurRad="38100" dist="38100" dir="2700000" algn="tl">
                  <a:srgbClr val="000000"/>
                </a:outerShdw>
              </a:effectLst>
              <a:latin typeface="Arial" pitchFamily="34" charset="0"/>
              <a:cs typeface="Arial" pitchFamily="34" charset="0"/>
            </a:endParaRPr>
          </a:p>
        </p:txBody>
      </p:sp>
      <p:pic>
        <p:nvPicPr>
          <p:cNvPr id="5" name="Obraz 4" descr="Obraz zawierający Czcionka, tekst, Grafika, projekt graficzny&#10;&#10;Opis wygenerowany automatycznie">
            <a:extLst>
              <a:ext uri="{FF2B5EF4-FFF2-40B4-BE49-F238E27FC236}">
                <a16:creationId xmlns:a16="http://schemas.microsoft.com/office/drawing/2014/main" id="{306E534C-648C-F25B-4F2C-E98BA949CF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2113870"/>
            <a:ext cx="1656184" cy="1171114"/>
          </a:xfrm>
          <a:prstGeom prst="rect">
            <a:avLst/>
          </a:prstGeom>
        </p:spPr>
      </p:pic>
      <p:sp>
        <p:nvSpPr>
          <p:cNvPr id="6" name="pole tekstowe 5">
            <a:extLst>
              <a:ext uri="{FF2B5EF4-FFF2-40B4-BE49-F238E27FC236}">
                <a16:creationId xmlns:a16="http://schemas.microsoft.com/office/drawing/2014/main" id="{53B71FD4-0733-0379-EDFA-868815B5A07F}"/>
              </a:ext>
            </a:extLst>
          </p:cNvPr>
          <p:cNvSpPr txBox="1"/>
          <p:nvPr/>
        </p:nvSpPr>
        <p:spPr>
          <a:xfrm>
            <a:off x="6012160" y="1590650"/>
            <a:ext cx="3240360" cy="523220"/>
          </a:xfrm>
          <a:prstGeom prst="rect">
            <a:avLst/>
          </a:prstGeom>
          <a:noFill/>
        </p:spPr>
        <p:txBody>
          <a:bodyPr wrap="square" rtlCol="0">
            <a:spAutoFit/>
          </a:bodyPr>
          <a:lstStyle/>
          <a:p>
            <a:r>
              <a:rPr lang="pl-PL" sz="1400" dirty="0">
                <a:effectLst/>
                <a:latin typeface="Aptos" panose="020B0004020202020204" pitchFamily="34" charset="0"/>
              </a:rPr>
              <a:t>Prezentacja powstała w ramach kampanii GLOBAL MONEY WEEK 2024</a:t>
            </a:r>
          </a:p>
        </p:txBody>
      </p:sp>
    </p:spTree>
    <p:extLst>
      <p:ext uri="{BB962C8B-B14F-4D97-AF65-F5344CB8AC3E}">
        <p14:creationId xmlns:p14="http://schemas.microsoft.com/office/powerpoint/2010/main" val="2466327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9597633-52E1-AD2B-314A-5BF4B95B7CBA}"/>
              </a:ext>
            </a:extLst>
          </p:cNvPr>
          <p:cNvSpPr>
            <a:spLocks noGrp="1"/>
          </p:cNvSpPr>
          <p:nvPr>
            <p:ph type="title"/>
          </p:nvPr>
        </p:nvSpPr>
        <p:spPr/>
        <p:txBody>
          <a:bodyPr>
            <a:normAutofit/>
          </a:bodyPr>
          <a:lstStyle/>
          <a:p>
            <a:r>
              <a:rPr lang="pl-PL" sz="2800" b="1" dirty="0">
                <a:solidFill>
                  <a:schemeClr val="accent1">
                    <a:lumMod val="75000"/>
                  </a:schemeClr>
                </a:solidFill>
                <a:latin typeface="Aptos" panose="020B0004020202020204" pitchFamily="34" charset="0"/>
              </a:rPr>
              <a:t>Nie daj się oszukać!</a:t>
            </a:r>
          </a:p>
        </p:txBody>
      </p:sp>
      <p:sp>
        <p:nvSpPr>
          <p:cNvPr id="3" name="Symbol zastępczy zawartości 2">
            <a:extLst>
              <a:ext uri="{FF2B5EF4-FFF2-40B4-BE49-F238E27FC236}">
                <a16:creationId xmlns:a16="http://schemas.microsoft.com/office/drawing/2014/main" id="{FB9E0C78-4408-C9C2-6BDA-69BFBA7EF86A}"/>
              </a:ext>
            </a:extLst>
          </p:cNvPr>
          <p:cNvSpPr>
            <a:spLocks noGrp="1"/>
          </p:cNvSpPr>
          <p:nvPr>
            <p:ph idx="1"/>
          </p:nvPr>
        </p:nvSpPr>
        <p:spPr>
          <a:xfrm>
            <a:off x="457200" y="1600200"/>
            <a:ext cx="8229600" cy="4133055"/>
          </a:xfrm>
        </p:spPr>
        <p:txBody>
          <a:bodyPr>
            <a:normAutofit fontScale="55000" lnSpcReduction="20000"/>
          </a:bodyPr>
          <a:lstStyle/>
          <a:p>
            <a:pPr>
              <a:buFont typeface="Wingdings" panose="05000000000000000000" pitchFamily="2" charset="2"/>
              <a:buChar char="§"/>
            </a:pPr>
            <a:r>
              <a:rPr lang="pl-PL" sz="3300" dirty="0">
                <a:solidFill>
                  <a:schemeClr val="accent1">
                    <a:lumMod val="75000"/>
                  </a:schemeClr>
                </a:solidFill>
                <a:latin typeface="Aptos" panose="020B0004020202020204" pitchFamily="34" charset="0"/>
              </a:rPr>
              <a:t>Nie należy wysyłać e-mailem żadnych poufnych danych takich jak hasła, numery kart kredytowych itp. Prośby o podanie hasła i loginu w mailu należy zgłosić osobom odpowiedzialnym za bezpieczeństwo.</a:t>
            </a:r>
          </a:p>
          <a:p>
            <a:pPr marL="0" indent="0">
              <a:buNone/>
            </a:pPr>
            <a:endParaRPr lang="pl-PL" sz="3300" dirty="0">
              <a:solidFill>
                <a:schemeClr val="accent1">
                  <a:lumMod val="75000"/>
                </a:schemeClr>
              </a:solidFill>
              <a:latin typeface="Aptos" panose="020B0004020202020204" pitchFamily="34" charset="0"/>
            </a:endParaRPr>
          </a:p>
          <a:p>
            <a:pPr>
              <a:buFont typeface="Wingdings" panose="05000000000000000000" pitchFamily="2" charset="2"/>
              <a:buChar char="§"/>
            </a:pPr>
            <a:r>
              <a:rPr lang="pl-PL" sz="3300" dirty="0">
                <a:solidFill>
                  <a:schemeClr val="accent1">
                    <a:lumMod val="75000"/>
                  </a:schemeClr>
                </a:solidFill>
                <a:latin typeface="Aptos" panose="020B0004020202020204" pitchFamily="34" charset="0"/>
              </a:rPr>
              <a:t>Instytucje finansowe stosują protokół HTTPS tam, gdzie konieczne jest zalogowanie do systemu. Jeśli strona z logowaniem nie zawiera w adresie nazwy protokołu HTTPS, powinno się to zgłosić osobom odpowiedzialnym za bezpieczeństwo i nie podawać żadnych poufnych danych.</a:t>
            </a:r>
          </a:p>
          <a:p>
            <a:pPr marL="0" indent="0">
              <a:buNone/>
            </a:pPr>
            <a:endParaRPr lang="pl-PL" sz="3300" dirty="0">
              <a:solidFill>
                <a:schemeClr val="accent1">
                  <a:lumMod val="75000"/>
                </a:schemeClr>
              </a:solidFill>
              <a:latin typeface="Aptos" panose="020B0004020202020204" pitchFamily="34" charset="0"/>
            </a:endParaRPr>
          </a:p>
          <a:p>
            <a:pPr>
              <a:buFont typeface="Wingdings" panose="05000000000000000000" pitchFamily="2" charset="2"/>
              <a:buChar char="§"/>
            </a:pPr>
            <a:r>
              <a:rPr lang="pl-PL" sz="3300" dirty="0">
                <a:solidFill>
                  <a:schemeClr val="accent1">
                    <a:lumMod val="75000"/>
                  </a:schemeClr>
                </a:solidFill>
                <a:latin typeface="Aptos" panose="020B0004020202020204" pitchFamily="34" charset="0"/>
              </a:rPr>
              <a:t>Nie zaleca się używania starszych przeglądarek internetowych. Należy korzystać z najnowszych wersji (niektóre z nich wyposażone są w filtry </a:t>
            </a:r>
            <a:r>
              <a:rPr lang="pl-PL" sz="3300" dirty="0" err="1">
                <a:solidFill>
                  <a:schemeClr val="accent1">
                    <a:lumMod val="75000"/>
                  </a:schemeClr>
                </a:solidFill>
                <a:latin typeface="Aptos" panose="020B0004020202020204" pitchFamily="34" charset="0"/>
              </a:rPr>
              <a:t>antyphishingowe</a:t>
            </a:r>
            <a:r>
              <a:rPr lang="pl-PL" sz="3300" dirty="0">
                <a:solidFill>
                  <a:schemeClr val="accent1">
                    <a:lumMod val="75000"/>
                  </a:schemeClr>
                </a:solidFill>
                <a:latin typeface="Aptos" panose="020B0004020202020204" pitchFamily="34" charset="0"/>
              </a:rPr>
              <a:t>) albo z oprogramowania chroniącego przed </a:t>
            </a:r>
            <a:r>
              <a:rPr lang="pl-PL" sz="3300" dirty="0" err="1">
                <a:solidFill>
                  <a:schemeClr val="accent1">
                    <a:lumMod val="75000"/>
                  </a:schemeClr>
                </a:solidFill>
                <a:latin typeface="Aptos" panose="020B0004020202020204" pitchFamily="34" charset="0"/>
              </a:rPr>
              <a:t>phishingiem</a:t>
            </a:r>
            <a:r>
              <a:rPr lang="pl-PL" sz="3300" dirty="0">
                <a:solidFill>
                  <a:schemeClr val="accent1">
                    <a:lumMod val="75000"/>
                  </a:schemeClr>
                </a:solidFill>
                <a:latin typeface="Aptos" panose="020B0004020202020204" pitchFamily="34" charset="0"/>
              </a:rPr>
              <a:t>.</a:t>
            </a:r>
          </a:p>
          <a:p>
            <a:pPr marL="0" indent="0">
              <a:buNone/>
            </a:pPr>
            <a:endParaRPr lang="pl-PL" sz="3300" dirty="0">
              <a:solidFill>
                <a:schemeClr val="accent1">
                  <a:lumMod val="75000"/>
                </a:schemeClr>
              </a:solidFill>
              <a:latin typeface="Aptos" panose="020B0004020202020204" pitchFamily="34" charset="0"/>
            </a:endParaRPr>
          </a:p>
          <a:p>
            <a:pPr marL="0" indent="0">
              <a:buNone/>
            </a:pPr>
            <a:endParaRPr lang="pl-PL" sz="3300" dirty="0">
              <a:solidFill>
                <a:schemeClr val="accent1">
                  <a:lumMod val="75000"/>
                </a:schemeClr>
              </a:solidFill>
              <a:latin typeface="Aptos" panose="020B0004020202020204" pitchFamily="34" charset="0"/>
            </a:endParaRPr>
          </a:p>
          <a:p>
            <a:pPr marL="0" indent="0">
              <a:buNone/>
            </a:pPr>
            <a:endParaRPr lang="pl-PL" dirty="0"/>
          </a:p>
        </p:txBody>
      </p:sp>
    </p:spTree>
    <p:extLst>
      <p:ext uri="{BB962C8B-B14F-4D97-AF65-F5344CB8AC3E}">
        <p14:creationId xmlns:p14="http://schemas.microsoft.com/office/powerpoint/2010/main" val="2348659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76F75B-F164-F167-C07F-1B0EC15ACFC7}"/>
              </a:ext>
            </a:extLst>
          </p:cNvPr>
          <p:cNvSpPr>
            <a:spLocks noGrp="1"/>
          </p:cNvSpPr>
          <p:nvPr>
            <p:ph type="title"/>
          </p:nvPr>
        </p:nvSpPr>
        <p:spPr/>
        <p:txBody>
          <a:bodyPr>
            <a:normAutofit/>
          </a:bodyPr>
          <a:lstStyle/>
          <a:p>
            <a:r>
              <a:rPr lang="pl-PL" sz="2800" b="1" dirty="0">
                <a:solidFill>
                  <a:schemeClr val="accent1">
                    <a:lumMod val="75000"/>
                  </a:schemeClr>
                </a:solidFill>
                <a:latin typeface="Aptos" panose="020B0004020202020204" pitchFamily="34" charset="0"/>
              </a:rPr>
              <a:t>KLIKNIJ W LINK- czyli złośliwe programy</a:t>
            </a:r>
            <a:endParaRPr lang="pl-PL" sz="2800" dirty="0">
              <a:solidFill>
                <a:schemeClr val="accent1">
                  <a:lumMod val="75000"/>
                </a:schemeClr>
              </a:solidFill>
              <a:latin typeface="Aptos" panose="020B0004020202020204" pitchFamily="34" charset="0"/>
            </a:endParaRPr>
          </a:p>
        </p:txBody>
      </p:sp>
      <p:sp>
        <p:nvSpPr>
          <p:cNvPr id="3" name="Symbol zastępczy zawartości 2">
            <a:extLst>
              <a:ext uri="{FF2B5EF4-FFF2-40B4-BE49-F238E27FC236}">
                <a16:creationId xmlns:a16="http://schemas.microsoft.com/office/drawing/2014/main" id="{B2FDE526-BEE5-450D-1AC1-F3108CBBF1E6}"/>
              </a:ext>
            </a:extLst>
          </p:cNvPr>
          <p:cNvSpPr>
            <a:spLocks noGrp="1"/>
          </p:cNvSpPr>
          <p:nvPr>
            <p:ph idx="1"/>
          </p:nvPr>
        </p:nvSpPr>
        <p:spPr>
          <a:xfrm>
            <a:off x="1043608" y="1268760"/>
            <a:ext cx="7056784" cy="1540768"/>
          </a:xfrm>
        </p:spPr>
        <p:style>
          <a:lnRef idx="2">
            <a:schemeClr val="accent3"/>
          </a:lnRef>
          <a:fillRef idx="1">
            <a:schemeClr val="lt1"/>
          </a:fillRef>
          <a:effectRef idx="0">
            <a:schemeClr val="accent3"/>
          </a:effectRef>
          <a:fontRef idx="minor">
            <a:schemeClr val="dk1"/>
          </a:fontRef>
        </p:style>
        <p:txBody>
          <a:bodyPr/>
          <a:lstStyle/>
          <a:p>
            <a:pPr marL="0" indent="0">
              <a:buNone/>
            </a:pPr>
            <a:r>
              <a:rPr lang="pl-PL" sz="1600" dirty="0">
                <a:solidFill>
                  <a:schemeClr val="accent1">
                    <a:lumMod val="75000"/>
                  </a:schemeClr>
                </a:solidFill>
                <a:latin typeface="Aptos" panose="020B0004020202020204" pitchFamily="34" charset="0"/>
              </a:rPr>
              <a:t>Złośliwe programy mogą kryć się w różnych miejscach, ich źródłem mogą być:</a:t>
            </a:r>
          </a:p>
          <a:p>
            <a:pPr>
              <a:buFontTx/>
              <a:buChar char="-"/>
            </a:pPr>
            <a:r>
              <a:rPr lang="pl-PL" sz="1600" dirty="0">
                <a:solidFill>
                  <a:schemeClr val="accent1">
                    <a:lumMod val="75000"/>
                  </a:schemeClr>
                </a:solidFill>
                <a:latin typeface="Aptos" panose="020B0004020202020204" pitchFamily="34" charset="0"/>
              </a:rPr>
              <a:t>fałszywe linki</a:t>
            </a:r>
          </a:p>
          <a:p>
            <a:pPr>
              <a:buFontTx/>
              <a:buChar char="-"/>
            </a:pPr>
            <a:r>
              <a:rPr lang="pl-PL" sz="1600" dirty="0">
                <a:solidFill>
                  <a:schemeClr val="accent1">
                    <a:lumMod val="75000"/>
                  </a:schemeClr>
                </a:solidFill>
                <a:latin typeface="Aptos" panose="020B0004020202020204" pitchFamily="34" charset="0"/>
              </a:rPr>
              <a:t>załącznik z ukrytym wirusem</a:t>
            </a:r>
          </a:p>
          <a:p>
            <a:pPr>
              <a:buFontTx/>
              <a:buChar char="-"/>
            </a:pPr>
            <a:r>
              <a:rPr lang="pl-PL" sz="1600" dirty="0">
                <a:solidFill>
                  <a:schemeClr val="accent1">
                    <a:lumMod val="75000"/>
                  </a:schemeClr>
                </a:solidFill>
                <a:latin typeface="Aptos" panose="020B0004020202020204" pitchFamily="34" charset="0"/>
              </a:rPr>
              <a:t>programy ściągnięte z niesprawdzonych źródeł</a:t>
            </a:r>
          </a:p>
          <a:p>
            <a:pPr>
              <a:buFontTx/>
              <a:buChar char="-"/>
            </a:pPr>
            <a:r>
              <a:rPr lang="pl-PL" sz="1600" dirty="0">
                <a:solidFill>
                  <a:schemeClr val="accent1">
                    <a:lumMod val="75000"/>
                  </a:schemeClr>
                </a:solidFill>
                <a:latin typeface="Aptos" panose="020B0004020202020204" pitchFamily="34" charset="0"/>
              </a:rPr>
              <a:t>wyskakujące „okienka” na niezabezpieczonych stronach</a:t>
            </a:r>
          </a:p>
          <a:p>
            <a:pPr marL="0" indent="0">
              <a:buNone/>
            </a:pPr>
            <a:endParaRPr lang="pl-PL" dirty="0"/>
          </a:p>
        </p:txBody>
      </p:sp>
      <p:sp>
        <p:nvSpPr>
          <p:cNvPr id="5" name="pole tekstowe 4">
            <a:extLst>
              <a:ext uri="{FF2B5EF4-FFF2-40B4-BE49-F238E27FC236}">
                <a16:creationId xmlns:a16="http://schemas.microsoft.com/office/drawing/2014/main" id="{6E8CC02F-712A-951A-2219-F6EA283ED2CA}"/>
              </a:ext>
            </a:extLst>
          </p:cNvPr>
          <p:cNvSpPr txBox="1"/>
          <p:nvPr/>
        </p:nvSpPr>
        <p:spPr>
          <a:xfrm>
            <a:off x="457200" y="3140968"/>
            <a:ext cx="4618856" cy="2739211"/>
          </a:xfrm>
          <a:prstGeom prst="rect">
            <a:avLst/>
          </a:prstGeom>
          <a:noFill/>
        </p:spPr>
        <p:txBody>
          <a:bodyPr wrap="square" rtlCol="0">
            <a:spAutoFit/>
          </a:bodyPr>
          <a:lstStyle/>
          <a:p>
            <a:pPr marL="0" indent="0">
              <a:buNone/>
            </a:pPr>
            <a:r>
              <a:rPr lang="pl-PL" sz="1600" b="1" dirty="0">
                <a:solidFill>
                  <a:schemeClr val="accent1">
                    <a:lumMod val="75000"/>
                  </a:schemeClr>
                </a:solidFill>
                <a:effectLst/>
                <a:latin typeface="Aptos" panose="020B0004020202020204" pitchFamily="34" charset="0"/>
              </a:rPr>
              <a:t>Co taki program może zrobić?</a:t>
            </a:r>
          </a:p>
          <a:p>
            <a:pPr marL="0" indent="0">
              <a:buNone/>
            </a:pPr>
            <a:r>
              <a:rPr lang="pl-PL" sz="1500" dirty="0">
                <a:solidFill>
                  <a:schemeClr val="accent1">
                    <a:lumMod val="75000"/>
                  </a:schemeClr>
                </a:solidFill>
                <a:effectLst/>
                <a:latin typeface="Aptos" panose="020B0004020202020204" pitchFamily="34" charset="0"/>
              </a:rPr>
              <a:t>Wachlarz jego możliwości jest niestety szeroki. Złośliwe oprogramowanie może być stworzone w celu:</a:t>
            </a:r>
          </a:p>
          <a:p>
            <a:pPr marL="285750" indent="-285750">
              <a:buFont typeface="Wingdings" panose="05000000000000000000" pitchFamily="2" charset="2"/>
              <a:buChar char="§"/>
            </a:pPr>
            <a:r>
              <a:rPr lang="pl-PL" sz="1500" dirty="0">
                <a:solidFill>
                  <a:schemeClr val="accent1">
                    <a:lumMod val="75000"/>
                  </a:schemeClr>
                </a:solidFill>
                <a:effectLst/>
                <a:latin typeface="Aptos" panose="020B0004020202020204" pitchFamily="34" charset="0"/>
              </a:rPr>
              <a:t>Skanowania urządzenia w poszukiwaniu informacji osobistych i bankowych.</a:t>
            </a:r>
          </a:p>
          <a:p>
            <a:pPr marL="285750" indent="-285750">
              <a:buFont typeface="Wingdings" panose="05000000000000000000" pitchFamily="2" charset="2"/>
              <a:buChar char="§"/>
            </a:pPr>
            <a:r>
              <a:rPr lang="pl-PL" sz="1500" dirty="0">
                <a:solidFill>
                  <a:schemeClr val="accent1">
                    <a:lumMod val="75000"/>
                  </a:schemeClr>
                </a:solidFill>
                <a:effectLst/>
                <a:latin typeface="Aptos" panose="020B0004020202020204" pitchFamily="34" charset="0"/>
              </a:rPr>
              <a:t>Rejestrowanie naciśnięć klawiszy.</a:t>
            </a:r>
          </a:p>
          <a:p>
            <a:pPr marL="285750" indent="-285750">
              <a:buFont typeface="Wingdings" panose="05000000000000000000" pitchFamily="2" charset="2"/>
              <a:buChar char="§"/>
            </a:pPr>
            <a:r>
              <a:rPr lang="pl-PL" sz="1500" dirty="0">
                <a:solidFill>
                  <a:schemeClr val="accent1">
                    <a:lumMod val="75000"/>
                  </a:schemeClr>
                </a:solidFill>
                <a:effectLst/>
                <a:latin typeface="Aptos" panose="020B0004020202020204" pitchFamily="34" charset="0"/>
              </a:rPr>
              <a:t>Blokowanie dostępu do urządzenia.</a:t>
            </a:r>
          </a:p>
          <a:p>
            <a:pPr marL="285750" indent="-285750">
              <a:buFont typeface="Wingdings" panose="05000000000000000000" pitchFamily="2" charset="2"/>
              <a:buChar char="§"/>
            </a:pPr>
            <a:r>
              <a:rPr lang="pl-PL" sz="1500" dirty="0">
                <a:solidFill>
                  <a:schemeClr val="accent1">
                    <a:lumMod val="75000"/>
                  </a:schemeClr>
                </a:solidFill>
                <a:effectLst/>
                <a:latin typeface="Aptos" panose="020B0004020202020204" pitchFamily="34" charset="0"/>
              </a:rPr>
              <a:t>Szyfrowanie plików.</a:t>
            </a:r>
          </a:p>
          <a:p>
            <a:pPr marL="285750" indent="-285750">
              <a:buFont typeface="Wingdings" panose="05000000000000000000" pitchFamily="2" charset="2"/>
              <a:buChar char="§"/>
            </a:pPr>
            <a:r>
              <a:rPr lang="pl-PL" sz="1500" dirty="0">
                <a:solidFill>
                  <a:schemeClr val="accent1">
                    <a:lumMod val="75000"/>
                  </a:schemeClr>
                </a:solidFill>
                <a:effectLst/>
                <a:latin typeface="Aptos" panose="020B0004020202020204" pitchFamily="34" charset="0"/>
              </a:rPr>
              <a:t>Uzyskiwanie dostępu do kamery w urządzeniu. </a:t>
            </a:r>
          </a:p>
          <a:p>
            <a:pPr marL="285750" indent="-285750">
              <a:buFont typeface="Wingdings" panose="05000000000000000000" pitchFamily="2" charset="2"/>
              <a:buChar char="§"/>
            </a:pPr>
            <a:r>
              <a:rPr lang="pl-PL" sz="1500" dirty="0">
                <a:solidFill>
                  <a:schemeClr val="accent1">
                    <a:lumMod val="75000"/>
                  </a:schemeClr>
                </a:solidFill>
                <a:effectLst/>
                <a:latin typeface="Aptos" panose="020B0004020202020204" pitchFamily="34" charset="0"/>
              </a:rPr>
              <a:t>Niszczenia plików.</a:t>
            </a:r>
          </a:p>
        </p:txBody>
      </p:sp>
      <p:sp>
        <p:nvSpPr>
          <p:cNvPr id="6" name="pole tekstowe 5">
            <a:extLst>
              <a:ext uri="{FF2B5EF4-FFF2-40B4-BE49-F238E27FC236}">
                <a16:creationId xmlns:a16="http://schemas.microsoft.com/office/drawing/2014/main" id="{AD28F3EF-6EC8-1467-822D-83E91C5F50F5}"/>
              </a:ext>
            </a:extLst>
          </p:cNvPr>
          <p:cNvSpPr txBox="1"/>
          <p:nvPr/>
        </p:nvSpPr>
        <p:spPr>
          <a:xfrm>
            <a:off x="5076056" y="3140968"/>
            <a:ext cx="3878088" cy="1631216"/>
          </a:xfrm>
          <a:prstGeom prst="rect">
            <a:avLst/>
          </a:prstGeom>
          <a:noFill/>
        </p:spPr>
        <p:txBody>
          <a:bodyPr wrap="square" rtlCol="0">
            <a:spAutoFit/>
          </a:bodyPr>
          <a:lstStyle/>
          <a:p>
            <a:pPr marL="0" indent="0">
              <a:buNone/>
            </a:pPr>
            <a:r>
              <a:rPr lang="pl-PL" sz="1600" b="1" dirty="0">
                <a:solidFill>
                  <a:schemeClr val="accent1">
                    <a:lumMod val="75000"/>
                  </a:schemeClr>
                </a:solidFill>
                <a:effectLst/>
                <a:latin typeface="Aptos" panose="020B0004020202020204" pitchFamily="34" charset="0"/>
              </a:rPr>
              <a:t>Jak się chronić?</a:t>
            </a:r>
          </a:p>
          <a:p>
            <a:pPr marL="285750" indent="-285750">
              <a:buFont typeface="Wingdings" panose="05000000000000000000" pitchFamily="2" charset="2"/>
              <a:buChar char="§"/>
            </a:pPr>
            <a:r>
              <a:rPr lang="pl-PL" sz="1500" dirty="0">
                <a:solidFill>
                  <a:schemeClr val="accent1">
                    <a:lumMod val="75000"/>
                  </a:schemeClr>
                </a:solidFill>
                <a:effectLst/>
                <a:latin typeface="Aptos" panose="020B0004020202020204" pitchFamily="34" charset="0"/>
              </a:rPr>
              <a:t>Należy używać programów antywirusowych.</a:t>
            </a:r>
          </a:p>
          <a:p>
            <a:pPr marL="285750" indent="-285750">
              <a:buFont typeface="Wingdings" panose="05000000000000000000" pitchFamily="2" charset="2"/>
              <a:buChar char="§"/>
            </a:pPr>
            <a:r>
              <a:rPr lang="pl-PL" sz="1500" dirty="0">
                <a:solidFill>
                  <a:schemeClr val="accent1">
                    <a:lumMod val="75000"/>
                  </a:schemeClr>
                </a:solidFill>
                <a:effectLst/>
                <a:latin typeface="Aptos" panose="020B0004020202020204" pitchFamily="34" charset="0"/>
              </a:rPr>
              <a:t>Nie pobierać ani nie otwierać załączników z niesprawdzonych źródeł.</a:t>
            </a:r>
          </a:p>
          <a:p>
            <a:pPr marL="285750" indent="-285750">
              <a:buFont typeface="Wingdings" panose="05000000000000000000" pitchFamily="2" charset="2"/>
              <a:buChar char="§"/>
            </a:pPr>
            <a:r>
              <a:rPr lang="pl-PL" sz="1500" dirty="0">
                <a:solidFill>
                  <a:schemeClr val="accent1">
                    <a:lumMod val="75000"/>
                  </a:schemeClr>
                </a:solidFill>
                <a:effectLst/>
                <a:latin typeface="Aptos" panose="020B0004020202020204" pitchFamily="34" charset="0"/>
              </a:rPr>
              <a:t>Unikać stron, które są niezaszyfrowane. </a:t>
            </a:r>
          </a:p>
        </p:txBody>
      </p:sp>
    </p:spTree>
    <p:extLst>
      <p:ext uri="{BB962C8B-B14F-4D97-AF65-F5344CB8AC3E}">
        <p14:creationId xmlns:p14="http://schemas.microsoft.com/office/powerpoint/2010/main" val="2588302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9597633-52E1-AD2B-314A-5BF4B95B7CBA}"/>
              </a:ext>
            </a:extLst>
          </p:cNvPr>
          <p:cNvSpPr>
            <a:spLocks noGrp="1"/>
          </p:cNvSpPr>
          <p:nvPr>
            <p:ph type="title"/>
          </p:nvPr>
        </p:nvSpPr>
        <p:spPr>
          <a:xfrm>
            <a:off x="457200" y="153623"/>
            <a:ext cx="8229600" cy="1143000"/>
          </a:xfrm>
        </p:spPr>
        <p:txBody>
          <a:bodyPr>
            <a:normAutofit/>
          </a:bodyPr>
          <a:lstStyle/>
          <a:p>
            <a:r>
              <a:rPr lang="pl-PL" sz="2800" b="1" dirty="0">
                <a:solidFill>
                  <a:schemeClr val="accent1">
                    <a:lumMod val="75000"/>
                  </a:schemeClr>
                </a:solidFill>
                <a:latin typeface="Aptos" panose="020B0004020202020204" pitchFamily="34" charset="0"/>
              </a:rPr>
              <a:t>OSZUSTWO NIGERYJSKIE</a:t>
            </a:r>
          </a:p>
        </p:txBody>
      </p:sp>
      <p:sp>
        <p:nvSpPr>
          <p:cNvPr id="3" name="Symbol zastępczy zawartości 2">
            <a:extLst>
              <a:ext uri="{FF2B5EF4-FFF2-40B4-BE49-F238E27FC236}">
                <a16:creationId xmlns:a16="http://schemas.microsoft.com/office/drawing/2014/main" id="{FB9E0C78-4408-C9C2-6BDA-69BFBA7EF86A}"/>
              </a:ext>
            </a:extLst>
          </p:cNvPr>
          <p:cNvSpPr>
            <a:spLocks noGrp="1"/>
          </p:cNvSpPr>
          <p:nvPr>
            <p:ph idx="1"/>
          </p:nvPr>
        </p:nvSpPr>
        <p:spPr>
          <a:xfrm>
            <a:off x="323528" y="1049929"/>
            <a:ext cx="8496944" cy="1800199"/>
          </a:xfrm>
        </p:spPr>
        <p:txBody>
          <a:bodyPr>
            <a:normAutofit/>
          </a:bodyPr>
          <a:lstStyle/>
          <a:p>
            <a:pPr marL="0" indent="0" algn="just">
              <a:buNone/>
            </a:pPr>
            <a:r>
              <a:rPr lang="pl-PL" sz="1600" dirty="0">
                <a:solidFill>
                  <a:schemeClr val="accent1">
                    <a:lumMod val="75000"/>
                  </a:schemeClr>
                </a:solidFill>
                <a:latin typeface="Aptos" panose="020B0004020202020204" pitchFamily="34" charset="0"/>
              </a:rPr>
              <a:t>Oszustwo nigeryjskie (zwane też oszustwem 419) polega na wyłudzeniu od ofiary pieniędzy. Przestępca wysyła e-maila, prosząc o pomoc w ułatwieniu przelewu pieniędzy, zazwyczaj dużej kwoty. W zamian oferuje prowizję, czasami nawet kilka milionów dolarów lub funtów. Odbiorca wiadomości zachęcany jest do przesłania pieniędzy z różnych powodów (np. pokrycie części kosztów związanych z przelewem środków, zapłata podatku lub opłaty prawne). Przestępca po otrzymaniu pieniędzy natychmiast urywa kontakt. Czasem też próbuje wyłudzić więcej pieniędzy (np. twierdząc, że występują problemy z przelewem).</a:t>
            </a:r>
          </a:p>
          <a:p>
            <a:pPr marL="0" indent="0">
              <a:buNone/>
            </a:pPr>
            <a:endParaRPr lang="pl-PL" dirty="0"/>
          </a:p>
        </p:txBody>
      </p:sp>
      <p:sp>
        <p:nvSpPr>
          <p:cNvPr id="4" name="pole tekstowe 3">
            <a:extLst>
              <a:ext uri="{FF2B5EF4-FFF2-40B4-BE49-F238E27FC236}">
                <a16:creationId xmlns:a16="http://schemas.microsoft.com/office/drawing/2014/main" id="{97B1A654-35F6-AB8C-E9D7-D7811CE4EBD8}"/>
              </a:ext>
            </a:extLst>
          </p:cNvPr>
          <p:cNvSpPr txBox="1"/>
          <p:nvPr/>
        </p:nvSpPr>
        <p:spPr>
          <a:xfrm>
            <a:off x="323528" y="3746434"/>
            <a:ext cx="8712968" cy="1815882"/>
          </a:xfrm>
          <a:prstGeom prst="rect">
            <a:avLst/>
          </a:prstGeom>
          <a:noFill/>
        </p:spPr>
        <p:txBody>
          <a:bodyPr wrap="square" rtlCol="0">
            <a:spAutoFit/>
          </a:bodyPr>
          <a:lstStyle/>
          <a:p>
            <a:r>
              <a:rPr lang="pl-PL" sz="1400" dirty="0">
                <a:solidFill>
                  <a:schemeClr val="accent1">
                    <a:lumMod val="75000"/>
                  </a:schemeClr>
                </a:solidFill>
                <a:effectLst/>
                <a:latin typeface="Aptos" panose="020B0004020202020204" pitchFamily="34" charset="0"/>
              </a:rPr>
              <a:t>Ponadto, zwróć uwagę na charakterystyczne symptomy tego przestępstwa:</a:t>
            </a:r>
          </a:p>
          <a:p>
            <a:pPr marL="285750" indent="-285750">
              <a:buFont typeface="Wingdings" panose="05000000000000000000" pitchFamily="2" charset="2"/>
              <a:buChar char="§"/>
            </a:pPr>
            <a:r>
              <a:rPr lang="pl-PL" sz="1400" dirty="0">
                <a:solidFill>
                  <a:schemeClr val="accent1">
                    <a:lumMod val="75000"/>
                  </a:schemeClr>
                </a:solidFill>
                <a:effectLst/>
                <a:latin typeface="Aptos" panose="020B0004020202020204" pitchFamily="34" charset="0"/>
              </a:rPr>
              <a:t>wiadomość e-mail w sprawie wygranej, przesłania lub zaopiekowania się znaczną kwotą pieniędzy lub kosztowności w zamian za wysoką prowizję,</a:t>
            </a:r>
          </a:p>
          <a:p>
            <a:pPr marL="285750" indent="-285750">
              <a:buFont typeface="Wingdings" panose="05000000000000000000" pitchFamily="2" charset="2"/>
              <a:buChar char="§"/>
            </a:pPr>
            <a:r>
              <a:rPr lang="pl-PL" sz="1400" dirty="0">
                <a:solidFill>
                  <a:schemeClr val="accent1">
                    <a:lumMod val="75000"/>
                  </a:schemeClr>
                </a:solidFill>
                <a:effectLst/>
                <a:latin typeface="Aptos" panose="020B0004020202020204" pitchFamily="34" charset="0"/>
              </a:rPr>
              <a:t>wiadomość zawierająca obietnicę znacznego wynagrodzenia za niewielki wysiłek,</a:t>
            </a:r>
          </a:p>
          <a:p>
            <a:pPr marL="285750" indent="-285750">
              <a:buFont typeface="Wingdings" panose="05000000000000000000" pitchFamily="2" charset="2"/>
              <a:buChar char="§"/>
            </a:pPr>
            <a:r>
              <a:rPr lang="pl-PL" sz="1400" dirty="0">
                <a:solidFill>
                  <a:schemeClr val="accent1">
                    <a:lumMod val="75000"/>
                  </a:schemeClr>
                </a:solidFill>
                <a:effectLst/>
                <a:latin typeface="Aptos" panose="020B0004020202020204" pitchFamily="34" charset="0"/>
              </a:rPr>
              <a:t>treść wiadomości jest nieskładna,</a:t>
            </a:r>
          </a:p>
          <a:p>
            <a:pPr marL="285750" indent="-285750">
              <a:buFont typeface="Wingdings" panose="05000000000000000000" pitchFamily="2" charset="2"/>
              <a:buChar char="§"/>
            </a:pPr>
            <a:r>
              <a:rPr lang="pl-PL" sz="1400" dirty="0">
                <a:solidFill>
                  <a:schemeClr val="accent1">
                    <a:lumMod val="75000"/>
                  </a:schemeClr>
                </a:solidFill>
                <a:effectLst/>
                <a:latin typeface="Aptos" panose="020B0004020202020204" pitchFamily="34" charset="0"/>
              </a:rPr>
              <a:t>nadawca wiadomości odwołuje się do konta w dolarach amerykańskich lub funtach brytyjskich,</a:t>
            </a:r>
          </a:p>
          <a:p>
            <a:pPr marL="285750" indent="-285750">
              <a:buFont typeface="Wingdings" panose="05000000000000000000" pitchFamily="2" charset="2"/>
              <a:buChar char="§"/>
            </a:pPr>
            <a:r>
              <a:rPr lang="pl-PL" sz="1400" dirty="0">
                <a:solidFill>
                  <a:schemeClr val="accent1">
                    <a:lumMod val="75000"/>
                  </a:schemeClr>
                </a:solidFill>
                <a:effectLst/>
                <a:latin typeface="Aptos" panose="020B0004020202020204" pitchFamily="34" charset="0"/>
              </a:rPr>
              <a:t>nadawca wiadomości wskazuje na dokumenty i certyfikaty, których autentyczności nie można potwierdzić.</a:t>
            </a:r>
          </a:p>
        </p:txBody>
      </p:sp>
      <p:sp>
        <p:nvSpPr>
          <p:cNvPr id="5" name="pole tekstowe 4">
            <a:extLst>
              <a:ext uri="{FF2B5EF4-FFF2-40B4-BE49-F238E27FC236}">
                <a16:creationId xmlns:a16="http://schemas.microsoft.com/office/drawing/2014/main" id="{C721B584-CC34-BA5D-DF53-87DBA3A6466D}"/>
              </a:ext>
            </a:extLst>
          </p:cNvPr>
          <p:cNvSpPr txBox="1"/>
          <p:nvPr/>
        </p:nvSpPr>
        <p:spPr>
          <a:xfrm>
            <a:off x="1547664" y="2970266"/>
            <a:ext cx="6480720"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pl-PL" sz="1800" b="1" dirty="0">
                <a:solidFill>
                  <a:schemeClr val="accent1">
                    <a:lumMod val="75000"/>
                  </a:schemeClr>
                </a:solidFill>
                <a:effectLst/>
                <a:latin typeface="Aptos" panose="020B0004020202020204" pitchFamily="34" charset="0"/>
              </a:rPr>
              <a:t>Aby nie paść ofiarą „oszustów nigeryjskich” przede wszystkim nie wysyłaj pieniędzy nikomu, kogo nie znasz.</a:t>
            </a:r>
            <a:endParaRPr lang="pl-PL" sz="1800" b="1" dirty="0"/>
          </a:p>
        </p:txBody>
      </p:sp>
    </p:spTree>
    <p:extLst>
      <p:ext uri="{BB962C8B-B14F-4D97-AF65-F5344CB8AC3E}">
        <p14:creationId xmlns:p14="http://schemas.microsoft.com/office/powerpoint/2010/main" val="3980910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DF9DB71-71AC-C2BB-37D3-64BD5708C08D}"/>
              </a:ext>
            </a:extLst>
          </p:cNvPr>
          <p:cNvSpPr>
            <a:spLocks noGrp="1"/>
          </p:cNvSpPr>
          <p:nvPr>
            <p:ph type="title"/>
          </p:nvPr>
        </p:nvSpPr>
        <p:spPr/>
        <p:txBody>
          <a:bodyPr>
            <a:normAutofit/>
          </a:bodyPr>
          <a:lstStyle/>
          <a:p>
            <a:r>
              <a:rPr lang="pl-PL" sz="2800" b="1" dirty="0">
                <a:solidFill>
                  <a:schemeClr val="accent1">
                    <a:lumMod val="75000"/>
                  </a:schemeClr>
                </a:solidFill>
                <a:latin typeface="Aptos" panose="020B0004020202020204" pitchFamily="34" charset="0"/>
              </a:rPr>
              <a:t>FAŁSZYWA FAKTURA</a:t>
            </a:r>
          </a:p>
        </p:txBody>
      </p:sp>
      <p:sp>
        <p:nvSpPr>
          <p:cNvPr id="3" name="Symbol zastępczy zawartości 2">
            <a:extLst>
              <a:ext uri="{FF2B5EF4-FFF2-40B4-BE49-F238E27FC236}">
                <a16:creationId xmlns:a16="http://schemas.microsoft.com/office/drawing/2014/main" id="{F80ED747-BAA1-6B85-D617-81C30B4CCA19}"/>
              </a:ext>
            </a:extLst>
          </p:cNvPr>
          <p:cNvSpPr>
            <a:spLocks noGrp="1"/>
          </p:cNvSpPr>
          <p:nvPr>
            <p:ph idx="1"/>
          </p:nvPr>
        </p:nvSpPr>
        <p:spPr>
          <a:xfrm>
            <a:off x="323528" y="1417638"/>
            <a:ext cx="8568952" cy="4387626"/>
          </a:xfrm>
        </p:spPr>
        <p:txBody>
          <a:bodyPr>
            <a:normAutofit/>
          </a:bodyPr>
          <a:lstStyle/>
          <a:p>
            <a:pPr marL="0" indent="0">
              <a:buNone/>
            </a:pPr>
            <a:r>
              <a:rPr lang="pl-PL" sz="1800" dirty="0">
                <a:solidFill>
                  <a:schemeClr val="accent1">
                    <a:lumMod val="75000"/>
                  </a:schemeClr>
                </a:solidFill>
                <a:latin typeface="Aptos" panose="020B0004020202020204" pitchFamily="34" charset="0"/>
              </a:rPr>
              <a:t>Gdy na Twoją skrzynkę wpłynie wiadomość e-mail z załączoną fakturą, ale nie masz pewności, co do tożsamości nadawcy, najpierw należy sprawdzić adres e-mail, z którego została wysłana korespondencja. </a:t>
            </a:r>
          </a:p>
          <a:p>
            <a:pPr marL="0" indent="0">
              <a:buNone/>
            </a:pPr>
            <a:r>
              <a:rPr lang="pl-PL" sz="1800" dirty="0">
                <a:solidFill>
                  <a:schemeClr val="accent1">
                    <a:lumMod val="75000"/>
                  </a:schemeClr>
                </a:solidFill>
                <a:latin typeface="Aptos" panose="020B0004020202020204" pitchFamily="34" charset="0"/>
              </a:rPr>
              <a:t>Jeśli adres e-mail w ogóle nie jest powiązany z nadawcą np. otrzymujesz informację o płatności z tytułu abonamentu telefonicznego z adresu mailowego abcyou@gmail.com lub jane751ui@outlook.com, jest to poważny sygnał ostrzegawczy.</a:t>
            </a:r>
          </a:p>
          <a:p>
            <a:pPr marL="0" indent="0">
              <a:buNone/>
            </a:pPr>
            <a:r>
              <a:rPr lang="pl-PL" sz="1800" dirty="0">
                <a:solidFill>
                  <a:schemeClr val="accent1">
                    <a:lumMod val="75000"/>
                  </a:schemeClr>
                </a:solidFill>
                <a:latin typeface="Aptos" panose="020B0004020202020204" pitchFamily="34" charset="0"/>
              </a:rPr>
              <a:t>Powinieneś sprawdzić, czy posiadasz inną, wcześniejszą korespondencję z tym nadawcą. Jeżeli nie, możesz dla pewności odpisać na otrzymaną wiadomość i poprosić o doprecyzowanie za jaką usługę została wystawiona faktura. </a:t>
            </a:r>
          </a:p>
          <a:p>
            <a:pPr marL="0" indent="0">
              <a:buNone/>
            </a:pPr>
            <a:r>
              <a:rPr lang="pl-PL" sz="1800" b="1" dirty="0">
                <a:solidFill>
                  <a:schemeClr val="accent1">
                    <a:lumMod val="75000"/>
                  </a:schemeClr>
                </a:solidFill>
                <a:latin typeface="Aptos" panose="020B0004020202020204" pitchFamily="34" charset="0"/>
              </a:rPr>
              <a:t>Ważne! Odpisanie na e-mail nie zainfekuje twojego komputera. Nie wolno natomiast klikać w linki zawarte w treści wiadomości i nie pobierać załączników.</a:t>
            </a:r>
          </a:p>
          <a:p>
            <a:pPr marL="0" indent="0">
              <a:buNone/>
            </a:pPr>
            <a:endParaRPr lang="pl-PL" dirty="0"/>
          </a:p>
        </p:txBody>
      </p:sp>
    </p:spTree>
    <p:extLst>
      <p:ext uri="{BB962C8B-B14F-4D97-AF65-F5344CB8AC3E}">
        <p14:creationId xmlns:p14="http://schemas.microsoft.com/office/powerpoint/2010/main" val="4268628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703535-7D82-D35D-BEE5-9B103C173690}"/>
              </a:ext>
            </a:extLst>
          </p:cNvPr>
          <p:cNvSpPr>
            <a:spLocks noGrp="1"/>
          </p:cNvSpPr>
          <p:nvPr>
            <p:ph type="title"/>
          </p:nvPr>
        </p:nvSpPr>
        <p:spPr/>
        <p:txBody>
          <a:bodyPr>
            <a:normAutofit/>
          </a:bodyPr>
          <a:lstStyle/>
          <a:p>
            <a:r>
              <a:rPr lang="pl-PL" sz="2800" b="1" dirty="0">
                <a:solidFill>
                  <a:schemeClr val="accent1">
                    <a:lumMod val="75000"/>
                  </a:schemeClr>
                </a:solidFill>
                <a:latin typeface="Aptos" panose="020B0004020202020204" pitchFamily="34" charset="0"/>
              </a:rPr>
              <a:t>OBIETNICA SZYBKICH PIENIĘDZY, ZATRUDNIENIA, NAGRODY</a:t>
            </a:r>
          </a:p>
        </p:txBody>
      </p:sp>
      <p:sp>
        <p:nvSpPr>
          <p:cNvPr id="3" name="Symbol zastępczy zawartości 2">
            <a:extLst>
              <a:ext uri="{FF2B5EF4-FFF2-40B4-BE49-F238E27FC236}">
                <a16:creationId xmlns:a16="http://schemas.microsoft.com/office/drawing/2014/main" id="{C7E49474-1D60-6FA0-3C0E-D52930ACB7D6}"/>
              </a:ext>
            </a:extLst>
          </p:cNvPr>
          <p:cNvSpPr>
            <a:spLocks noGrp="1"/>
          </p:cNvSpPr>
          <p:nvPr>
            <p:ph idx="1"/>
          </p:nvPr>
        </p:nvSpPr>
        <p:spPr>
          <a:xfrm>
            <a:off x="215008" y="1340768"/>
            <a:ext cx="8677472" cy="1143000"/>
          </a:xfrm>
        </p:spPr>
        <p:txBody>
          <a:bodyPr>
            <a:normAutofit fontScale="92500"/>
          </a:bodyPr>
          <a:lstStyle/>
          <a:p>
            <a:pPr marL="0" indent="0">
              <a:buNone/>
            </a:pPr>
            <a:r>
              <a:rPr lang="pl-PL" sz="1600" dirty="0">
                <a:solidFill>
                  <a:schemeClr val="accent1">
                    <a:lumMod val="75000"/>
                  </a:schemeClr>
                </a:solidFill>
                <a:latin typeface="Aptos" panose="020B0004020202020204" pitchFamily="34" charset="0"/>
              </a:rPr>
              <a:t>Czy widziałeś ogłoszenia o pracę, gdzie wymagania są bardzo niskie, a zarobki wręcz niewyobrażalne? Na pewno rzuciły Ci się w oczy reklamy „Zosia pracowała jako sprzątaczka, a teraz zarabia 5000 zł dziennie!”. Wchodząc na stronę internetową wygrałeś najnowszy model telefonu? </a:t>
            </a:r>
          </a:p>
          <a:p>
            <a:pPr marL="0" indent="0">
              <a:buNone/>
            </a:pPr>
            <a:r>
              <a:rPr lang="pl-PL" sz="1600" b="1" dirty="0">
                <a:solidFill>
                  <a:schemeClr val="accent1">
                    <a:lumMod val="75000"/>
                  </a:schemeClr>
                </a:solidFill>
                <a:latin typeface="Aptos" panose="020B0004020202020204" pitchFamily="34" charset="0"/>
              </a:rPr>
              <a:t>Zbyt piękne, aby było prawdziwe? Dokładnie!</a:t>
            </a:r>
          </a:p>
          <a:p>
            <a:pPr marL="0" indent="0">
              <a:buNone/>
            </a:pPr>
            <a:endParaRPr lang="pl-PL" dirty="0"/>
          </a:p>
        </p:txBody>
      </p:sp>
      <p:sp>
        <p:nvSpPr>
          <p:cNvPr id="5" name="pole tekstowe 4">
            <a:extLst>
              <a:ext uri="{FF2B5EF4-FFF2-40B4-BE49-F238E27FC236}">
                <a16:creationId xmlns:a16="http://schemas.microsoft.com/office/drawing/2014/main" id="{D27DA9B4-ADD2-0AB4-7A65-D3C3050ED7E4}"/>
              </a:ext>
            </a:extLst>
          </p:cNvPr>
          <p:cNvSpPr txBox="1"/>
          <p:nvPr/>
        </p:nvSpPr>
        <p:spPr>
          <a:xfrm>
            <a:off x="107504" y="2564904"/>
            <a:ext cx="8928992" cy="3404009"/>
          </a:xfrm>
          <a:prstGeom prst="rect">
            <a:avLst/>
          </a:prstGeom>
          <a:noFill/>
        </p:spPr>
        <p:txBody>
          <a:bodyPr wrap="square" rtlCol="0">
            <a:spAutoFit/>
          </a:bodyPr>
          <a:lstStyle/>
          <a:p>
            <a:pPr marL="0" indent="0">
              <a:buNone/>
            </a:pPr>
            <a:r>
              <a:rPr lang="pl-PL" sz="1600" dirty="0">
                <a:solidFill>
                  <a:schemeClr val="accent1">
                    <a:lumMod val="75000"/>
                  </a:schemeClr>
                </a:solidFill>
                <a:effectLst/>
                <a:latin typeface="Aptos" panose="020B0004020202020204" pitchFamily="34" charset="0"/>
              </a:rPr>
              <a:t>Na czym polega oszustwo?</a:t>
            </a:r>
          </a:p>
          <a:p>
            <a:pPr marL="0" indent="0">
              <a:buNone/>
            </a:pPr>
            <a:r>
              <a:rPr lang="pl-PL" sz="1600" dirty="0">
                <a:solidFill>
                  <a:schemeClr val="accent1">
                    <a:lumMod val="75000"/>
                  </a:schemeClr>
                </a:solidFill>
                <a:effectLst/>
                <a:latin typeface="Aptos" panose="020B0004020202020204" pitchFamily="34" charset="0"/>
              </a:rPr>
              <a:t>Łupem oszustów są dane osobowe. Przestępcy zazwyczaj celują w osoby słabo wykształcone, szukające nowej pracy lub chcące pracować z domu, a także w osoby o niskiej świadomości i łatwowierne, które wierzą, że przez samo wejście na stronę internetową można coś wygrać. </a:t>
            </a:r>
          </a:p>
          <a:p>
            <a:pPr marL="0" indent="0">
              <a:buNone/>
            </a:pPr>
            <a:r>
              <a:rPr lang="pl-PL" sz="1600" dirty="0">
                <a:solidFill>
                  <a:schemeClr val="accent1">
                    <a:lumMod val="75000"/>
                  </a:schemeClr>
                </a:solidFill>
                <a:effectLst/>
                <a:latin typeface="Aptos" panose="020B0004020202020204" pitchFamily="34" charset="0"/>
              </a:rPr>
              <a:t>Osoba chcąca podjąć pracę, czy odebrać nagrodę zostanie poproszona o wypełnienie formularza, czasami przesłania skanu dowodu osobistego, pozornie w celu otrzymania wypłaty, czy przelania nagrody pieniężnej. Intencją oszusta jest uzyskanie danych dostępowych do konta bankowego lub informacji, które pozwolą na zaciągnięcie kredytu/pożyczki z wykorzystaniem skradzionych danych.</a:t>
            </a:r>
          </a:p>
          <a:p>
            <a:pPr marL="0" indent="0">
              <a:buNone/>
            </a:pPr>
            <a:endParaRPr lang="pl-PL" sz="1600" dirty="0">
              <a:solidFill>
                <a:schemeClr val="accent1">
                  <a:lumMod val="75000"/>
                </a:schemeClr>
              </a:solidFill>
              <a:effectLst/>
              <a:latin typeface="Aptos" panose="020B0004020202020204" pitchFamily="34" charset="0"/>
            </a:endParaRPr>
          </a:p>
          <a:p>
            <a:pPr marL="0" indent="0">
              <a:buNone/>
            </a:pPr>
            <a:r>
              <a:rPr lang="pl-PL" sz="1400" dirty="0">
                <a:solidFill>
                  <a:schemeClr val="accent1">
                    <a:lumMod val="75000"/>
                  </a:schemeClr>
                </a:solidFill>
                <a:effectLst/>
                <a:latin typeface="Aptos" panose="020B0004020202020204" pitchFamily="34" charset="0"/>
              </a:rPr>
              <a:t>A co, gdy świetnie płatna praca, przy braku kwalifikacji, okazuje się prawdziwa?</a:t>
            </a:r>
          </a:p>
          <a:p>
            <a:pPr marL="0" indent="0">
              <a:buNone/>
            </a:pPr>
            <a:r>
              <a:rPr lang="pl-PL" sz="1400" dirty="0">
                <a:solidFill>
                  <a:schemeClr val="accent1">
                    <a:lumMod val="75000"/>
                  </a:schemeClr>
                </a:solidFill>
                <a:effectLst/>
                <a:latin typeface="Aptos" panose="020B0004020202020204" pitchFamily="34" charset="0"/>
              </a:rPr>
              <a:t>Zawsze należy być czujnym! W niektórych przypadkach nieświadoma zagrożenia osoba może zgodzić się na przyjęcie atrakcyjnej posady (np. prezesa spółki) nie zdając sobie sprawy, że właśnie stała się tzw. słupem i bierze czynny udział w procederze prania pieniędzy lub wyłudzenia podatku VAT.</a:t>
            </a:r>
          </a:p>
        </p:txBody>
      </p:sp>
    </p:spTree>
    <p:extLst>
      <p:ext uri="{BB962C8B-B14F-4D97-AF65-F5344CB8AC3E}">
        <p14:creationId xmlns:p14="http://schemas.microsoft.com/office/powerpoint/2010/main" val="1230741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703535-7D82-D35D-BEE5-9B103C173690}"/>
              </a:ext>
            </a:extLst>
          </p:cNvPr>
          <p:cNvSpPr>
            <a:spLocks noGrp="1"/>
          </p:cNvSpPr>
          <p:nvPr>
            <p:ph type="title"/>
          </p:nvPr>
        </p:nvSpPr>
        <p:spPr>
          <a:xfrm>
            <a:off x="457200" y="548680"/>
            <a:ext cx="8229600" cy="1143000"/>
          </a:xfrm>
        </p:spPr>
        <p:txBody>
          <a:bodyPr>
            <a:normAutofit/>
          </a:bodyPr>
          <a:lstStyle/>
          <a:p>
            <a:r>
              <a:rPr lang="pl-PL" sz="2800" b="1" dirty="0">
                <a:solidFill>
                  <a:schemeClr val="accent1">
                    <a:lumMod val="75000"/>
                  </a:schemeClr>
                </a:solidFill>
                <a:latin typeface="Aptos" panose="020B0004020202020204" pitchFamily="34" charset="0"/>
              </a:rPr>
              <a:t>OBIETNICA SZYBKICH PIENIĘDZY, ZATRUDNIENIA, NAGRODY – jak się chronić?</a:t>
            </a:r>
          </a:p>
        </p:txBody>
      </p:sp>
      <p:sp>
        <p:nvSpPr>
          <p:cNvPr id="3" name="Symbol zastępczy zawartości 2">
            <a:extLst>
              <a:ext uri="{FF2B5EF4-FFF2-40B4-BE49-F238E27FC236}">
                <a16:creationId xmlns:a16="http://schemas.microsoft.com/office/drawing/2014/main" id="{C7E49474-1D60-6FA0-3C0E-D52930ACB7D6}"/>
              </a:ext>
            </a:extLst>
          </p:cNvPr>
          <p:cNvSpPr>
            <a:spLocks noGrp="1"/>
          </p:cNvSpPr>
          <p:nvPr>
            <p:ph idx="1"/>
          </p:nvPr>
        </p:nvSpPr>
        <p:spPr>
          <a:xfrm>
            <a:off x="233264" y="2060848"/>
            <a:ext cx="8677472" cy="3600400"/>
          </a:xfrm>
        </p:spPr>
        <p:txBody>
          <a:bodyPr>
            <a:normAutofit/>
          </a:bodyPr>
          <a:lstStyle/>
          <a:p>
            <a:pPr>
              <a:buFont typeface="Wingdings" panose="05000000000000000000" pitchFamily="2" charset="2"/>
              <a:buChar char="§"/>
            </a:pPr>
            <a:r>
              <a:rPr lang="pl-PL" sz="2100" dirty="0">
                <a:solidFill>
                  <a:schemeClr val="accent1">
                    <a:lumMod val="75000"/>
                  </a:schemeClr>
                </a:solidFill>
                <a:latin typeface="Aptos" panose="020B0004020202020204" pitchFamily="34" charset="0"/>
              </a:rPr>
              <a:t>Szukając pracy warto zachować zdrowy rozsądek – ograniczyć poszukiwania do sprawdzonych portali z ofertami, sprawdzić, kim jest potencjalny pracodawca i unikać aplikowania na stanowiska, które wydają się zbyt atrakcyjne, aby mogły być prawdziwe.</a:t>
            </a:r>
          </a:p>
          <a:p>
            <a:pPr>
              <a:buFont typeface="Wingdings" panose="05000000000000000000" pitchFamily="2" charset="2"/>
              <a:buChar char="§"/>
            </a:pPr>
            <a:r>
              <a:rPr lang="pl-PL" sz="2100" dirty="0">
                <a:solidFill>
                  <a:schemeClr val="accent1">
                    <a:lumMod val="75000"/>
                  </a:schemeClr>
                </a:solidFill>
                <a:latin typeface="Aptos" panose="020B0004020202020204" pitchFamily="34" charset="0"/>
              </a:rPr>
              <a:t>Nie należy podawać swoich danych osobowych i przekazywać skanu dowodu osobistego przypadkowym osobom w Internecie.</a:t>
            </a:r>
          </a:p>
          <a:p>
            <a:pPr>
              <a:buFont typeface="Wingdings" panose="05000000000000000000" pitchFamily="2" charset="2"/>
              <a:buChar char="§"/>
            </a:pPr>
            <a:r>
              <a:rPr lang="pl-PL" sz="2100" dirty="0">
                <a:solidFill>
                  <a:schemeClr val="accent1">
                    <a:lumMod val="75000"/>
                  </a:schemeClr>
                </a:solidFill>
                <a:latin typeface="Aptos" panose="020B0004020202020204" pitchFamily="34" charset="0"/>
              </a:rPr>
              <a:t>Nie należy wierzyć w proste wygrane.</a:t>
            </a:r>
          </a:p>
          <a:p>
            <a:pPr marL="0" indent="0">
              <a:buNone/>
            </a:pPr>
            <a:endParaRPr lang="pl-PL" dirty="0"/>
          </a:p>
        </p:txBody>
      </p:sp>
    </p:spTree>
    <p:extLst>
      <p:ext uri="{BB962C8B-B14F-4D97-AF65-F5344CB8AC3E}">
        <p14:creationId xmlns:p14="http://schemas.microsoft.com/office/powerpoint/2010/main" val="3846325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235653-26D0-AAAB-AC27-1B5189453677}"/>
              </a:ext>
            </a:extLst>
          </p:cNvPr>
          <p:cNvSpPr>
            <a:spLocks noGrp="1"/>
          </p:cNvSpPr>
          <p:nvPr>
            <p:ph type="title"/>
          </p:nvPr>
        </p:nvSpPr>
        <p:spPr/>
        <p:txBody>
          <a:bodyPr>
            <a:normAutofit/>
          </a:bodyPr>
          <a:lstStyle/>
          <a:p>
            <a:r>
              <a:rPr lang="pl-PL" sz="2800" b="1" dirty="0">
                <a:solidFill>
                  <a:schemeClr val="accent1">
                    <a:lumMod val="75000"/>
                  </a:schemeClr>
                </a:solidFill>
                <a:latin typeface="Aptos" panose="020B0004020202020204" pitchFamily="34" charset="0"/>
              </a:rPr>
              <a:t>KRADZIEŻ TOŻSAMOŚCI NA FACEBOOK</a:t>
            </a:r>
          </a:p>
        </p:txBody>
      </p:sp>
      <p:sp>
        <p:nvSpPr>
          <p:cNvPr id="3" name="Symbol zastępczy zawartości 2">
            <a:extLst>
              <a:ext uri="{FF2B5EF4-FFF2-40B4-BE49-F238E27FC236}">
                <a16:creationId xmlns:a16="http://schemas.microsoft.com/office/drawing/2014/main" id="{DC242E7F-7EBD-39CE-0FA9-2D07A1D1B340}"/>
              </a:ext>
            </a:extLst>
          </p:cNvPr>
          <p:cNvSpPr>
            <a:spLocks noGrp="1"/>
          </p:cNvSpPr>
          <p:nvPr>
            <p:ph idx="1"/>
          </p:nvPr>
        </p:nvSpPr>
        <p:spPr>
          <a:xfrm>
            <a:off x="457200" y="1268760"/>
            <a:ext cx="8229600" cy="1398886"/>
          </a:xfrm>
        </p:spPr>
        <p:txBody>
          <a:bodyPr>
            <a:normAutofit fontScale="92500"/>
          </a:bodyPr>
          <a:lstStyle/>
          <a:p>
            <a:pPr marL="0" indent="0">
              <a:buNone/>
            </a:pPr>
            <a:r>
              <a:rPr lang="pl-PL" sz="1700" dirty="0">
                <a:solidFill>
                  <a:schemeClr val="accent1">
                    <a:lumMod val="75000"/>
                  </a:schemeClr>
                </a:solidFill>
                <a:latin typeface="Aptos" panose="020B0004020202020204" pitchFamily="34" charset="0"/>
              </a:rPr>
              <a:t>Media społecznościowe stanowią ważny element codziennego funkcjonowania i rozrywki wielu osób. Chętnie dzielimy się w szczegółami naszego życia, co może mieć niestety poważne konsekwencje. Popularne platformy społecznościowe są nie tylko chętnie odwiedzane przez ich użytkowników, ale również cyberprzestępców. Do jednych z najczęstszych oszustw należą: kradzież tożsamości (konto klon) i kradzież konta.</a:t>
            </a:r>
          </a:p>
          <a:p>
            <a:pPr marL="0" indent="0">
              <a:buNone/>
            </a:pPr>
            <a:endParaRPr lang="pl-PL" dirty="0"/>
          </a:p>
        </p:txBody>
      </p:sp>
      <p:sp>
        <p:nvSpPr>
          <p:cNvPr id="5" name="pole tekstowe 4">
            <a:extLst>
              <a:ext uri="{FF2B5EF4-FFF2-40B4-BE49-F238E27FC236}">
                <a16:creationId xmlns:a16="http://schemas.microsoft.com/office/drawing/2014/main" id="{DBDB3201-43C7-AD91-09F6-88AB7A8849C4}"/>
              </a:ext>
            </a:extLst>
          </p:cNvPr>
          <p:cNvSpPr txBox="1"/>
          <p:nvPr/>
        </p:nvSpPr>
        <p:spPr>
          <a:xfrm>
            <a:off x="479190" y="2924944"/>
            <a:ext cx="8229600" cy="280076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pl-PL" sz="1600" b="1" dirty="0">
                <a:solidFill>
                  <a:schemeClr val="accent1">
                    <a:lumMod val="75000"/>
                  </a:schemeClr>
                </a:solidFill>
                <a:effectLst/>
                <a:latin typeface="Aptos" panose="020B0004020202020204" pitchFamily="34" charset="0"/>
              </a:rPr>
              <a:t>KONTO KLON </a:t>
            </a:r>
            <a:r>
              <a:rPr lang="pl-PL" sz="1600" dirty="0">
                <a:solidFill>
                  <a:schemeClr val="accent1">
                    <a:lumMod val="75000"/>
                  </a:schemeClr>
                </a:solidFill>
                <a:effectLst/>
                <a:latin typeface="Aptos" panose="020B0004020202020204" pitchFamily="34" charset="0"/>
              </a:rPr>
              <a:t>- jak wygląda oszustwo?</a:t>
            </a:r>
          </a:p>
          <a:p>
            <a:pPr marL="0" indent="0">
              <a:buNone/>
            </a:pPr>
            <a:r>
              <a:rPr lang="pl-PL" sz="1600" dirty="0">
                <a:solidFill>
                  <a:schemeClr val="accent1">
                    <a:lumMod val="75000"/>
                  </a:schemeClr>
                </a:solidFill>
                <a:effectLst/>
                <a:latin typeface="Aptos" panose="020B0004020202020204" pitchFamily="34" charset="0"/>
              </a:rPr>
              <a:t>Oszust kopiuje imię i nazwisko, podstawowe informacje oraz zdjęcie profilowe z już istniejącego konta. Następnie wysyła zaproszenia do znajomych z listy oryginalnego konta, aby później móc podjąć następujące działania:</a:t>
            </a:r>
          </a:p>
          <a:p>
            <a:pPr marL="285750" indent="-285750">
              <a:buFont typeface="Wingdings" panose="05000000000000000000" pitchFamily="2" charset="2"/>
              <a:buChar char="§"/>
            </a:pPr>
            <a:r>
              <a:rPr lang="pl-PL" sz="1600" dirty="0">
                <a:solidFill>
                  <a:schemeClr val="accent1">
                    <a:lumMod val="75000"/>
                  </a:schemeClr>
                </a:solidFill>
                <a:effectLst/>
                <a:latin typeface="Aptos" panose="020B0004020202020204" pitchFamily="34" charset="0"/>
              </a:rPr>
              <a:t>wysłać wiadomości z fałszywymi linkami,</a:t>
            </a:r>
          </a:p>
          <a:p>
            <a:pPr marL="285750" indent="-285750">
              <a:buFont typeface="Wingdings" panose="05000000000000000000" pitchFamily="2" charset="2"/>
              <a:buChar char="§"/>
            </a:pPr>
            <a:r>
              <a:rPr lang="pl-PL" sz="1600" dirty="0">
                <a:solidFill>
                  <a:schemeClr val="accent1">
                    <a:lumMod val="75000"/>
                  </a:schemeClr>
                </a:solidFill>
                <a:effectLst/>
                <a:latin typeface="Aptos" panose="020B0004020202020204" pitchFamily="34" charset="0"/>
              </a:rPr>
              <a:t>wysłać wiadomości z załącznikami, które mają na celu zainstalowanie szkodliwego oprogramowania,</a:t>
            </a:r>
          </a:p>
          <a:p>
            <a:pPr marL="285750" indent="-285750">
              <a:buFont typeface="Wingdings" panose="05000000000000000000" pitchFamily="2" charset="2"/>
              <a:buChar char="§"/>
            </a:pPr>
            <a:r>
              <a:rPr lang="pl-PL" sz="1600" dirty="0">
                <a:solidFill>
                  <a:schemeClr val="accent1">
                    <a:lumMod val="75000"/>
                  </a:schemeClr>
                </a:solidFill>
                <a:effectLst/>
                <a:latin typeface="Aptos" panose="020B0004020202020204" pitchFamily="34" charset="0"/>
              </a:rPr>
              <a:t>wysłać prośby o pożyczkę.</a:t>
            </a:r>
          </a:p>
          <a:p>
            <a:pPr marL="0" indent="0">
              <a:buNone/>
            </a:pPr>
            <a:r>
              <a:rPr lang="pl-PL" sz="1600" dirty="0">
                <a:solidFill>
                  <a:schemeClr val="accent1">
                    <a:lumMod val="75000"/>
                  </a:schemeClr>
                </a:solidFill>
                <a:effectLst/>
                <a:latin typeface="Aptos" panose="020B0004020202020204" pitchFamily="34" charset="0"/>
              </a:rPr>
              <a:t>Zdarza się również, że oszust publikuje na tablicy linki oraz posty, które np. zachęcają do zaangażowania się w niepewne interesy.</a:t>
            </a:r>
          </a:p>
        </p:txBody>
      </p:sp>
    </p:spTree>
    <p:extLst>
      <p:ext uri="{BB962C8B-B14F-4D97-AF65-F5344CB8AC3E}">
        <p14:creationId xmlns:p14="http://schemas.microsoft.com/office/powerpoint/2010/main" val="1083497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235653-26D0-AAAB-AC27-1B5189453677}"/>
              </a:ext>
            </a:extLst>
          </p:cNvPr>
          <p:cNvSpPr>
            <a:spLocks noGrp="1"/>
          </p:cNvSpPr>
          <p:nvPr>
            <p:ph type="title"/>
          </p:nvPr>
        </p:nvSpPr>
        <p:spPr/>
        <p:txBody>
          <a:bodyPr>
            <a:normAutofit/>
          </a:bodyPr>
          <a:lstStyle/>
          <a:p>
            <a:r>
              <a:rPr lang="pl-PL" sz="2800" b="1" dirty="0">
                <a:solidFill>
                  <a:schemeClr val="accent1">
                    <a:lumMod val="75000"/>
                  </a:schemeClr>
                </a:solidFill>
                <a:latin typeface="Aptos" panose="020B0004020202020204" pitchFamily="34" charset="0"/>
              </a:rPr>
              <a:t>KRADZIEŻ TOŻSAMOŚCI NA FACEBOOK</a:t>
            </a:r>
          </a:p>
        </p:txBody>
      </p:sp>
      <p:sp>
        <p:nvSpPr>
          <p:cNvPr id="6" name="pole tekstowe 5">
            <a:extLst>
              <a:ext uri="{FF2B5EF4-FFF2-40B4-BE49-F238E27FC236}">
                <a16:creationId xmlns:a16="http://schemas.microsoft.com/office/drawing/2014/main" id="{DE7286F0-8CCF-BC5D-1B86-F1946CD8C20D}"/>
              </a:ext>
            </a:extLst>
          </p:cNvPr>
          <p:cNvSpPr txBox="1"/>
          <p:nvPr/>
        </p:nvSpPr>
        <p:spPr>
          <a:xfrm>
            <a:off x="347106" y="1417638"/>
            <a:ext cx="4032448" cy="326858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pl-PL" sz="1600" b="1" dirty="0">
                <a:solidFill>
                  <a:schemeClr val="accent1">
                    <a:lumMod val="75000"/>
                  </a:schemeClr>
                </a:solidFill>
                <a:effectLst/>
                <a:latin typeface="Aptos" panose="020B0004020202020204" pitchFamily="34" charset="0"/>
              </a:rPr>
              <a:t>KRADZIEŻ DOSTĘPU DO KONTA</a:t>
            </a:r>
          </a:p>
          <a:p>
            <a:pPr marL="0" indent="0">
              <a:buNone/>
            </a:pPr>
            <a:r>
              <a:rPr lang="pl-PL" sz="1600" b="1" dirty="0">
                <a:solidFill>
                  <a:schemeClr val="accent1">
                    <a:lumMod val="75000"/>
                  </a:schemeClr>
                </a:solidFill>
                <a:effectLst/>
                <a:latin typeface="Aptos" panose="020B0004020202020204" pitchFamily="34" charset="0"/>
              </a:rPr>
              <a:t>Kiedy możemy podejrzewać, że Twoje konto na Facebooku zostało przejęte?</a:t>
            </a:r>
          </a:p>
          <a:p>
            <a:pPr marL="285750" indent="-285750">
              <a:buFont typeface="Wingdings" panose="05000000000000000000" pitchFamily="2" charset="2"/>
              <a:buChar char="§"/>
            </a:pPr>
            <a:r>
              <a:rPr lang="pl-PL" sz="1600" dirty="0">
                <a:solidFill>
                  <a:schemeClr val="accent1">
                    <a:lumMod val="75000"/>
                  </a:schemeClr>
                </a:solidFill>
                <a:effectLst/>
                <a:latin typeface="Aptos" panose="020B0004020202020204" pitchFamily="34" charset="0"/>
              </a:rPr>
              <a:t>zostały zmienione adres e-mail lub hasło, imię, nazwisko lub data urodzenia,</a:t>
            </a:r>
          </a:p>
          <a:p>
            <a:pPr marL="285750" indent="-285750">
              <a:buFont typeface="Wingdings" panose="05000000000000000000" pitchFamily="2" charset="2"/>
              <a:buChar char="§"/>
            </a:pPr>
            <a:r>
              <a:rPr lang="pl-PL" sz="1600" dirty="0">
                <a:solidFill>
                  <a:schemeClr val="accent1">
                    <a:lumMod val="75000"/>
                  </a:schemeClr>
                </a:solidFill>
                <a:effectLst/>
                <a:latin typeface="Aptos" panose="020B0004020202020204" pitchFamily="34" charset="0"/>
              </a:rPr>
              <a:t>z konta zostały wysłane zaproszenia do grona znajomych osobom Ci nieznanym,</a:t>
            </a:r>
          </a:p>
          <a:p>
            <a:pPr marL="285750" indent="-285750">
              <a:buFont typeface="Wingdings" panose="05000000000000000000" pitchFamily="2" charset="2"/>
              <a:buChar char="§"/>
            </a:pPr>
            <a:r>
              <a:rPr lang="pl-PL" sz="1600" dirty="0">
                <a:solidFill>
                  <a:schemeClr val="accent1">
                    <a:lumMod val="75000"/>
                  </a:schemeClr>
                </a:solidFill>
                <a:effectLst/>
                <a:latin typeface="Aptos" panose="020B0004020202020204" pitchFamily="34" charset="0"/>
              </a:rPr>
              <a:t>z konta zostały wysłane wiadomości, których nie jesteś autorem.</a:t>
            </a:r>
          </a:p>
          <a:p>
            <a:pPr algn="ctr"/>
            <a:endParaRPr lang="pl-PL" sz="1400" dirty="0">
              <a:solidFill>
                <a:schemeClr val="accent1">
                  <a:lumMod val="75000"/>
                </a:schemeClr>
              </a:solidFill>
              <a:effectLst/>
              <a:latin typeface="Aptos" panose="020B0004020202020204" pitchFamily="34" charset="0"/>
            </a:endParaRPr>
          </a:p>
          <a:p>
            <a:pPr algn="ctr"/>
            <a:endParaRPr lang="pl-PL" sz="1400" dirty="0">
              <a:solidFill>
                <a:schemeClr val="accent1">
                  <a:lumMod val="75000"/>
                </a:schemeClr>
              </a:solidFill>
              <a:effectLst/>
              <a:latin typeface="Aptos" panose="020B0004020202020204" pitchFamily="34" charset="0"/>
            </a:endParaRPr>
          </a:p>
        </p:txBody>
      </p:sp>
      <p:sp>
        <p:nvSpPr>
          <p:cNvPr id="8" name="pole tekstowe 7">
            <a:extLst>
              <a:ext uri="{FF2B5EF4-FFF2-40B4-BE49-F238E27FC236}">
                <a16:creationId xmlns:a16="http://schemas.microsoft.com/office/drawing/2014/main" id="{9C7EFBA2-6E9F-99A0-094C-0B94D71F5C15}"/>
              </a:ext>
            </a:extLst>
          </p:cNvPr>
          <p:cNvSpPr txBox="1"/>
          <p:nvPr/>
        </p:nvSpPr>
        <p:spPr>
          <a:xfrm>
            <a:off x="4764447" y="1421086"/>
            <a:ext cx="4032448" cy="36009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pl-PL" sz="1600" b="1" dirty="0">
                <a:solidFill>
                  <a:schemeClr val="accent1">
                    <a:lumMod val="75000"/>
                  </a:schemeClr>
                </a:solidFill>
                <a:effectLst/>
                <a:latin typeface="Aptos" panose="020B0004020202020204" pitchFamily="34" charset="0"/>
              </a:rPr>
              <a:t>KRADZIEŻ DOSTĘPU DO KONTA</a:t>
            </a:r>
          </a:p>
          <a:p>
            <a:pPr marL="0" indent="0">
              <a:buNone/>
            </a:pPr>
            <a:r>
              <a:rPr lang="pl-PL" sz="1600" b="1" dirty="0">
                <a:solidFill>
                  <a:schemeClr val="accent1">
                    <a:lumMod val="75000"/>
                  </a:schemeClr>
                </a:solidFill>
                <a:effectLst/>
                <a:latin typeface="Aptos" panose="020B0004020202020204" pitchFamily="34" charset="0"/>
              </a:rPr>
              <a:t>Po co komuś Twoje konto na Facebooku?</a:t>
            </a:r>
          </a:p>
          <a:p>
            <a:pPr marL="285750" indent="-285750">
              <a:buFont typeface="Wingdings" panose="05000000000000000000" pitchFamily="2" charset="2"/>
              <a:buChar char="§"/>
            </a:pPr>
            <a:r>
              <a:rPr lang="pl-PL" sz="1600" dirty="0">
                <a:solidFill>
                  <a:schemeClr val="accent1">
                    <a:lumMod val="75000"/>
                  </a:schemeClr>
                </a:solidFill>
                <a:effectLst/>
                <a:latin typeface="Aptos" panose="020B0004020202020204" pitchFamily="34" charset="0"/>
              </a:rPr>
              <a:t>wyłudzanie pieniędzy, </a:t>
            </a:r>
          </a:p>
          <a:p>
            <a:pPr marL="285750" indent="-285750">
              <a:buFont typeface="Wingdings" panose="05000000000000000000" pitchFamily="2" charset="2"/>
              <a:buChar char="§"/>
            </a:pPr>
            <a:r>
              <a:rPr lang="pl-PL" sz="1600" dirty="0">
                <a:solidFill>
                  <a:schemeClr val="accent1">
                    <a:lumMod val="75000"/>
                  </a:schemeClr>
                </a:solidFill>
                <a:effectLst/>
                <a:latin typeface="Aptos" panose="020B0004020202020204" pitchFamily="34" charset="0"/>
              </a:rPr>
              <a:t>zaciąganie pożyczek,</a:t>
            </a:r>
          </a:p>
          <a:p>
            <a:pPr marL="285750" indent="-285750">
              <a:buFont typeface="Wingdings" panose="05000000000000000000" pitchFamily="2" charset="2"/>
              <a:buChar char="§"/>
            </a:pPr>
            <a:r>
              <a:rPr lang="pl-PL" sz="1600" dirty="0">
                <a:solidFill>
                  <a:schemeClr val="accent1">
                    <a:lumMod val="75000"/>
                  </a:schemeClr>
                </a:solidFill>
                <a:effectLst/>
                <a:latin typeface="Aptos" panose="020B0004020202020204" pitchFamily="34" charset="0"/>
              </a:rPr>
              <a:t>wykorzystywanie przejętego konta do dokonywania przestępstw na innych platformach,</a:t>
            </a:r>
          </a:p>
          <a:p>
            <a:pPr marL="285750" indent="-285750">
              <a:buFont typeface="Wingdings" panose="05000000000000000000" pitchFamily="2" charset="2"/>
              <a:buChar char="§"/>
            </a:pPr>
            <a:r>
              <a:rPr lang="pl-PL" sz="1600" dirty="0">
                <a:solidFill>
                  <a:schemeClr val="accent1">
                    <a:lumMod val="75000"/>
                  </a:schemeClr>
                </a:solidFill>
                <a:effectLst/>
                <a:latin typeface="Aptos" panose="020B0004020202020204" pitchFamily="34" charset="0"/>
              </a:rPr>
              <a:t>rozsyłanie fałszywych linków i załączników</a:t>
            </a:r>
          </a:p>
          <a:p>
            <a:pPr marL="285750" indent="-285750">
              <a:buFont typeface="Wingdings" panose="05000000000000000000" pitchFamily="2" charset="2"/>
              <a:buChar char="§"/>
            </a:pPr>
            <a:r>
              <a:rPr lang="pl-PL" sz="1600" dirty="0">
                <a:solidFill>
                  <a:schemeClr val="accent1">
                    <a:lumMod val="75000"/>
                  </a:schemeClr>
                </a:solidFill>
                <a:effectLst/>
                <a:latin typeface="Aptos" panose="020B0004020202020204" pitchFamily="34" charset="0"/>
              </a:rPr>
              <a:t>publikowanie treści, które mogą doprowadzić inne osoby do udziału w działaniach o charakterze przestępczym.</a:t>
            </a:r>
            <a:endParaRPr lang="pl-PL" sz="1400" dirty="0">
              <a:solidFill>
                <a:schemeClr val="accent1">
                  <a:lumMod val="75000"/>
                </a:schemeClr>
              </a:solidFill>
              <a:effectLst/>
              <a:latin typeface="Aptos" panose="020B0004020202020204" pitchFamily="34" charset="0"/>
            </a:endParaRPr>
          </a:p>
          <a:p>
            <a:pPr algn="ctr"/>
            <a:endParaRPr lang="pl-PL" sz="1400" dirty="0">
              <a:solidFill>
                <a:schemeClr val="accent1">
                  <a:lumMod val="75000"/>
                </a:schemeClr>
              </a:solidFill>
              <a:effectLst/>
              <a:latin typeface="Aptos" panose="020B0004020202020204" pitchFamily="34" charset="0"/>
            </a:endParaRPr>
          </a:p>
        </p:txBody>
      </p:sp>
    </p:spTree>
    <p:extLst>
      <p:ext uri="{BB962C8B-B14F-4D97-AF65-F5344CB8AC3E}">
        <p14:creationId xmlns:p14="http://schemas.microsoft.com/office/powerpoint/2010/main" val="3703820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235653-26D0-AAAB-AC27-1B5189453677}"/>
              </a:ext>
            </a:extLst>
          </p:cNvPr>
          <p:cNvSpPr>
            <a:spLocks noGrp="1"/>
          </p:cNvSpPr>
          <p:nvPr>
            <p:ph type="title"/>
          </p:nvPr>
        </p:nvSpPr>
        <p:spPr>
          <a:xfrm>
            <a:off x="457200" y="461313"/>
            <a:ext cx="8229600" cy="1143000"/>
          </a:xfrm>
        </p:spPr>
        <p:txBody>
          <a:bodyPr>
            <a:normAutofit/>
          </a:bodyPr>
          <a:lstStyle/>
          <a:p>
            <a:r>
              <a:rPr lang="pl-PL" sz="2800" b="1" dirty="0">
                <a:solidFill>
                  <a:schemeClr val="accent1">
                    <a:lumMod val="75000"/>
                  </a:schemeClr>
                </a:solidFill>
                <a:latin typeface="Aptos" panose="020B0004020202020204" pitchFamily="34" charset="0"/>
              </a:rPr>
              <a:t>KRADZIEŻ TOŻSAMOŚCI NA FACEBOOK </a:t>
            </a:r>
            <a:br>
              <a:rPr lang="pl-PL" sz="2800" b="1" dirty="0">
                <a:solidFill>
                  <a:schemeClr val="accent1">
                    <a:lumMod val="75000"/>
                  </a:schemeClr>
                </a:solidFill>
                <a:latin typeface="Aptos" panose="020B0004020202020204" pitchFamily="34" charset="0"/>
              </a:rPr>
            </a:br>
            <a:r>
              <a:rPr lang="pl-PL" sz="2800" b="1" dirty="0">
                <a:solidFill>
                  <a:schemeClr val="accent1">
                    <a:lumMod val="75000"/>
                  </a:schemeClr>
                </a:solidFill>
                <a:latin typeface="Aptos" panose="020B0004020202020204" pitchFamily="34" charset="0"/>
              </a:rPr>
              <a:t>– co zrobić?</a:t>
            </a:r>
          </a:p>
        </p:txBody>
      </p:sp>
      <p:sp>
        <p:nvSpPr>
          <p:cNvPr id="3" name="Symbol zastępczy zawartości 2">
            <a:extLst>
              <a:ext uri="{FF2B5EF4-FFF2-40B4-BE49-F238E27FC236}">
                <a16:creationId xmlns:a16="http://schemas.microsoft.com/office/drawing/2014/main" id="{DC242E7F-7EBD-39CE-0FA9-2D07A1D1B340}"/>
              </a:ext>
            </a:extLst>
          </p:cNvPr>
          <p:cNvSpPr>
            <a:spLocks noGrp="1"/>
          </p:cNvSpPr>
          <p:nvPr>
            <p:ph idx="1"/>
          </p:nvPr>
        </p:nvSpPr>
        <p:spPr>
          <a:xfrm>
            <a:off x="488451" y="1988840"/>
            <a:ext cx="8229600" cy="3456384"/>
          </a:xfrm>
        </p:spPr>
        <p:txBody>
          <a:bodyPr>
            <a:normAutofit/>
          </a:bodyPr>
          <a:lstStyle/>
          <a:p>
            <a:pPr marL="0" indent="0">
              <a:buNone/>
            </a:pPr>
            <a:r>
              <a:rPr lang="pl-PL" sz="2300" dirty="0">
                <a:solidFill>
                  <a:schemeClr val="accent1">
                    <a:lumMod val="75000"/>
                  </a:schemeClr>
                </a:solidFill>
                <a:latin typeface="Aptos" panose="020B0004020202020204" pitchFamily="34" charset="0"/>
              </a:rPr>
              <a:t>Jeśli Twoje konto zostało „sklonowane” lub </a:t>
            </a:r>
            <a:r>
              <a:rPr lang="pl-PL" sz="2300" dirty="0" err="1">
                <a:solidFill>
                  <a:schemeClr val="accent1">
                    <a:lumMod val="75000"/>
                  </a:schemeClr>
                </a:solidFill>
                <a:latin typeface="Aptos" panose="020B0004020202020204" pitchFamily="34" charset="0"/>
              </a:rPr>
              <a:t>zhackowane</a:t>
            </a:r>
            <a:r>
              <a:rPr lang="pl-PL" sz="2300" dirty="0">
                <a:solidFill>
                  <a:schemeClr val="accent1">
                    <a:lumMod val="75000"/>
                  </a:schemeClr>
                </a:solidFill>
                <a:latin typeface="Aptos" panose="020B0004020202020204" pitchFamily="34" charset="0"/>
              </a:rPr>
              <a:t> należy skontaktować się z administratorem serwisu i jeżeli to możliwe - zmienić hasło. Natomiast, jeżeli podejrzewasz, że konto Twojego znajomego zostało przejęte lub ktoś utworzył profil podszywający się pod jego dane poinformuj znajomego o swoich podejrzeniach przez telefon lub w kontakcie osobistym, aby mieć pewność, że rozmawiasz z autentycznym właścicielem konta. Można również zgłosić sprawę bezpośrednio do Facebooka, który dokona stosownej weryfikacji. </a:t>
            </a:r>
          </a:p>
          <a:p>
            <a:pPr marL="0" indent="0">
              <a:buNone/>
            </a:pPr>
            <a:endParaRPr lang="pl-PL" dirty="0"/>
          </a:p>
        </p:txBody>
      </p:sp>
    </p:spTree>
    <p:extLst>
      <p:ext uri="{BB962C8B-B14F-4D97-AF65-F5344CB8AC3E}">
        <p14:creationId xmlns:p14="http://schemas.microsoft.com/office/powerpoint/2010/main" val="2954948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2BB995-6E7C-1F48-DBCB-9A48BE6D65A0}"/>
              </a:ext>
            </a:extLst>
          </p:cNvPr>
          <p:cNvSpPr>
            <a:spLocks noGrp="1"/>
          </p:cNvSpPr>
          <p:nvPr>
            <p:ph type="title"/>
          </p:nvPr>
        </p:nvSpPr>
        <p:spPr/>
        <p:txBody>
          <a:bodyPr>
            <a:normAutofit/>
          </a:bodyPr>
          <a:lstStyle/>
          <a:p>
            <a:r>
              <a:rPr lang="pl-PL" sz="2800" b="1" dirty="0">
                <a:solidFill>
                  <a:schemeClr val="accent1">
                    <a:lumMod val="75000"/>
                  </a:schemeClr>
                </a:solidFill>
                <a:latin typeface="Aptos" panose="020B0004020202020204" pitchFamily="34" charset="0"/>
              </a:rPr>
              <a:t>FAŁSZYWE UWODZENIE W SIECI</a:t>
            </a:r>
          </a:p>
        </p:txBody>
      </p:sp>
      <p:sp>
        <p:nvSpPr>
          <p:cNvPr id="3" name="Symbol zastępczy zawartości 2">
            <a:extLst>
              <a:ext uri="{FF2B5EF4-FFF2-40B4-BE49-F238E27FC236}">
                <a16:creationId xmlns:a16="http://schemas.microsoft.com/office/drawing/2014/main" id="{851D0176-9C4A-F130-4AC7-9C4DCEA1CF93}"/>
              </a:ext>
            </a:extLst>
          </p:cNvPr>
          <p:cNvSpPr>
            <a:spLocks noGrp="1"/>
          </p:cNvSpPr>
          <p:nvPr>
            <p:ph idx="1"/>
          </p:nvPr>
        </p:nvSpPr>
        <p:spPr>
          <a:xfrm>
            <a:off x="251520" y="1164611"/>
            <a:ext cx="8640960" cy="968246"/>
          </a:xfrm>
        </p:spPr>
        <p:txBody>
          <a:bodyPr>
            <a:normAutofit/>
          </a:bodyPr>
          <a:lstStyle/>
          <a:p>
            <a:pPr marL="0" indent="0">
              <a:buNone/>
            </a:pPr>
            <a:r>
              <a:rPr lang="pl-PL" sz="1400" dirty="0">
                <a:solidFill>
                  <a:schemeClr val="accent1">
                    <a:lumMod val="75000"/>
                  </a:schemeClr>
                </a:solidFill>
                <a:latin typeface="Aptos" panose="020B0004020202020204" pitchFamily="34" charset="0"/>
              </a:rPr>
              <a:t>Internet znacznie ułatwił nawiązywanie kontaktów międzyludzkich. Media społecznościowe stały się na tyle powszechne, że dla niektórych stanowią częścią życia, gdzie chętnie dzielą się informacjami na swój temat. Może to być jednak wykorzystane przeciwko nim. Randkowanie online przyciąga również oszustów matrymonialnych, którzy pragną wzbogacić się kosztem osób poszukających uczucia. </a:t>
            </a:r>
          </a:p>
          <a:p>
            <a:pPr marL="0" indent="0">
              <a:buNone/>
            </a:pPr>
            <a:endParaRPr lang="pl-PL" dirty="0"/>
          </a:p>
        </p:txBody>
      </p:sp>
      <p:sp>
        <p:nvSpPr>
          <p:cNvPr id="5" name="pole tekstowe 4">
            <a:extLst>
              <a:ext uri="{FF2B5EF4-FFF2-40B4-BE49-F238E27FC236}">
                <a16:creationId xmlns:a16="http://schemas.microsoft.com/office/drawing/2014/main" id="{3870EF63-3455-3D2E-74DD-F4919D41E2CD}"/>
              </a:ext>
            </a:extLst>
          </p:cNvPr>
          <p:cNvSpPr txBox="1"/>
          <p:nvPr/>
        </p:nvSpPr>
        <p:spPr>
          <a:xfrm>
            <a:off x="246584" y="2304948"/>
            <a:ext cx="4392488" cy="358251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indent="0">
              <a:buNone/>
            </a:pPr>
            <a:r>
              <a:rPr lang="pl-PL" sz="1400" dirty="0">
                <a:solidFill>
                  <a:schemeClr val="accent1">
                    <a:lumMod val="75000"/>
                  </a:schemeClr>
                </a:solidFill>
                <a:effectLst/>
                <a:latin typeface="Aptos" panose="020B0004020202020204" pitchFamily="34" charset="0"/>
              </a:rPr>
              <a:t>Jak działa oszust?</a:t>
            </a:r>
          </a:p>
          <a:p>
            <a:pPr marL="285750" indent="-285750">
              <a:buFont typeface="Wingdings" panose="05000000000000000000" pitchFamily="2" charset="2"/>
              <a:buChar char="§"/>
            </a:pPr>
            <a:r>
              <a:rPr lang="pl-PL" sz="1400" dirty="0">
                <a:solidFill>
                  <a:schemeClr val="accent1">
                    <a:lumMod val="75000"/>
                  </a:schemeClr>
                </a:solidFill>
                <a:effectLst/>
                <a:latin typeface="Aptos" panose="020B0004020202020204" pitchFamily="34" charset="0"/>
              </a:rPr>
              <a:t>Tworzy atrakcyjny profil, który zachęci potencjalną ofiarę do rozpoczęcia znajomości.</a:t>
            </a:r>
          </a:p>
          <a:p>
            <a:pPr marL="285750" indent="-285750">
              <a:buFont typeface="Wingdings" panose="05000000000000000000" pitchFamily="2" charset="2"/>
              <a:buChar char="§"/>
            </a:pPr>
            <a:r>
              <a:rPr lang="pl-PL" sz="1400" dirty="0">
                <a:solidFill>
                  <a:schemeClr val="accent1">
                    <a:lumMod val="75000"/>
                  </a:schemeClr>
                </a:solidFill>
                <a:effectLst/>
                <a:latin typeface="Aptos" panose="020B0004020202020204" pitchFamily="34" charset="0"/>
              </a:rPr>
              <a:t>Zaczyna od nawiązania niezobowiązującej relacji.</a:t>
            </a:r>
          </a:p>
          <a:p>
            <a:pPr marL="285750" indent="-285750">
              <a:buFont typeface="Wingdings" panose="05000000000000000000" pitchFamily="2" charset="2"/>
              <a:buChar char="§"/>
            </a:pPr>
            <a:r>
              <a:rPr lang="pl-PL" sz="1400" dirty="0">
                <a:solidFill>
                  <a:schemeClr val="accent1">
                    <a:lumMod val="75000"/>
                  </a:schemeClr>
                </a:solidFill>
                <a:effectLst/>
                <a:latin typeface="Aptos" panose="020B0004020202020204" pitchFamily="34" charset="0"/>
              </a:rPr>
              <a:t>Po pewnym czasie zaczyna ofiarę uwodzić, zdobywa jej zaufanie, często pojawiają się propozycje matrymonialne i wspólne plany.</a:t>
            </a:r>
          </a:p>
          <a:p>
            <a:pPr marL="285750" indent="-285750">
              <a:buFont typeface="Wingdings" panose="05000000000000000000" pitchFamily="2" charset="2"/>
              <a:buChar char="§"/>
            </a:pPr>
            <a:r>
              <a:rPr lang="pl-PL" sz="1400" dirty="0">
                <a:solidFill>
                  <a:schemeClr val="accent1">
                    <a:lumMod val="75000"/>
                  </a:schemeClr>
                </a:solidFill>
                <a:effectLst/>
                <a:latin typeface="Aptos" panose="020B0004020202020204" pitchFamily="34" charset="0"/>
              </a:rPr>
              <a:t>Gdy ofiara jest już zaangażowana emocjonalnie w relację oszust prosi o pieniądze np. na pokrycie leczenia niespodziewanej choroby. </a:t>
            </a:r>
          </a:p>
          <a:p>
            <a:pPr marL="285750" indent="-285750">
              <a:buFont typeface="Wingdings" panose="05000000000000000000" pitchFamily="2" charset="2"/>
              <a:buChar char="§"/>
            </a:pPr>
            <a:r>
              <a:rPr lang="pl-PL" sz="1400" dirty="0">
                <a:solidFill>
                  <a:schemeClr val="accent1">
                    <a:lumMod val="75000"/>
                  </a:schemeClr>
                </a:solidFill>
                <a:effectLst/>
                <a:latin typeface="Aptos" panose="020B0004020202020204" pitchFamily="34" charset="0"/>
              </a:rPr>
              <a:t>Ofiara czuje się zobowiązana, aby pomoc bliskiej osobie - przekazuje pieniądze, czasami nawet dane do konta bankowego.</a:t>
            </a:r>
          </a:p>
          <a:p>
            <a:pPr marL="285750" indent="-285750">
              <a:buFont typeface="Wingdings" panose="05000000000000000000" pitchFamily="2" charset="2"/>
              <a:buChar char="§"/>
            </a:pPr>
            <a:r>
              <a:rPr lang="pl-PL" sz="1400" dirty="0">
                <a:solidFill>
                  <a:schemeClr val="accent1">
                    <a:lumMod val="75000"/>
                  </a:schemeClr>
                </a:solidFill>
                <a:effectLst/>
                <a:latin typeface="Aptos" panose="020B0004020202020204" pitchFamily="34" charset="0"/>
              </a:rPr>
              <a:t>Po tym jak ofiara przekaże oszustowi pieniądz, ten urywa z nią kontakt.</a:t>
            </a:r>
          </a:p>
        </p:txBody>
      </p:sp>
      <p:sp>
        <p:nvSpPr>
          <p:cNvPr id="6" name="pole tekstowe 5">
            <a:extLst>
              <a:ext uri="{FF2B5EF4-FFF2-40B4-BE49-F238E27FC236}">
                <a16:creationId xmlns:a16="http://schemas.microsoft.com/office/drawing/2014/main" id="{317DA39A-246B-CFE8-539F-EF9EADB16DFD}"/>
              </a:ext>
            </a:extLst>
          </p:cNvPr>
          <p:cNvSpPr txBox="1"/>
          <p:nvPr/>
        </p:nvSpPr>
        <p:spPr>
          <a:xfrm>
            <a:off x="4903972" y="2636912"/>
            <a:ext cx="3988508" cy="263456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indent="0">
              <a:buNone/>
            </a:pPr>
            <a:r>
              <a:rPr lang="pl-PL" sz="1400" dirty="0">
                <a:solidFill>
                  <a:schemeClr val="accent1">
                    <a:lumMod val="75000"/>
                  </a:schemeClr>
                </a:solidFill>
                <a:effectLst/>
                <a:latin typeface="Aptos" panose="020B0004020202020204" pitchFamily="34" charset="0"/>
              </a:rPr>
              <a:t>Jak się chronić?</a:t>
            </a:r>
          </a:p>
          <a:p>
            <a:pPr marL="285750" indent="-285750">
              <a:buFont typeface="Wingdings" panose="05000000000000000000" pitchFamily="2" charset="2"/>
              <a:buChar char="§"/>
            </a:pPr>
            <a:r>
              <a:rPr lang="pl-PL" sz="1400" dirty="0">
                <a:solidFill>
                  <a:schemeClr val="accent1">
                    <a:lumMod val="75000"/>
                  </a:schemeClr>
                </a:solidFill>
                <a:effectLst/>
                <a:latin typeface="Aptos" panose="020B0004020202020204" pitchFamily="34" charset="0"/>
              </a:rPr>
              <a:t>Nawiązując nowe znajomości przez Internet zachowaj ostrożność.</a:t>
            </a:r>
          </a:p>
          <a:p>
            <a:pPr marL="285750" indent="-285750">
              <a:buFont typeface="Wingdings" panose="05000000000000000000" pitchFamily="2" charset="2"/>
              <a:buChar char="§"/>
            </a:pPr>
            <a:r>
              <a:rPr lang="pl-PL" sz="1400" dirty="0">
                <a:solidFill>
                  <a:schemeClr val="accent1">
                    <a:lumMod val="75000"/>
                  </a:schemeClr>
                </a:solidFill>
                <a:effectLst/>
                <a:latin typeface="Aptos" panose="020B0004020202020204" pitchFamily="34" charset="0"/>
              </a:rPr>
              <a:t>Zadawaj wiele pytań i jeżeli ktoś wydaje się być niewiarygodny w odpowiedziach, traktuj to jako sygnał ostrzegawczy.</a:t>
            </a:r>
          </a:p>
          <a:p>
            <a:pPr marL="285750" indent="-285750">
              <a:buFont typeface="Wingdings" panose="05000000000000000000" pitchFamily="2" charset="2"/>
              <a:buChar char="§"/>
            </a:pPr>
            <a:r>
              <a:rPr lang="pl-PL" sz="1400" dirty="0">
                <a:solidFill>
                  <a:schemeClr val="accent1">
                    <a:lumMod val="75000"/>
                  </a:schemeClr>
                </a:solidFill>
                <a:effectLst/>
                <a:latin typeface="Aptos" panose="020B0004020202020204" pitchFamily="34" charset="0"/>
              </a:rPr>
              <a:t>Nie przekazuj poufnych informacji i pieniędzy, zwłaszcza duży kwot, osobie, którą dopiero co poznałeś i nie mieliście okazji spotkać się osobiście. </a:t>
            </a:r>
          </a:p>
          <a:p>
            <a:pPr marL="285750" indent="-285750">
              <a:buFont typeface="Wingdings" panose="05000000000000000000" pitchFamily="2" charset="2"/>
              <a:buChar char="§"/>
            </a:pPr>
            <a:r>
              <a:rPr lang="pl-PL" sz="1400" dirty="0">
                <a:solidFill>
                  <a:schemeClr val="accent1">
                    <a:lumMod val="75000"/>
                  </a:schemeClr>
                </a:solidFill>
                <a:effectLst/>
                <a:latin typeface="Aptos" panose="020B0004020202020204" pitchFamily="34" charset="0"/>
              </a:rPr>
              <a:t>Myśl krytycznie.</a:t>
            </a:r>
          </a:p>
        </p:txBody>
      </p:sp>
    </p:spTree>
    <p:extLst>
      <p:ext uri="{BB962C8B-B14F-4D97-AF65-F5344CB8AC3E}">
        <p14:creationId xmlns:p14="http://schemas.microsoft.com/office/powerpoint/2010/main" val="677600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B01C12-FCBE-EAAF-B50D-F3C4280E87B2}"/>
              </a:ext>
            </a:extLst>
          </p:cNvPr>
          <p:cNvSpPr>
            <a:spLocks noGrp="1"/>
          </p:cNvSpPr>
          <p:nvPr>
            <p:ph type="title"/>
          </p:nvPr>
        </p:nvSpPr>
        <p:spPr/>
        <p:txBody>
          <a:bodyPr>
            <a:normAutofit/>
          </a:bodyPr>
          <a:lstStyle/>
          <a:p>
            <a:r>
              <a:rPr lang="pl-PL" sz="2800" b="1" dirty="0">
                <a:solidFill>
                  <a:schemeClr val="accent1">
                    <a:lumMod val="75000"/>
                  </a:schemeClr>
                </a:solidFill>
                <a:latin typeface="Aptos" panose="020B0004020202020204" pitchFamily="34" charset="0"/>
              </a:rPr>
              <a:t>Twoje dane osobowe – skarb, o który trzeba dbać! </a:t>
            </a:r>
            <a:endParaRPr lang="pl-PL" sz="2800" dirty="0">
              <a:solidFill>
                <a:schemeClr val="accent1">
                  <a:lumMod val="75000"/>
                </a:schemeClr>
              </a:solidFill>
              <a:latin typeface="Aptos" panose="020B0004020202020204" pitchFamily="34" charset="0"/>
            </a:endParaRPr>
          </a:p>
        </p:txBody>
      </p:sp>
      <p:sp>
        <p:nvSpPr>
          <p:cNvPr id="3" name="Symbol zastępczy zawartości 2">
            <a:extLst>
              <a:ext uri="{FF2B5EF4-FFF2-40B4-BE49-F238E27FC236}">
                <a16:creationId xmlns:a16="http://schemas.microsoft.com/office/drawing/2014/main" id="{1F69A460-90C8-7DAB-0416-CA83827223A7}"/>
              </a:ext>
            </a:extLst>
          </p:cNvPr>
          <p:cNvSpPr>
            <a:spLocks noGrp="1"/>
          </p:cNvSpPr>
          <p:nvPr>
            <p:ph idx="1"/>
          </p:nvPr>
        </p:nvSpPr>
        <p:spPr>
          <a:xfrm>
            <a:off x="457200" y="1268760"/>
            <a:ext cx="3322712" cy="2908920"/>
          </a:xfrm>
        </p:spPr>
        <p:txBody>
          <a:bodyPr/>
          <a:lstStyle/>
          <a:p>
            <a:pPr marL="0" indent="0">
              <a:buNone/>
            </a:pPr>
            <a:r>
              <a:rPr lang="pl-PL" sz="1800" b="1" dirty="0">
                <a:solidFill>
                  <a:schemeClr val="accent1">
                    <a:lumMod val="75000"/>
                  </a:schemeClr>
                </a:solidFill>
                <a:latin typeface="Aptos" panose="020B0004020202020204" pitchFamily="34" charset="0"/>
              </a:rPr>
              <a:t>DANE OSOBOWE </a:t>
            </a:r>
          </a:p>
          <a:p>
            <a:pPr marL="0" indent="0">
              <a:buNone/>
            </a:pPr>
            <a:r>
              <a:rPr lang="pl-PL" sz="1800" dirty="0">
                <a:solidFill>
                  <a:schemeClr val="accent1">
                    <a:lumMod val="75000"/>
                  </a:schemeClr>
                </a:solidFill>
                <a:latin typeface="Aptos" panose="020B0004020202020204" pitchFamily="34" charset="0"/>
              </a:rPr>
              <a:t>to wszelkie informacje dotyczące zidentyfikowanej lub możliwej do zidentyfikowania żyjącej osoby fizycznej. Poszczególne informacje, które w połączeniu ze sobą mogą prowadzić do zidentyfikowania tożsamości danej osoby, także stanowią dane osobowe.</a:t>
            </a:r>
          </a:p>
          <a:p>
            <a:pPr marL="0" indent="0">
              <a:buNone/>
            </a:pPr>
            <a:endParaRPr lang="pl-PL" dirty="0"/>
          </a:p>
        </p:txBody>
      </p:sp>
      <p:sp>
        <p:nvSpPr>
          <p:cNvPr id="5" name="pole tekstowe 4">
            <a:extLst>
              <a:ext uri="{FF2B5EF4-FFF2-40B4-BE49-F238E27FC236}">
                <a16:creationId xmlns:a16="http://schemas.microsoft.com/office/drawing/2014/main" id="{7542544C-59DF-E5F3-198E-4782C6166D38}"/>
              </a:ext>
            </a:extLst>
          </p:cNvPr>
          <p:cNvSpPr txBox="1"/>
          <p:nvPr/>
        </p:nvSpPr>
        <p:spPr>
          <a:xfrm>
            <a:off x="4211960" y="1370896"/>
            <a:ext cx="4832170" cy="2117503"/>
          </a:xfrm>
          <a:prstGeom prst="rect">
            <a:avLst/>
          </a:prstGeom>
          <a:noFill/>
        </p:spPr>
        <p:txBody>
          <a:bodyPr wrap="square" rtlCol="0">
            <a:spAutoFit/>
          </a:bodyPr>
          <a:lstStyle/>
          <a:p>
            <a:r>
              <a:rPr lang="pl-PL" sz="1400" dirty="0">
                <a:solidFill>
                  <a:schemeClr val="accent1">
                    <a:lumMod val="75000"/>
                  </a:schemeClr>
                </a:solidFill>
                <a:effectLst/>
                <a:latin typeface="Aptos" panose="020B0004020202020204" pitchFamily="34" charset="0"/>
              </a:rPr>
              <a:t>Danymi osobowymi są m.in.:</a:t>
            </a:r>
          </a:p>
          <a:p>
            <a:pPr marL="285750" indent="-285750">
              <a:buFont typeface="Wingdings" panose="05000000000000000000" pitchFamily="2" charset="2"/>
              <a:buChar char="§"/>
            </a:pPr>
            <a:r>
              <a:rPr lang="pl-PL" sz="1400" dirty="0">
                <a:solidFill>
                  <a:schemeClr val="accent1">
                    <a:lumMod val="75000"/>
                  </a:schemeClr>
                </a:solidFill>
                <a:effectLst/>
                <a:latin typeface="Aptos" panose="020B0004020202020204" pitchFamily="34" charset="0"/>
              </a:rPr>
              <a:t>imię i nazwisko</a:t>
            </a:r>
          </a:p>
          <a:p>
            <a:pPr marL="285750" indent="-285750">
              <a:buFont typeface="Wingdings" panose="05000000000000000000" pitchFamily="2" charset="2"/>
              <a:buChar char="§"/>
            </a:pPr>
            <a:r>
              <a:rPr lang="pl-PL" sz="1400" dirty="0">
                <a:solidFill>
                  <a:schemeClr val="accent1">
                    <a:lumMod val="75000"/>
                  </a:schemeClr>
                </a:solidFill>
                <a:effectLst/>
                <a:latin typeface="Aptos" panose="020B0004020202020204" pitchFamily="34" charset="0"/>
              </a:rPr>
              <a:t>adres</a:t>
            </a:r>
          </a:p>
          <a:p>
            <a:pPr marL="285750" indent="-285750">
              <a:buFont typeface="Wingdings" panose="05000000000000000000" pitchFamily="2" charset="2"/>
              <a:buChar char="§"/>
            </a:pPr>
            <a:r>
              <a:rPr lang="pl-PL" sz="1400" dirty="0">
                <a:solidFill>
                  <a:schemeClr val="accent1">
                    <a:lumMod val="75000"/>
                  </a:schemeClr>
                </a:solidFill>
                <a:effectLst/>
                <a:latin typeface="Aptos" panose="020B0004020202020204" pitchFamily="34" charset="0"/>
              </a:rPr>
              <a:t>PESEL</a:t>
            </a:r>
          </a:p>
          <a:p>
            <a:pPr marL="285750" indent="-285750">
              <a:buFont typeface="Wingdings" panose="05000000000000000000" pitchFamily="2" charset="2"/>
              <a:buChar char="§"/>
            </a:pPr>
            <a:r>
              <a:rPr lang="pl-PL" sz="1400" dirty="0">
                <a:solidFill>
                  <a:schemeClr val="accent1">
                    <a:lumMod val="75000"/>
                  </a:schemeClr>
                </a:solidFill>
                <a:effectLst/>
                <a:latin typeface="Aptos" panose="020B0004020202020204" pitchFamily="34" charset="0"/>
              </a:rPr>
              <a:t>wizerunek</a:t>
            </a:r>
          </a:p>
          <a:p>
            <a:pPr marL="285750" indent="-285750">
              <a:buFont typeface="Wingdings" panose="05000000000000000000" pitchFamily="2" charset="2"/>
              <a:buChar char="§"/>
            </a:pPr>
            <a:r>
              <a:rPr lang="pl-PL" sz="1400" dirty="0">
                <a:solidFill>
                  <a:schemeClr val="accent1">
                    <a:lumMod val="75000"/>
                  </a:schemeClr>
                </a:solidFill>
                <a:effectLst/>
                <a:latin typeface="Aptos" panose="020B0004020202020204" pitchFamily="34" charset="0"/>
              </a:rPr>
              <a:t>adres e-mail</a:t>
            </a:r>
          </a:p>
          <a:p>
            <a:pPr marL="285750" indent="-285750">
              <a:buFont typeface="Wingdings" panose="05000000000000000000" pitchFamily="2" charset="2"/>
              <a:buChar char="§"/>
            </a:pPr>
            <a:r>
              <a:rPr lang="pl-PL" sz="1400" dirty="0">
                <a:solidFill>
                  <a:schemeClr val="accent1">
                    <a:lumMod val="75000"/>
                  </a:schemeClr>
                </a:solidFill>
                <a:effectLst/>
                <a:latin typeface="Aptos" panose="020B0004020202020204" pitchFamily="34" charset="0"/>
              </a:rPr>
              <a:t>numer telefonu</a:t>
            </a:r>
          </a:p>
          <a:p>
            <a:pPr marL="285750" indent="-285750">
              <a:buFont typeface="Wingdings" panose="05000000000000000000" pitchFamily="2" charset="2"/>
              <a:buChar char="§"/>
            </a:pPr>
            <a:r>
              <a:rPr lang="pl-PL" sz="1400" dirty="0">
                <a:solidFill>
                  <a:schemeClr val="accent1">
                    <a:lumMod val="75000"/>
                  </a:schemeClr>
                </a:solidFill>
                <a:effectLst/>
                <a:latin typeface="Aptos" panose="020B0004020202020204" pitchFamily="34" charset="0"/>
              </a:rPr>
              <a:t>dane biometryczne (np. odciski palców, skany tęczówki).</a:t>
            </a:r>
          </a:p>
        </p:txBody>
      </p:sp>
      <p:sp>
        <p:nvSpPr>
          <p:cNvPr id="6" name="pole tekstowe 5">
            <a:extLst>
              <a:ext uri="{FF2B5EF4-FFF2-40B4-BE49-F238E27FC236}">
                <a16:creationId xmlns:a16="http://schemas.microsoft.com/office/drawing/2014/main" id="{CA31B581-7D7A-D824-BBD9-8B255E0CE215}"/>
              </a:ext>
            </a:extLst>
          </p:cNvPr>
          <p:cNvSpPr txBox="1"/>
          <p:nvPr/>
        </p:nvSpPr>
        <p:spPr>
          <a:xfrm>
            <a:off x="251520" y="4384537"/>
            <a:ext cx="8792610" cy="997196"/>
          </a:xfrm>
          <a:prstGeom prst="rect">
            <a:avLst/>
          </a:prstGeom>
          <a:noFill/>
        </p:spPr>
        <p:txBody>
          <a:bodyPr wrap="square" rtlCol="0">
            <a:spAutoFit/>
          </a:bodyPr>
          <a:lstStyle/>
          <a:p>
            <a:pPr marL="0" indent="0">
              <a:buNone/>
            </a:pPr>
            <a:r>
              <a:rPr lang="pl-PL" sz="1400" b="1" dirty="0">
                <a:solidFill>
                  <a:schemeClr val="accent1">
                    <a:lumMod val="75000"/>
                  </a:schemeClr>
                </a:solidFill>
                <a:effectLst/>
                <a:latin typeface="Aptos" panose="020B0004020202020204" pitchFamily="34" charset="0"/>
              </a:rPr>
              <a:t>Do czego wykorzystywane są dane osobowe?</a:t>
            </a:r>
          </a:p>
          <a:p>
            <a:pPr marL="0" indent="0">
              <a:buNone/>
            </a:pPr>
            <a:r>
              <a:rPr lang="pl-PL" sz="1400" dirty="0">
                <a:solidFill>
                  <a:schemeClr val="accent1">
                    <a:lumMod val="75000"/>
                  </a:schemeClr>
                </a:solidFill>
                <a:effectLst/>
                <a:latin typeface="Aptos" panose="020B0004020202020204" pitchFamily="34" charset="0"/>
              </a:rPr>
              <a:t>Informacje o Tobie to cenny „towar” wykorzystywany głównie w celach marketingowych i sprzedażowych. Im więcej wiadomo o tym gdzie bywasz, co kupujesz i czego szukasz w Internecie tym większa szansa, że „wyskakujące” podczas przeglądania Internetu reklamy zachęcą Cię do zakupu. </a:t>
            </a:r>
          </a:p>
        </p:txBody>
      </p:sp>
      <p:sp>
        <p:nvSpPr>
          <p:cNvPr id="7" name="pole tekstowe 6">
            <a:extLst>
              <a:ext uri="{FF2B5EF4-FFF2-40B4-BE49-F238E27FC236}">
                <a16:creationId xmlns:a16="http://schemas.microsoft.com/office/drawing/2014/main" id="{452FCA31-DE97-EFD9-38AD-4FC974164F2E}"/>
              </a:ext>
            </a:extLst>
          </p:cNvPr>
          <p:cNvSpPr txBox="1"/>
          <p:nvPr/>
        </p:nvSpPr>
        <p:spPr>
          <a:xfrm>
            <a:off x="3419872" y="5517232"/>
            <a:ext cx="5624258" cy="1083374"/>
          </a:xfrm>
          <a:prstGeom prst="rect">
            <a:avLst/>
          </a:prstGeom>
          <a:noFill/>
        </p:spPr>
        <p:txBody>
          <a:bodyPr wrap="square" rtlCol="0">
            <a:spAutoFit/>
          </a:bodyPr>
          <a:lstStyle/>
          <a:p>
            <a:pPr marL="0" indent="0">
              <a:buNone/>
            </a:pPr>
            <a:r>
              <a:rPr lang="pl-PL" sz="1400" dirty="0">
                <a:solidFill>
                  <a:schemeClr val="accent1">
                    <a:lumMod val="75000"/>
                  </a:schemeClr>
                </a:solidFill>
                <a:effectLst/>
                <a:latin typeface="Aptos" panose="020B0004020202020204" pitchFamily="34" charset="0"/>
              </a:rPr>
              <a:t>Niestety Twoje dane mogą posłużyć </a:t>
            </a:r>
            <a:r>
              <a:rPr lang="pl-PL" sz="1400" b="1" dirty="0">
                <a:solidFill>
                  <a:schemeClr val="accent1">
                    <a:lumMod val="75000"/>
                  </a:schemeClr>
                </a:solidFill>
                <a:effectLst/>
                <a:latin typeface="Aptos" panose="020B0004020202020204" pitchFamily="34" charset="0"/>
              </a:rPr>
              <a:t>w celach przestępczych </a:t>
            </a:r>
            <a:r>
              <a:rPr lang="pl-PL" sz="1400" dirty="0">
                <a:solidFill>
                  <a:schemeClr val="accent1">
                    <a:lumMod val="75000"/>
                  </a:schemeClr>
                </a:solidFill>
                <a:effectLst/>
                <a:latin typeface="Aptos" panose="020B0004020202020204" pitchFamily="34" charset="0"/>
              </a:rPr>
              <a:t>m.in. do:</a:t>
            </a:r>
          </a:p>
          <a:p>
            <a:pPr marL="285750" indent="-285750">
              <a:buFont typeface="Wingdings" panose="05000000000000000000" pitchFamily="2" charset="2"/>
              <a:buChar char="§"/>
            </a:pPr>
            <a:r>
              <a:rPr lang="pl-PL" sz="1400" dirty="0">
                <a:solidFill>
                  <a:schemeClr val="accent1">
                    <a:lumMod val="75000"/>
                  </a:schemeClr>
                </a:solidFill>
                <a:effectLst/>
                <a:latin typeface="Aptos" panose="020B0004020202020204" pitchFamily="34" charset="0"/>
              </a:rPr>
              <a:t>wyłudzeń pożyczek i kredytów.</a:t>
            </a:r>
          </a:p>
          <a:p>
            <a:pPr marL="285750" indent="-285750">
              <a:buFont typeface="Wingdings" panose="05000000000000000000" pitchFamily="2" charset="2"/>
              <a:buChar char="§"/>
            </a:pPr>
            <a:r>
              <a:rPr lang="pl-PL" sz="1400" dirty="0">
                <a:solidFill>
                  <a:schemeClr val="accent1">
                    <a:lumMod val="75000"/>
                  </a:schemeClr>
                </a:solidFill>
                <a:effectLst/>
                <a:latin typeface="Aptos" panose="020B0004020202020204" pitchFamily="34" charset="0"/>
              </a:rPr>
              <a:t>wyłudzeń pieniędzy od Twoich znajomych.</a:t>
            </a:r>
          </a:p>
          <a:p>
            <a:pPr marL="285750" indent="-285750">
              <a:buFont typeface="Wingdings" panose="05000000000000000000" pitchFamily="2" charset="2"/>
              <a:buChar char="§"/>
            </a:pPr>
            <a:r>
              <a:rPr lang="pl-PL" sz="1400" dirty="0">
                <a:solidFill>
                  <a:schemeClr val="accent1">
                    <a:lumMod val="75000"/>
                  </a:schemeClr>
                </a:solidFill>
                <a:effectLst/>
                <a:latin typeface="Aptos" panose="020B0004020202020204" pitchFamily="34" charset="0"/>
              </a:rPr>
              <a:t>kradzieży środków z Twojego konta.</a:t>
            </a:r>
          </a:p>
        </p:txBody>
      </p:sp>
    </p:spTree>
    <p:extLst>
      <p:ext uri="{BB962C8B-B14F-4D97-AF65-F5344CB8AC3E}">
        <p14:creationId xmlns:p14="http://schemas.microsoft.com/office/powerpoint/2010/main" val="1065203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D4ABC9B-6D35-E1C3-EEC5-251BEF0ABF89}"/>
              </a:ext>
            </a:extLst>
          </p:cNvPr>
          <p:cNvSpPr>
            <a:spLocks noGrp="1"/>
          </p:cNvSpPr>
          <p:nvPr>
            <p:ph type="title"/>
          </p:nvPr>
        </p:nvSpPr>
        <p:spPr/>
        <p:txBody>
          <a:bodyPr>
            <a:normAutofit/>
          </a:bodyPr>
          <a:lstStyle/>
          <a:p>
            <a:r>
              <a:rPr lang="pl-PL" sz="2800" b="1" dirty="0">
                <a:solidFill>
                  <a:schemeClr val="accent1">
                    <a:lumMod val="75000"/>
                  </a:schemeClr>
                </a:solidFill>
                <a:latin typeface="Aptos" panose="020B0004020202020204" pitchFamily="34" charset="0"/>
              </a:rPr>
              <a:t>PHISHING – co to jest?</a:t>
            </a:r>
          </a:p>
        </p:txBody>
      </p:sp>
      <p:sp>
        <p:nvSpPr>
          <p:cNvPr id="3" name="Symbol zastępczy zawartości 2">
            <a:extLst>
              <a:ext uri="{FF2B5EF4-FFF2-40B4-BE49-F238E27FC236}">
                <a16:creationId xmlns:a16="http://schemas.microsoft.com/office/drawing/2014/main" id="{59B94340-DB6D-F349-18D2-F4D01A28A834}"/>
              </a:ext>
            </a:extLst>
          </p:cNvPr>
          <p:cNvSpPr>
            <a:spLocks noGrp="1"/>
          </p:cNvSpPr>
          <p:nvPr>
            <p:ph idx="1"/>
          </p:nvPr>
        </p:nvSpPr>
        <p:spPr>
          <a:xfrm>
            <a:off x="457200" y="1268761"/>
            <a:ext cx="8229600" cy="2160240"/>
          </a:xfrm>
        </p:spPr>
        <p:txBody>
          <a:bodyPr>
            <a:normAutofit/>
          </a:bodyPr>
          <a:lstStyle/>
          <a:p>
            <a:pPr marL="0" indent="0" algn="just">
              <a:buNone/>
            </a:pPr>
            <a:r>
              <a:rPr lang="pl-PL" sz="1800" dirty="0">
                <a:solidFill>
                  <a:schemeClr val="accent1">
                    <a:lumMod val="75000"/>
                  </a:schemeClr>
                </a:solidFill>
                <a:latin typeface="Aptos" panose="020B0004020202020204" pitchFamily="34" charset="0"/>
              </a:rPr>
              <a:t>Metoda oszustwa, w której przestępca podszywa się pod inną osobę lub instytucję chcąc wyłudzić poufne dane, doprowadzić do zainfekowania komputera szkodliwym oprogramowaniem lub nakłonić ofiarę oszustwa do podjęcia określonych działań. Celem oszusta jest uzyskanie korzyści materialnych.</a:t>
            </a:r>
          </a:p>
          <a:p>
            <a:pPr marL="0" indent="0" algn="just">
              <a:buNone/>
            </a:pPr>
            <a:endParaRPr lang="pl-PL" sz="1800" dirty="0">
              <a:solidFill>
                <a:schemeClr val="accent1">
                  <a:lumMod val="75000"/>
                </a:schemeClr>
              </a:solidFill>
              <a:latin typeface="Aptos" panose="020B0004020202020204" pitchFamily="34" charset="0"/>
            </a:endParaRPr>
          </a:p>
          <a:p>
            <a:pPr marL="0" indent="0" algn="just">
              <a:buNone/>
            </a:pPr>
            <a:r>
              <a:rPr lang="pl-PL" sz="1800" dirty="0" err="1">
                <a:solidFill>
                  <a:schemeClr val="accent1">
                    <a:lumMod val="75000"/>
                  </a:schemeClr>
                </a:solidFill>
                <a:latin typeface="Aptos" panose="020B0004020202020204" pitchFamily="34" charset="0"/>
              </a:rPr>
              <a:t>Phishing</a:t>
            </a:r>
            <a:r>
              <a:rPr lang="pl-PL" sz="1800" dirty="0">
                <a:solidFill>
                  <a:schemeClr val="accent1">
                    <a:lumMod val="75000"/>
                  </a:schemeClr>
                </a:solidFill>
                <a:latin typeface="Aptos" panose="020B0004020202020204" pitchFamily="34" charset="0"/>
              </a:rPr>
              <a:t> jest prostym rodzajem ataku cybernetycznego. Nie wymaga posiadania zaawansowanej wiedzy technicznej. Bazuje na błędach użytkownika. </a:t>
            </a:r>
            <a:endParaRPr lang="pl-PL" dirty="0"/>
          </a:p>
        </p:txBody>
      </p:sp>
      <p:sp>
        <p:nvSpPr>
          <p:cNvPr id="5" name="pole tekstowe 4">
            <a:extLst>
              <a:ext uri="{FF2B5EF4-FFF2-40B4-BE49-F238E27FC236}">
                <a16:creationId xmlns:a16="http://schemas.microsoft.com/office/drawing/2014/main" id="{F9C660DE-C92B-A0CF-9A77-0D6648E2417A}"/>
              </a:ext>
            </a:extLst>
          </p:cNvPr>
          <p:cNvSpPr txBox="1"/>
          <p:nvPr/>
        </p:nvSpPr>
        <p:spPr>
          <a:xfrm>
            <a:off x="1794520" y="3739860"/>
            <a:ext cx="5554960" cy="136652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indent="0">
              <a:buNone/>
            </a:pPr>
            <a:r>
              <a:rPr lang="pl-PL" sz="1800" dirty="0">
                <a:solidFill>
                  <a:schemeClr val="accent1">
                    <a:lumMod val="75000"/>
                  </a:schemeClr>
                </a:solidFill>
                <a:effectLst/>
                <a:latin typeface="Aptos" panose="020B0004020202020204" pitchFamily="34" charset="0"/>
              </a:rPr>
              <a:t>Szczególnie niebezpieczne jest przekazywanie danych:</a:t>
            </a:r>
          </a:p>
          <a:p>
            <a:pPr marL="285750" indent="-285750">
              <a:buFont typeface="Wingdings" panose="05000000000000000000" pitchFamily="2" charset="2"/>
              <a:buChar char="§"/>
            </a:pPr>
            <a:r>
              <a:rPr lang="pl-PL" sz="1800" dirty="0">
                <a:solidFill>
                  <a:schemeClr val="accent1">
                    <a:lumMod val="75000"/>
                  </a:schemeClr>
                </a:solidFill>
                <a:effectLst/>
                <a:latin typeface="Aptos" panose="020B0004020202020204" pitchFamily="34" charset="0"/>
              </a:rPr>
              <a:t>logowania (loginy i hasła),</a:t>
            </a:r>
          </a:p>
          <a:p>
            <a:pPr marL="285750" indent="-285750">
              <a:buFont typeface="Wingdings" panose="05000000000000000000" pitchFamily="2" charset="2"/>
              <a:buChar char="§"/>
            </a:pPr>
            <a:r>
              <a:rPr lang="pl-PL" sz="1800" dirty="0">
                <a:solidFill>
                  <a:schemeClr val="accent1">
                    <a:lumMod val="75000"/>
                  </a:schemeClr>
                </a:solidFill>
                <a:effectLst/>
                <a:latin typeface="Aptos" panose="020B0004020202020204" pitchFamily="34" charset="0"/>
              </a:rPr>
              <a:t>kart płatniczych (numer, CCV, data ważności),</a:t>
            </a:r>
          </a:p>
          <a:p>
            <a:pPr marL="285750" indent="-285750">
              <a:buFont typeface="Wingdings" panose="05000000000000000000" pitchFamily="2" charset="2"/>
              <a:buChar char="§"/>
            </a:pPr>
            <a:r>
              <a:rPr lang="pl-PL" sz="1800" dirty="0">
                <a:solidFill>
                  <a:schemeClr val="accent1">
                    <a:lumMod val="75000"/>
                  </a:schemeClr>
                </a:solidFill>
                <a:effectLst/>
                <a:latin typeface="Aptos" panose="020B0004020202020204" pitchFamily="34" charset="0"/>
              </a:rPr>
              <a:t>osobistych (numer PESEL, nr dowodu osobistego).</a:t>
            </a:r>
          </a:p>
        </p:txBody>
      </p:sp>
    </p:spTree>
    <p:extLst>
      <p:ext uri="{BB962C8B-B14F-4D97-AF65-F5344CB8AC3E}">
        <p14:creationId xmlns:p14="http://schemas.microsoft.com/office/powerpoint/2010/main" val="567543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4B4359-0000-60E6-C39C-EAF7DEB2556B}"/>
              </a:ext>
            </a:extLst>
          </p:cNvPr>
          <p:cNvSpPr>
            <a:spLocks noGrp="1"/>
          </p:cNvSpPr>
          <p:nvPr>
            <p:ph type="title"/>
          </p:nvPr>
        </p:nvSpPr>
        <p:spPr/>
        <p:txBody>
          <a:bodyPr>
            <a:normAutofit/>
          </a:bodyPr>
          <a:lstStyle/>
          <a:p>
            <a:r>
              <a:rPr lang="pl-PL" sz="2800" b="1" dirty="0">
                <a:solidFill>
                  <a:schemeClr val="accent1">
                    <a:lumMod val="75000"/>
                  </a:schemeClr>
                </a:solidFill>
                <a:latin typeface="Aptos" panose="020B0004020202020204" pitchFamily="34" charset="0"/>
              </a:rPr>
              <a:t>PHISHING – jak działają oszuści?</a:t>
            </a:r>
            <a:endParaRPr lang="pl-PL" sz="2800" dirty="0"/>
          </a:p>
        </p:txBody>
      </p:sp>
      <p:sp>
        <p:nvSpPr>
          <p:cNvPr id="3" name="Symbol zastępczy zawartości 2">
            <a:extLst>
              <a:ext uri="{FF2B5EF4-FFF2-40B4-BE49-F238E27FC236}">
                <a16:creationId xmlns:a16="http://schemas.microsoft.com/office/drawing/2014/main" id="{FEC16518-5FC1-8ED2-F69A-2903F3E4F3D5}"/>
              </a:ext>
            </a:extLst>
          </p:cNvPr>
          <p:cNvSpPr>
            <a:spLocks noGrp="1"/>
          </p:cNvSpPr>
          <p:nvPr>
            <p:ph idx="1"/>
          </p:nvPr>
        </p:nvSpPr>
        <p:spPr>
          <a:xfrm>
            <a:off x="457200" y="1600201"/>
            <a:ext cx="8363272" cy="3773016"/>
          </a:xfrm>
        </p:spPr>
        <p:txBody>
          <a:bodyPr>
            <a:normAutofit/>
          </a:bodyPr>
          <a:lstStyle/>
          <a:p>
            <a:pPr>
              <a:buFont typeface="Wingdings" panose="05000000000000000000" pitchFamily="2" charset="2"/>
              <a:buChar char="§"/>
            </a:pPr>
            <a:r>
              <a:rPr lang="pl-PL" sz="2200" dirty="0">
                <a:solidFill>
                  <a:schemeClr val="accent1">
                    <a:lumMod val="75000"/>
                  </a:schemeClr>
                </a:solidFill>
                <a:latin typeface="Aptos" panose="020B0004020202020204" pitchFamily="34" charset="0"/>
              </a:rPr>
              <a:t>Oszust wysyła wiadomość w postaci e-mail, SMS lub poprzez komunikatory (np. Messenger, WhatsApp), sugerującą, że pochodzi z legalnego źródła, np. banku czy firmy kurierskiej.</a:t>
            </a:r>
          </a:p>
          <a:p>
            <a:pPr>
              <a:buFont typeface="Wingdings" panose="05000000000000000000" pitchFamily="2" charset="2"/>
              <a:buChar char="§"/>
            </a:pPr>
            <a:r>
              <a:rPr lang="pl-PL" sz="2200" dirty="0">
                <a:solidFill>
                  <a:schemeClr val="accent1">
                    <a:lumMod val="75000"/>
                  </a:schemeClr>
                </a:solidFill>
                <a:latin typeface="Aptos" panose="020B0004020202020204" pitchFamily="34" charset="0"/>
              </a:rPr>
              <a:t>W wiadomości znajduje się link, który kieruje do strony stworzonej na wzór strony legalnie istniejącego podmiotu.</a:t>
            </a:r>
          </a:p>
          <a:p>
            <a:pPr>
              <a:buFont typeface="Wingdings" panose="05000000000000000000" pitchFamily="2" charset="2"/>
              <a:buChar char="§"/>
            </a:pPr>
            <a:r>
              <a:rPr lang="pl-PL" sz="2200" dirty="0">
                <a:solidFill>
                  <a:schemeClr val="accent1">
                    <a:lumMod val="75000"/>
                  </a:schemeClr>
                </a:solidFill>
                <a:latin typeface="Aptos" panose="020B0004020202020204" pitchFamily="34" charset="0"/>
              </a:rPr>
              <a:t>Wymagane jest podanie poufnych danych np. logowania, danych karty, danych osobowych.</a:t>
            </a:r>
          </a:p>
          <a:p>
            <a:pPr>
              <a:buFont typeface="Wingdings" panose="05000000000000000000" pitchFamily="2" charset="2"/>
              <a:buChar char="§"/>
            </a:pPr>
            <a:r>
              <a:rPr lang="pl-PL" sz="2200" dirty="0">
                <a:solidFill>
                  <a:schemeClr val="accent1">
                    <a:lumMod val="75000"/>
                  </a:schemeClr>
                </a:solidFill>
                <a:latin typeface="Aptos" panose="020B0004020202020204" pitchFamily="34" charset="0"/>
              </a:rPr>
              <a:t>Po podaniu danych oszuści wykorzystuje je w celach przestępczych, np. logując się do konto bankowego ofiary i kradnąc znajdujące się na nim </a:t>
            </a:r>
            <a:r>
              <a:rPr lang="pl-PL" sz="2200" dirty="0" err="1">
                <a:solidFill>
                  <a:schemeClr val="accent1">
                    <a:lumMod val="75000"/>
                  </a:schemeClr>
                </a:solidFill>
                <a:latin typeface="Aptos" panose="020B0004020202020204" pitchFamily="34" charset="0"/>
              </a:rPr>
              <a:t>pieniędze</a:t>
            </a:r>
            <a:r>
              <a:rPr lang="pl-PL" sz="2200" dirty="0">
                <a:solidFill>
                  <a:schemeClr val="accent1">
                    <a:lumMod val="75000"/>
                  </a:schemeClr>
                </a:solidFill>
                <a:latin typeface="Aptos" panose="020B0004020202020204" pitchFamily="34" charset="0"/>
              </a:rPr>
              <a:t>. </a:t>
            </a:r>
          </a:p>
          <a:p>
            <a:pPr marL="0" indent="0">
              <a:buNone/>
            </a:pPr>
            <a:endParaRPr lang="pl-PL" dirty="0">
              <a:solidFill>
                <a:schemeClr val="accent1">
                  <a:lumMod val="75000"/>
                </a:schemeClr>
              </a:solidFill>
            </a:endParaRPr>
          </a:p>
        </p:txBody>
      </p:sp>
    </p:spTree>
    <p:extLst>
      <p:ext uri="{BB962C8B-B14F-4D97-AF65-F5344CB8AC3E}">
        <p14:creationId xmlns:p14="http://schemas.microsoft.com/office/powerpoint/2010/main" val="3271740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58D2445-102F-B2C2-2D05-F58CA0A8756D}"/>
              </a:ext>
            </a:extLst>
          </p:cNvPr>
          <p:cNvSpPr>
            <a:spLocks noGrp="1"/>
          </p:cNvSpPr>
          <p:nvPr>
            <p:ph type="title"/>
          </p:nvPr>
        </p:nvSpPr>
        <p:spPr/>
        <p:txBody>
          <a:bodyPr>
            <a:normAutofit/>
          </a:bodyPr>
          <a:lstStyle/>
          <a:p>
            <a:r>
              <a:rPr lang="pl-PL" sz="2800" b="1" dirty="0">
                <a:solidFill>
                  <a:schemeClr val="accent1">
                    <a:lumMod val="75000"/>
                  </a:schemeClr>
                </a:solidFill>
                <a:latin typeface="Aptos" panose="020B0004020202020204" pitchFamily="34" charset="0"/>
              </a:rPr>
              <a:t>Przykład oszustwa (cz.1)</a:t>
            </a:r>
            <a:endParaRPr lang="pl-PL" sz="2800" dirty="0"/>
          </a:p>
        </p:txBody>
      </p:sp>
      <p:pic>
        <p:nvPicPr>
          <p:cNvPr id="5" name="Symbol zastępczy zawartości 4">
            <a:extLst>
              <a:ext uri="{FF2B5EF4-FFF2-40B4-BE49-F238E27FC236}">
                <a16:creationId xmlns:a16="http://schemas.microsoft.com/office/drawing/2014/main" id="{11893B7A-119B-E209-26E5-88E099B3665D}"/>
              </a:ext>
            </a:extLst>
          </p:cNvPr>
          <p:cNvPicPr>
            <a:picLocks noGrp="1" noChangeAspect="1"/>
          </p:cNvPicPr>
          <p:nvPr>
            <p:ph sz="half" idx="1"/>
          </p:nvPr>
        </p:nvPicPr>
        <p:blipFill>
          <a:blip r:embed="rId2"/>
          <a:stretch>
            <a:fillRect/>
          </a:stretch>
        </p:blipFill>
        <p:spPr>
          <a:xfrm>
            <a:off x="899592" y="1389151"/>
            <a:ext cx="2659489" cy="4351338"/>
          </a:xfrm>
          <a:prstGeom prst="rect">
            <a:avLst/>
          </a:prstGeom>
        </p:spPr>
      </p:pic>
      <p:sp>
        <p:nvSpPr>
          <p:cNvPr id="6" name="pole tekstowe 5">
            <a:extLst>
              <a:ext uri="{FF2B5EF4-FFF2-40B4-BE49-F238E27FC236}">
                <a16:creationId xmlns:a16="http://schemas.microsoft.com/office/drawing/2014/main" id="{A5C8DE4E-3E26-0765-9BE5-52239970EAB7}"/>
              </a:ext>
            </a:extLst>
          </p:cNvPr>
          <p:cNvSpPr txBox="1"/>
          <p:nvPr/>
        </p:nvSpPr>
        <p:spPr>
          <a:xfrm>
            <a:off x="3742307" y="1772816"/>
            <a:ext cx="5150173" cy="3490186"/>
          </a:xfrm>
          <a:prstGeom prst="rect">
            <a:avLst/>
          </a:prstGeom>
          <a:noFill/>
        </p:spPr>
        <p:txBody>
          <a:bodyPr wrap="square" rtlCol="0">
            <a:spAutoFit/>
          </a:bodyPr>
          <a:lstStyle/>
          <a:p>
            <a:r>
              <a:rPr lang="pl-PL" sz="1600" dirty="0">
                <a:solidFill>
                  <a:schemeClr val="accent1">
                    <a:lumMod val="75000"/>
                  </a:schemeClr>
                </a:solidFill>
                <a:effectLst/>
                <a:latin typeface="Aptos" panose="020B0004020202020204" pitchFamily="34" charset="0"/>
                <a:ea typeface="Calibri" panose="020F0502020204030204" pitchFamily="34" charset="0"/>
                <a:cs typeface="Times New Roman" panose="02020603050405020304" pitchFamily="18" charset="0"/>
              </a:rPr>
              <a:t>Pierwszym sygnałem świadczącym o próba oszustwa jest numer telefonu, z którego kontaktuje się kupujący. Z całą pewnością nie jest to telefon zarejestrowany w naszym kraju. Numer kierunkowy w Polsce to </a:t>
            </a:r>
            <a:r>
              <a:rPr lang="pl-PL" sz="1600" b="1" dirty="0">
                <a:solidFill>
                  <a:schemeClr val="accent1">
                    <a:lumMod val="75000"/>
                  </a:schemeClr>
                </a:solidFill>
                <a:effectLst/>
                <a:latin typeface="Aptos" panose="020B0004020202020204" pitchFamily="34" charset="0"/>
                <a:ea typeface="Calibri" panose="020F0502020204030204" pitchFamily="34" charset="0"/>
                <a:cs typeface="Times New Roman" panose="02020603050405020304" pitchFamily="18" charset="0"/>
              </a:rPr>
              <a:t>+48</a:t>
            </a:r>
          </a:p>
          <a:p>
            <a:endParaRPr lang="pl-PL" sz="1600" dirty="0">
              <a:solidFill>
                <a:schemeClr val="accent1">
                  <a:lumMod val="75000"/>
                </a:schemeClr>
              </a:solidFill>
              <a:effectLst/>
              <a:latin typeface="Aptos" panose="020B0004020202020204" pitchFamily="34" charset="0"/>
              <a:ea typeface="Calibri" panose="020F0502020204030204" pitchFamily="34" charset="0"/>
              <a:cs typeface="Times New Roman" panose="02020603050405020304" pitchFamily="18" charset="0"/>
            </a:endParaRPr>
          </a:p>
          <a:p>
            <a:r>
              <a:rPr lang="pl-PL" sz="1600" dirty="0">
                <a:solidFill>
                  <a:schemeClr val="accent1">
                    <a:lumMod val="75000"/>
                  </a:schemeClr>
                </a:solidFill>
                <a:effectLst/>
                <a:latin typeface="Aptos" panose="020B0004020202020204" pitchFamily="34" charset="0"/>
                <a:ea typeface="Calibri" panose="020F0502020204030204" pitchFamily="34" charset="0"/>
                <a:cs typeface="Times New Roman" panose="02020603050405020304" pitchFamily="18" charset="0"/>
              </a:rPr>
              <a:t>Drugim niepokojącym sygnałem jest fakt, że kupujący nie precyzuje przedmiotu zakupu. Pomimo prośby o doprecyzowanie, kupujący w dalszym ciągu nie wskazuje, czym jest zainteresowany, jedynie dopytuje o stan fizyczny przedmiotu.</a:t>
            </a:r>
          </a:p>
          <a:p>
            <a:endParaRPr lang="pl-PL" sz="1600" dirty="0">
              <a:solidFill>
                <a:schemeClr val="accent1">
                  <a:lumMod val="75000"/>
                </a:schemeClr>
              </a:solidFill>
              <a:effectLst/>
              <a:latin typeface="Aptos" panose="020B0004020202020204" pitchFamily="34" charset="0"/>
              <a:ea typeface="Calibri" panose="020F0502020204030204" pitchFamily="34" charset="0"/>
              <a:cs typeface="Times New Roman" panose="02020603050405020304" pitchFamily="18" charset="0"/>
            </a:endParaRPr>
          </a:p>
          <a:p>
            <a:r>
              <a:rPr lang="pl-PL" sz="1600" dirty="0">
                <a:solidFill>
                  <a:schemeClr val="accent1">
                    <a:lumMod val="75000"/>
                  </a:schemeClr>
                </a:solidFill>
                <a:effectLst/>
                <a:latin typeface="Aptos" panose="020B0004020202020204" pitchFamily="34" charset="0"/>
                <a:ea typeface="Calibri" panose="020F0502020204030204" pitchFamily="34" charset="0"/>
                <a:cs typeface="Times New Roman" panose="02020603050405020304" pitchFamily="18" charset="0"/>
              </a:rPr>
              <a:t>Można odnieść wrażenie, że kupujący nie rozumienie lub nie czyta wiadomości przesyłanych przez sprzedającego.</a:t>
            </a:r>
          </a:p>
        </p:txBody>
      </p:sp>
    </p:spTree>
    <p:extLst>
      <p:ext uri="{BB962C8B-B14F-4D97-AF65-F5344CB8AC3E}">
        <p14:creationId xmlns:p14="http://schemas.microsoft.com/office/powerpoint/2010/main" val="1794194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58D2445-102F-B2C2-2D05-F58CA0A8756D}"/>
              </a:ext>
            </a:extLst>
          </p:cNvPr>
          <p:cNvSpPr>
            <a:spLocks noGrp="1"/>
          </p:cNvSpPr>
          <p:nvPr>
            <p:ph type="title"/>
          </p:nvPr>
        </p:nvSpPr>
        <p:spPr/>
        <p:txBody>
          <a:bodyPr>
            <a:normAutofit/>
          </a:bodyPr>
          <a:lstStyle/>
          <a:p>
            <a:r>
              <a:rPr lang="pl-PL" sz="2800" b="1" dirty="0">
                <a:solidFill>
                  <a:schemeClr val="accent1">
                    <a:lumMod val="75000"/>
                  </a:schemeClr>
                </a:solidFill>
                <a:latin typeface="Aptos" panose="020B0004020202020204" pitchFamily="34" charset="0"/>
              </a:rPr>
              <a:t>Przykład oszustwa (cz.2)</a:t>
            </a:r>
            <a:endParaRPr lang="pl-PL" sz="2800" dirty="0"/>
          </a:p>
        </p:txBody>
      </p:sp>
      <p:sp>
        <p:nvSpPr>
          <p:cNvPr id="6" name="pole tekstowe 5">
            <a:extLst>
              <a:ext uri="{FF2B5EF4-FFF2-40B4-BE49-F238E27FC236}">
                <a16:creationId xmlns:a16="http://schemas.microsoft.com/office/drawing/2014/main" id="{A5C8DE4E-3E26-0765-9BE5-52239970EAB7}"/>
              </a:ext>
            </a:extLst>
          </p:cNvPr>
          <p:cNvSpPr txBox="1"/>
          <p:nvPr/>
        </p:nvSpPr>
        <p:spPr>
          <a:xfrm>
            <a:off x="3605415" y="2132856"/>
            <a:ext cx="5215057" cy="2160591"/>
          </a:xfrm>
          <a:prstGeom prst="rect">
            <a:avLst/>
          </a:prstGeom>
          <a:noFill/>
        </p:spPr>
        <p:txBody>
          <a:bodyPr wrap="square" rtlCol="0">
            <a:spAutoFit/>
          </a:bodyPr>
          <a:lstStyle/>
          <a:p>
            <a:r>
              <a:rPr lang="pl-PL" sz="1600" dirty="0">
                <a:solidFill>
                  <a:schemeClr val="accent1">
                    <a:lumMod val="75000"/>
                  </a:schemeClr>
                </a:solidFill>
                <a:effectLst/>
                <a:latin typeface="Aptos" panose="020B0004020202020204" pitchFamily="34" charset="0"/>
                <a:ea typeface="Calibri" panose="020F0502020204030204" pitchFamily="34" charset="0"/>
                <a:cs typeface="Times New Roman" panose="02020603050405020304" pitchFamily="18" charset="0"/>
              </a:rPr>
              <a:t>Kupujący po wyrażeniu zainteresowania przedmiotem oraz prośbie o wysłaniu przedmiotu zakupu przesyła zdjęcie z informacją o procedurze dostawy (</a:t>
            </a:r>
            <a:r>
              <a:rPr lang="pl-PL" sz="1600" u="sng" dirty="0">
                <a:solidFill>
                  <a:schemeClr val="accent1">
                    <a:lumMod val="75000"/>
                  </a:schemeClr>
                </a:solidFill>
                <a:effectLst/>
                <a:latin typeface="Aptos" panose="020B0004020202020204" pitchFamily="34" charset="0"/>
                <a:ea typeface="Calibri" panose="020F0502020204030204" pitchFamily="34" charset="0"/>
                <a:cs typeface="Times New Roman" panose="02020603050405020304" pitchFamily="18" charset="0"/>
              </a:rPr>
              <a:t>zdjęcie było najprawdopodobniej spreparowane</a:t>
            </a:r>
            <a:r>
              <a:rPr lang="pl-PL" sz="1600" dirty="0">
                <a:solidFill>
                  <a:schemeClr val="accent1">
                    <a:lumMod val="75000"/>
                  </a:schemeClr>
                </a:solidFill>
                <a:effectLst/>
                <a:latin typeface="Aptos" panose="020B0004020202020204" pitchFamily="34" charset="0"/>
                <a:ea typeface="Calibri" panose="020F0502020204030204" pitchFamily="34" charset="0"/>
                <a:cs typeface="Times New Roman" panose="02020603050405020304" pitchFamily="18" charset="0"/>
              </a:rPr>
              <a:t>).  </a:t>
            </a:r>
          </a:p>
          <a:p>
            <a:endParaRPr lang="pl-PL" sz="1600" dirty="0">
              <a:solidFill>
                <a:schemeClr val="accent1">
                  <a:lumMod val="75000"/>
                </a:schemeClr>
              </a:solidFill>
              <a:effectLst/>
              <a:latin typeface="Aptos" panose="020B0004020202020204" pitchFamily="34" charset="0"/>
              <a:ea typeface="Calibri" panose="020F0502020204030204" pitchFamily="34" charset="0"/>
              <a:cs typeface="Times New Roman" panose="02020603050405020304" pitchFamily="18" charset="0"/>
            </a:endParaRPr>
          </a:p>
          <a:p>
            <a:r>
              <a:rPr lang="pl-PL" sz="1600" dirty="0">
                <a:solidFill>
                  <a:schemeClr val="accent1">
                    <a:lumMod val="75000"/>
                  </a:schemeClr>
                </a:solidFill>
                <a:effectLst/>
                <a:latin typeface="Aptos" panose="020B0004020202020204" pitchFamily="34" charset="0"/>
                <a:ea typeface="Calibri" panose="020F0502020204030204" pitchFamily="34" charset="0"/>
                <a:cs typeface="Times New Roman" panose="02020603050405020304" pitchFamily="18" charset="0"/>
              </a:rPr>
              <a:t>Kupujący w  dalszym ciągu nie precyzuje przedmiotu, który by go interesował. Sprzedawca powinien w tym momencie zastanowić się, czy nie jest to próba oszustwa. </a:t>
            </a:r>
          </a:p>
        </p:txBody>
      </p:sp>
      <p:pic>
        <p:nvPicPr>
          <p:cNvPr id="7" name="Symbol zastępczy zawartości 4">
            <a:extLst>
              <a:ext uri="{FF2B5EF4-FFF2-40B4-BE49-F238E27FC236}">
                <a16:creationId xmlns:a16="http://schemas.microsoft.com/office/drawing/2014/main" id="{6BF1A0B8-F234-590D-276D-049B95A8A4B1}"/>
              </a:ext>
            </a:extLst>
          </p:cNvPr>
          <p:cNvPicPr>
            <a:picLocks noGrp="1" noChangeAspect="1"/>
          </p:cNvPicPr>
          <p:nvPr>
            <p:ph sz="half" idx="1"/>
          </p:nvPr>
        </p:nvPicPr>
        <p:blipFill>
          <a:blip r:embed="rId2"/>
          <a:stretch>
            <a:fillRect/>
          </a:stretch>
        </p:blipFill>
        <p:spPr>
          <a:xfrm>
            <a:off x="971600" y="1417638"/>
            <a:ext cx="2520280" cy="4351338"/>
          </a:xfrm>
          <a:prstGeom prst="rect">
            <a:avLst/>
          </a:prstGeom>
        </p:spPr>
      </p:pic>
    </p:spTree>
    <p:extLst>
      <p:ext uri="{BB962C8B-B14F-4D97-AF65-F5344CB8AC3E}">
        <p14:creationId xmlns:p14="http://schemas.microsoft.com/office/powerpoint/2010/main" val="787572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58D2445-102F-B2C2-2D05-F58CA0A8756D}"/>
              </a:ext>
            </a:extLst>
          </p:cNvPr>
          <p:cNvSpPr>
            <a:spLocks noGrp="1"/>
          </p:cNvSpPr>
          <p:nvPr>
            <p:ph type="title"/>
          </p:nvPr>
        </p:nvSpPr>
        <p:spPr/>
        <p:txBody>
          <a:bodyPr>
            <a:normAutofit/>
          </a:bodyPr>
          <a:lstStyle/>
          <a:p>
            <a:r>
              <a:rPr lang="pl-PL" sz="2800" b="1" dirty="0">
                <a:solidFill>
                  <a:schemeClr val="accent1">
                    <a:lumMod val="75000"/>
                  </a:schemeClr>
                </a:solidFill>
                <a:latin typeface="Aptos" panose="020B0004020202020204" pitchFamily="34" charset="0"/>
              </a:rPr>
              <a:t>Przykład oszustwa (cz.3)</a:t>
            </a:r>
            <a:endParaRPr lang="pl-PL" sz="2800" dirty="0"/>
          </a:p>
        </p:txBody>
      </p:sp>
      <p:sp>
        <p:nvSpPr>
          <p:cNvPr id="6" name="pole tekstowe 5">
            <a:extLst>
              <a:ext uri="{FF2B5EF4-FFF2-40B4-BE49-F238E27FC236}">
                <a16:creationId xmlns:a16="http://schemas.microsoft.com/office/drawing/2014/main" id="{A5C8DE4E-3E26-0765-9BE5-52239970EAB7}"/>
              </a:ext>
            </a:extLst>
          </p:cNvPr>
          <p:cNvSpPr txBox="1"/>
          <p:nvPr/>
        </p:nvSpPr>
        <p:spPr>
          <a:xfrm>
            <a:off x="3203848" y="1124744"/>
            <a:ext cx="5904656" cy="5392951"/>
          </a:xfrm>
          <a:prstGeom prst="rect">
            <a:avLst/>
          </a:prstGeom>
          <a:noFill/>
        </p:spPr>
        <p:txBody>
          <a:bodyPr wrap="square" rtlCol="0">
            <a:spAutoFit/>
          </a:bodyPr>
          <a:lstStyle/>
          <a:p>
            <a:pPr lvl="0">
              <a:lnSpc>
                <a:spcPct val="107000"/>
              </a:lnSpc>
              <a:spcAft>
                <a:spcPts val="800"/>
              </a:spcAft>
            </a:pPr>
            <a:r>
              <a:rPr lang="pl-PL" sz="1600" dirty="0">
                <a:solidFill>
                  <a:schemeClr val="accent1">
                    <a:lumMod val="75000"/>
                  </a:schemeClr>
                </a:solidFill>
                <a:effectLst/>
                <a:latin typeface="Aptos" panose="020B0004020202020204" pitchFamily="34" charset="0"/>
                <a:ea typeface="Calibri" panose="020F0502020204030204" pitchFamily="34" charset="0"/>
                <a:cs typeface="Times New Roman" panose="02020603050405020304" pitchFamily="18" charset="0"/>
              </a:rPr>
              <a:t>Kupujący nie wskazuje przedmiotu zakupu w wiadomości, jednakże przesyła link do przedmiotu wystawionego przez sprzedającego. </a:t>
            </a:r>
            <a:r>
              <a:rPr lang="pl-PL" sz="1600" u="sng" dirty="0">
                <a:solidFill>
                  <a:schemeClr val="accent1">
                    <a:lumMod val="75000"/>
                  </a:schemeClr>
                </a:solidFill>
                <a:effectLst/>
                <a:latin typeface="Aptos" panose="020B0004020202020204" pitchFamily="34" charset="0"/>
                <a:ea typeface="Calibri" panose="020F0502020204030204" pitchFamily="34" charset="0"/>
                <a:cs typeface="Times New Roman" panose="02020603050405020304" pitchFamily="18" charset="0"/>
              </a:rPr>
              <a:t>Link został stworzony przez oszusta</a:t>
            </a:r>
            <a:r>
              <a:rPr lang="pl-PL" sz="1600" dirty="0">
                <a:solidFill>
                  <a:schemeClr val="accent1">
                    <a:lumMod val="75000"/>
                  </a:schemeClr>
                </a:solidFill>
                <a:effectLst/>
                <a:latin typeface="Aptos" panose="020B0004020202020204" pitchFamily="34" charset="0"/>
                <a:ea typeface="Calibri" panose="020F0502020204030204" pitchFamily="34" charset="0"/>
                <a:cs typeface="Times New Roman" panose="02020603050405020304" pitchFamily="18" charset="0"/>
              </a:rPr>
              <a:t>. Nie jest to prawdziwy link z platformy zakupowej, ale podrobiony. </a:t>
            </a:r>
          </a:p>
          <a:p>
            <a:pPr lvl="0">
              <a:lnSpc>
                <a:spcPct val="107000"/>
              </a:lnSpc>
              <a:spcAft>
                <a:spcPts val="800"/>
              </a:spcAft>
            </a:pPr>
            <a:r>
              <a:rPr lang="pl-PL" sz="1600" dirty="0">
                <a:solidFill>
                  <a:schemeClr val="accent1">
                    <a:lumMod val="75000"/>
                  </a:schemeClr>
                </a:solidFill>
                <a:effectLst/>
                <a:latin typeface="Aptos" panose="020B0004020202020204" pitchFamily="34" charset="0"/>
                <a:ea typeface="Calibri" panose="020F0502020204030204" pitchFamily="34" charset="0"/>
                <a:cs typeface="Times New Roman" panose="02020603050405020304" pitchFamily="18" charset="0"/>
              </a:rPr>
              <a:t>Kupujący wskazał, że już zapłacił za przedmiot razem z przesyłką. Zaznaczył również, że gdyby pojawiły się problemy, sprzedający ma możliwość kontaktu z konsultantem.</a:t>
            </a:r>
          </a:p>
          <a:p>
            <a:pPr lvl="0">
              <a:lnSpc>
                <a:spcPct val="107000"/>
              </a:lnSpc>
              <a:spcAft>
                <a:spcPts val="800"/>
              </a:spcAft>
            </a:pPr>
            <a:r>
              <a:rPr lang="pl-PL" sz="1600" dirty="0">
                <a:solidFill>
                  <a:schemeClr val="accent1">
                    <a:lumMod val="75000"/>
                  </a:schemeClr>
                </a:solidFill>
                <a:effectLst/>
                <a:latin typeface="Aptos" panose="020B0004020202020204" pitchFamily="34" charset="0"/>
                <a:ea typeface="Calibri" panose="020F0502020204030204" pitchFamily="34" charset="0"/>
                <a:cs typeface="Times New Roman" panose="02020603050405020304" pitchFamily="18" charset="0"/>
              </a:rPr>
              <a:t>Sprzedający postanowił przyjąć płatność zgodnie z procedurą wskazaną przez kupującego. Zauważył jednak, że był zobowiązany do podania danych, o które wcześniej nigdy nie był proszony podczas takiej transakcji. Został przekierowany na stronę banku (</a:t>
            </a:r>
            <a:r>
              <a:rPr lang="pl-PL" sz="1600" u="sng" dirty="0">
                <a:solidFill>
                  <a:schemeClr val="accent1">
                    <a:lumMod val="75000"/>
                  </a:schemeClr>
                </a:solidFill>
                <a:effectLst/>
                <a:latin typeface="Aptos" panose="020B0004020202020204" pitchFamily="34" charset="0"/>
                <a:ea typeface="Calibri" panose="020F0502020204030204" pitchFamily="34" charset="0"/>
                <a:cs typeface="Times New Roman" panose="02020603050405020304" pitchFamily="18" charset="0"/>
              </a:rPr>
              <a:t>która okazała się być fałszywa</a:t>
            </a:r>
            <a:r>
              <a:rPr lang="pl-PL" sz="1600" dirty="0">
                <a:solidFill>
                  <a:schemeClr val="accent1">
                    <a:lumMod val="75000"/>
                  </a:schemeClr>
                </a:solidFill>
                <a:effectLst/>
                <a:latin typeface="Aptos" panose="020B0004020202020204" pitchFamily="34" charset="0"/>
                <a:ea typeface="Calibri" panose="020F0502020204030204" pitchFamily="34" charset="0"/>
                <a:cs typeface="Times New Roman" panose="02020603050405020304" pitchFamily="18" charset="0"/>
              </a:rPr>
              <a:t>). Sprzedający, aby odebrać kwotę z tytułu zapłaty musiał podać dane: numer karty kredytowej, numer CVV, pełne hasło do bankowości internetowej. Klient podał zarówno numer karty oraz CVV, jednakże był bardzo zaskoczony żądaniem podania pełnego hasła, ponieważ bank zazwyczaj wymaga podania tylko </a:t>
            </a:r>
            <a:r>
              <a:rPr lang="pl-PL" sz="1600" u="sng" dirty="0">
                <a:solidFill>
                  <a:schemeClr val="accent1">
                    <a:lumMod val="75000"/>
                  </a:schemeClr>
                </a:solidFill>
                <a:effectLst/>
                <a:latin typeface="Aptos" panose="020B0004020202020204" pitchFamily="34" charset="0"/>
                <a:ea typeface="Calibri" panose="020F0502020204030204" pitchFamily="34" charset="0"/>
                <a:cs typeface="Times New Roman" panose="02020603050405020304" pitchFamily="18" charset="0"/>
              </a:rPr>
              <a:t>wybranych znaków hasła</a:t>
            </a:r>
            <a:r>
              <a:rPr lang="pl-PL" sz="1600" dirty="0">
                <a:solidFill>
                  <a:schemeClr val="accent1">
                    <a:lumMod val="75000"/>
                  </a:schemeClr>
                </a:solidFill>
                <a:effectLst/>
                <a:latin typeface="Aptos" panose="020B0004020202020204" pitchFamily="34" charset="0"/>
                <a:ea typeface="Calibri" panose="020F0502020204030204" pitchFamily="34" charset="0"/>
                <a:cs typeface="Times New Roman" panose="02020603050405020304" pitchFamily="18" charset="0"/>
              </a:rPr>
              <a:t>. Klient zdecydował się nie podawać hasła i skontaktować się z konsultantem portalu sprzedażowego.</a:t>
            </a:r>
          </a:p>
        </p:txBody>
      </p:sp>
      <p:pic>
        <p:nvPicPr>
          <p:cNvPr id="5" name="Symbol zastępczy zawartości 11">
            <a:extLst>
              <a:ext uri="{FF2B5EF4-FFF2-40B4-BE49-F238E27FC236}">
                <a16:creationId xmlns:a16="http://schemas.microsoft.com/office/drawing/2014/main" id="{CBD77F89-3332-8B61-1BA0-BDFA032E81D0}"/>
              </a:ext>
            </a:extLst>
          </p:cNvPr>
          <p:cNvPicPr>
            <a:picLocks noGrp="1" noChangeAspect="1"/>
          </p:cNvPicPr>
          <p:nvPr>
            <p:ph sz="half" idx="1"/>
          </p:nvPr>
        </p:nvPicPr>
        <p:blipFill>
          <a:blip r:embed="rId2"/>
          <a:stretch>
            <a:fillRect/>
          </a:stretch>
        </p:blipFill>
        <p:spPr>
          <a:xfrm>
            <a:off x="457200" y="1253331"/>
            <a:ext cx="2557568" cy="4351338"/>
          </a:xfrm>
          <a:prstGeom prst="rect">
            <a:avLst/>
          </a:prstGeom>
        </p:spPr>
      </p:pic>
    </p:spTree>
    <p:extLst>
      <p:ext uri="{BB962C8B-B14F-4D97-AF65-F5344CB8AC3E}">
        <p14:creationId xmlns:p14="http://schemas.microsoft.com/office/powerpoint/2010/main" val="2068633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58D2445-102F-B2C2-2D05-F58CA0A8756D}"/>
              </a:ext>
            </a:extLst>
          </p:cNvPr>
          <p:cNvSpPr>
            <a:spLocks noGrp="1"/>
          </p:cNvSpPr>
          <p:nvPr>
            <p:ph type="title"/>
          </p:nvPr>
        </p:nvSpPr>
        <p:spPr/>
        <p:txBody>
          <a:bodyPr>
            <a:normAutofit/>
          </a:bodyPr>
          <a:lstStyle/>
          <a:p>
            <a:r>
              <a:rPr lang="pl-PL" sz="2800" b="1" dirty="0">
                <a:solidFill>
                  <a:schemeClr val="accent1">
                    <a:lumMod val="75000"/>
                  </a:schemeClr>
                </a:solidFill>
                <a:latin typeface="Aptos" panose="020B0004020202020204" pitchFamily="34" charset="0"/>
              </a:rPr>
              <a:t>Przykład oszustwa (cz.4)</a:t>
            </a:r>
            <a:endParaRPr lang="pl-PL" sz="2800" dirty="0"/>
          </a:p>
        </p:txBody>
      </p:sp>
      <p:pic>
        <p:nvPicPr>
          <p:cNvPr id="3" name="Symbol zastępczy zawartości 4">
            <a:extLst>
              <a:ext uri="{FF2B5EF4-FFF2-40B4-BE49-F238E27FC236}">
                <a16:creationId xmlns:a16="http://schemas.microsoft.com/office/drawing/2014/main" id="{3C3E7490-A832-0722-7D61-3F6C6163BCE4}"/>
              </a:ext>
            </a:extLst>
          </p:cNvPr>
          <p:cNvPicPr>
            <a:picLocks noGrp="1" noChangeAspect="1"/>
          </p:cNvPicPr>
          <p:nvPr>
            <p:ph sz="half" idx="1"/>
          </p:nvPr>
        </p:nvPicPr>
        <p:blipFill>
          <a:blip r:embed="rId2"/>
          <a:stretch>
            <a:fillRect/>
          </a:stretch>
        </p:blipFill>
        <p:spPr>
          <a:xfrm>
            <a:off x="218662" y="1417638"/>
            <a:ext cx="2383939" cy="4243610"/>
          </a:xfrm>
          <a:prstGeom prst="rect">
            <a:avLst/>
          </a:prstGeom>
        </p:spPr>
      </p:pic>
      <p:pic>
        <p:nvPicPr>
          <p:cNvPr id="4" name="Symbol zastępczy zawartości 4">
            <a:extLst>
              <a:ext uri="{FF2B5EF4-FFF2-40B4-BE49-F238E27FC236}">
                <a16:creationId xmlns:a16="http://schemas.microsoft.com/office/drawing/2014/main" id="{38B5DA6F-E462-56BF-25BA-0CCF863E2E3E}"/>
              </a:ext>
            </a:extLst>
          </p:cNvPr>
          <p:cNvPicPr>
            <a:picLocks noChangeAspect="1"/>
          </p:cNvPicPr>
          <p:nvPr/>
        </p:nvPicPr>
        <p:blipFill>
          <a:blip r:embed="rId3"/>
          <a:stretch>
            <a:fillRect/>
          </a:stretch>
        </p:blipFill>
        <p:spPr>
          <a:xfrm>
            <a:off x="6519773" y="1417638"/>
            <a:ext cx="2386459" cy="4243610"/>
          </a:xfrm>
          <a:prstGeom prst="rect">
            <a:avLst/>
          </a:prstGeom>
        </p:spPr>
      </p:pic>
      <p:sp>
        <p:nvSpPr>
          <p:cNvPr id="5" name="pole tekstowe 4">
            <a:extLst>
              <a:ext uri="{FF2B5EF4-FFF2-40B4-BE49-F238E27FC236}">
                <a16:creationId xmlns:a16="http://schemas.microsoft.com/office/drawing/2014/main" id="{74FEECD9-E5C4-ACD5-8998-545119A0841E}"/>
              </a:ext>
            </a:extLst>
          </p:cNvPr>
          <p:cNvSpPr txBox="1"/>
          <p:nvPr/>
        </p:nvSpPr>
        <p:spPr>
          <a:xfrm>
            <a:off x="2688979" y="1715771"/>
            <a:ext cx="3744416" cy="4187237"/>
          </a:xfrm>
          <a:prstGeom prst="rect">
            <a:avLst/>
          </a:prstGeom>
          <a:noFill/>
        </p:spPr>
        <p:txBody>
          <a:bodyPr wrap="square" rtlCol="0">
            <a:spAutoFit/>
          </a:bodyPr>
          <a:lstStyle/>
          <a:p>
            <a:pPr lvl="0" algn="just">
              <a:lnSpc>
                <a:spcPct val="107000"/>
              </a:lnSpc>
              <a:spcAft>
                <a:spcPts val="800"/>
              </a:spcAft>
            </a:pPr>
            <a:r>
              <a:rPr lang="pl-PL" sz="1600" dirty="0">
                <a:solidFill>
                  <a:schemeClr val="accent1">
                    <a:lumMod val="75000"/>
                  </a:schemeClr>
                </a:solidFill>
                <a:effectLst/>
                <a:latin typeface="Aptos" panose="020B0004020202020204" pitchFamily="34" charset="0"/>
                <a:ea typeface="Calibri" panose="020F0502020204030204" pitchFamily="34" charset="0"/>
                <a:cs typeface="Times New Roman" panose="02020603050405020304" pitchFamily="18" charset="0"/>
              </a:rPr>
              <a:t>Po kliknięciu przycisku „skontaktuj się z konsultantem” pojawił się komunikator (</a:t>
            </a:r>
            <a:r>
              <a:rPr lang="pl-PL" sz="1600" u="sng" dirty="0">
                <a:solidFill>
                  <a:schemeClr val="accent1">
                    <a:lumMod val="75000"/>
                  </a:schemeClr>
                </a:solidFill>
                <a:effectLst/>
                <a:latin typeface="Aptos" panose="020B0004020202020204" pitchFamily="34" charset="0"/>
                <a:ea typeface="Calibri" panose="020F0502020204030204" pitchFamily="34" charset="0"/>
                <a:cs typeface="Times New Roman" panose="02020603050405020304" pitchFamily="18" charset="0"/>
              </a:rPr>
              <a:t>również stworzony przez oszusta</a:t>
            </a:r>
            <a:r>
              <a:rPr lang="pl-PL" sz="1600" dirty="0">
                <a:solidFill>
                  <a:schemeClr val="accent1">
                    <a:lumMod val="75000"/>
                  </a:schemeClr>
                </a:solidFill>
                <a:effectLst/>
                <a:latin typeface="Aptos" panose="020B0004020202020204" pitchFamily="34" charset="0"/>
                <a:ea typeface="Calibri" panose="020F0502020204030204" pitchFamily="34" charset="0"/>
                <a:cs typeface="Times New Roman" panose="02020603050405020304" pitchFamily="18" charset="0"/>
              </a:rPr>
              <a:t>). Sprzedający wskazał „konsultantce”, że żądanie podania pełnego hasła jest dla niego niecodzienną praktyka banku. „Konsultantka” zapewniła, że działanie banku jest jak najbardziej prawidłowe i sprzedający powinien podać wszystkie dane w celu weryfikacji. </a:t>
            </a:r>
          </a:p>
          <a:p>
            <a:pPr lvl="0">
              <a:lnSpc>
                <a:spcPct val="107000"/>
              </a:lnSpc>
              <a:spcAft>
                <a:spcPts val="800"/>
              </a:spcAft>
            </a:pPr>
            <a:r>
              <a:rPr lang="pl-PL" sz="1600" dirty="0">
                <a:solidFill>
                  <a:schemeClr val="accent1">
                    <a:lumMod val="75000"/>
                  </a:schemeClr>
                </a:solidFill>
                <a:effectLst/>
                <a:latin typeface="Aptos" panose="020B0004020202020204" pitchFamily="34" charset="0"/>
                <a:ea typeface="Calibri" panose="020F0502020204030204" pitchFamily="34" charset="0"/>
                <a:cs typeface="Times New Roman" panose="02020603050405020304" pitchFamily="18" charset="0"/>
              </a:rPr>
              <a:t>Tłumaczenie „konsultantki” wydało się sprzedającemu podejrzane. Sprzedający zakończył rozmowę i nie wykonał dalszych czynności oczekiwanych przez kupującego – oszusta.</a:t>
            </a:r>
          </a:p>
        </p:txBody>
      </p:sp>
    </p:spTree>
    <p:extLst>
      <p:ext uri="{BB962C8B-B14F-4D97-AF65-F5344CB8AC3E}">
        <p14:creationId xmlns:p14="http://schemas.microsoft.com/office/powerpoint/2010/main" val="1840654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9597633-52E1-AD2B-314A-5BF4B95B7CBA}"/>
              </a:ext>
            </a:extLst>
          </p:cNvPr>
          <p:cNvSpPr>
            <a:spLocks noGrp="1"/>
          </p:cNvSpPr>
          <p:nvPr>
            <p:ph type="title"/>
          </p:nvPr>
        </p:nvSpPr>
        <p:spPr/>
        <p:txBody>
          <a:bodyPr>
            <a:normAutofit/>
          </a:bodyPr>
          <a:lstStyle/>
          <a:p>
            <a:r>
              <a:rPr lang="pl-PL" sz="2800" b="1" dirty="0">
                <a:solidFill>
                  <a:schemeClr val="accent1">
                    <a:lumMod val="75000"/>
                  </a:schemeClr>
                </a:solidFill>
                <a:latin typeface="Aptos" panose="020B0004020202020204" pitchFamily="34" charset="0"/>
              </a:rPr>
              <a:t>Nie daj się oszukać?</a:t>
            </a:r>
          </a:p>
        </p:txBody>
      </p:sp>
      <p:sp>
        <p:nvSpPr>
          <p:cNvPr id="3" name="Symbol zastępczy zawartości 2">
            <a:extLst>
              <a:ext uri="{FF2B5EF4-FFF2-40B4-BE49-F238E27FC236}">
                <a16:creationId xmlns:a16="http://schemas.microsoft.com/office/drawing/2014/main" id="{FB9E0C78-4408-C9C2-6BDA-69BFBA7EF86A}"/>
              </a:ext>
            </a:extLst>
          </p:cNvPr>
          <p:cNvSpPr>
            <a:spLocks noGrp="1"/>
          </p:cNvSpPr>
          <p:nvPr>
            <p:ph idx="1"/>
          </p:nvPr>
        </p:nvSpPr>
        <p:spPr>
          <a:xfrm>
            <a:off x="457200" y="1401269"/>
            <a:ext cx="8229600" cy="4525963"/>
          </a:xfrm>
        </p:spPr>
        <p:txBody>
          <a:bodyPr>
            <a:normAutofit fontScale="55000" lnSpcReduction="20000"/>
          </a:bodyPr>
          <a:lstStyle/>
          <a:p>
            <a:pPr>
              <a:buFont typeface="Wingdings" panose="05000000000000000000" pitchFamily="2" charset="2"/>
              <a:buChar char="§"/>
            </a:pPr>
            <a:r>
              <a:rPr lang="pl-PL" sz="3300" dirty="0">
                <a:solidFill>
                  <a:schemeClr val="accent1">
                    <a:lumMod val="75000"/>
                  </a:schemeClr>
                </a:solidFill>
                <a:latin typeface="Aptos" panose="020B0004020202020204" pitchFamily="34" charset="0"/>
              </a:rPr>
              <a:t>Większość wiadomości </a:t>
            </a:r>
            <a:r>
              <a:rPr lang="pl-PL" sz="3300" dirty="0" err="1">
                <a:solidFill>
                  <a:schemeClr val="accent1">
                    <a:lumMod val="75000"/>
                  </a:schemeClr>
                </a:solidFill>
                <a:latin typeface="Aptos" panose="020B0004020202020204" pitchFamily="34" charset="0"/>
              </a:rPr>
              <a:t>phishingowych</a:t>
            </a:r>
            <a:r>
              <a:rPr lang="pl-PL" sz="3300" dirty="0">
                <a:solidFill>
                  <a:schemeClr val="accent1">
                    <a:lumMod val="75000"/>
                  </a:schemeClr>
                </a:solidFill>
                <a:latin typeface="Aptos" panose="020B0004020202020204" pitchFamily="34" charset="0"/>
              </a:rPr>
              <a:t> jest dostarczana za pośrednictwem poczty elektronicznej lub portali społecznościowych.</a:t>
            </a:r>
          </a:p>
          <a:p>
            <a:pPr marL="0" indent="0">
              <a:buNone/>
            </a:pPr>
            <a:endParaRPr lang="pl-PL" sz="3300" dirty="0">
              <a:solidFill>
                <a:schemeClr val="accent1">
                  <a:lumMod val="75000"/>
                </a:schemeClr>
              </a:solidFill>
              <a:latin typeface="Aptos" panose="020B0004020202020204" pitchFamily="34" charset="0"/>
            </a:endParaRPr>
          </a:p>
          <a:p>
            <a:pPr>
              <a:buFont typeface="Wingdings" panose="05000000000000000000" pitchFamily="2" charset="2"/>
              <a:buChar char="§"/>
            </a:pPr>
            <a:r>
              <a:rPr lang="pl-PL" sz="3300" dirty="0">
                <a:solidFill>
                  <a:schemeClr val="accent1">
                    <a:lumMod val="75000"/>
                  </a:schemeClr>
                </a:solidFill>
                <a:latin typeface="Aptos" panose="020B0004020202020204" pitchFamily="34" charset="0"/>
              </a:rPr>
              <a:t>Wiadomość z prośbą o zalogowanie się na stronie powinna wzbudzić Twoją czujność. Zawsze warto w takim wypadku potwierdzić autentyczność wiadomości poprzez kontakt z administratorem strony. Instytucje finansowe nie wysyłają e-maili z prośbą o ujawnienie poufnych danych (loginu, hasła, numeru karty). </a:t>
            </a:r>
          </a:p>
          <a:p>
            <a:pPr marL="0" indent="0">
              <a:buNone/>
            </a:pPr>
            <a:endParaRPr lang="pl-PL" sz="3300" dirty="0">
              <a:solidFill>
                <a:schemeClr val="accent1">
                  <a:lumMod val="75000"/>
                </a:schemeClr>
              </a:solidFill>
              <a:latin typeface="Aptos" panose="020B0004020202020204" pitchFamily="34" charset="0"/>
            </a:endParaRPr>
          </a:p>
          <a:p>
            <a:pPr>
              <a:buFont typeface="Wingdings" panose="05000000000000000000" pitchFamily="2" charset="2"/>
              <a:buChar char="§"/>
            </a:pPr>
            <a:r>
              <a:rPr lang="pl-PL" sz="3300" dirty="0">
                <a:solidFill>
                  <a:schemeClr val="accent1">
                    <a:lumMod val="75000"/>
                  </a:schemeClr>
                </a:solidFill>
                <a:latin typeface="Aptos" panose="020B0004020202020204" pitchFamily="34" charset="0"/>
              </a:rPr>
              <a:t>Nie należy otwierać hiperłączy bezpośrednio z otrzymanej wiadomości. Stosunkowo prosto jest zmodyfikować ich treść tak, aby sugerowała odwiedzenie autentycznej strony internetowej, a w rzeczywistości kierowała do podszywającej się pod nią witrynę.</a:t>
            </a:r>
          </a:p>
          <a:p>
            <a:pPr marL="0" indent="0">
              <a:buNone/>
            </a:pPr>
            <a:endParaRPr lang="pl-PL" sz="3300" dirty="0">
              <a:solidFill>
                <a:schemeClr val="accent1">
                  <a:lumMod val="75000"/>
                </a:schemeClr>
              </a:solidFill>
              <a:latin typeface="Aptos" panose="020B0004020202020204" pitchFamily="34" charset="0"/>
            </a:endParaRPr>
          </a:p>
          <a:p>
            <a:pPr>
              <a:buFont typeface="Wingdings" panose="05000000000000000000" pitchFamily="2" charset="2"/>
              <a:buChar char="§"/>
            </a:pPr>
            <a:r>
              <a:rPr lang="pl-PL" sz="3300" dirty="0">
                <a:solidFill>
                  <a:schemeClr val="accent1">
                    <a:lumMod val="75000"/>
                  </a:schemeClr>
                </a:solidFill>
                <a:latin typeface="Aptos" panose="020B0004020202020204" pitchFamily="34" charset="0"/>
              </a:rPr>
              <a:t>Należy regularnie uaktualniać system i oprogramowanie, w szczególności poczty e-mail i przeglądarkę internetową.</a:t>
            </a:r>
          </a:p>
          <a:p>
            <a:pPr marL="0" indent="0">
              <a:buNone/>
            </a:pPr>
            <a:endParaRPr lang="pl-PL" dirty="0"/>
          </a:p>
        </p:txBody>
      </p:sp>
    </p:spTree>
    <p:extLst>
      <p:ext uri="{BB962C8B-B14F-4D97-AF65-F5344CB8AC3E}">
        <p14:creationId xmlns:p14="http://schemas.microsoft.com/office/powerpoint/2010/main" val="3211614400"/>
      </p:ext>
    </p:extLst>
  </p:cSld>
  <p:clrMapOvr>
    <a:masterClrMapping/>
  </p:clrMapOvr>
</p:sld>
</file>

<file path=ppt/theme/theme1.xml><?xml version="1.0" encoding="utf-8"?>
<a:theme xmlns:a="http://schemas.openxmlformats.org/drawingml/2006/main" name="SKEF">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7156</TotalTime>
  <Words>2329</Words>
  <Application>Microsoft Office PowerPoint</Application>
  <PresentationFormat>Pokaz na ekranie (4:3)</PresentationFormat>
  <Paragraphs>146</Paragraphs>
  <Slides>19</Slides>
  <Notes>1</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19</vt:i4>
      </vt:variant>
    </vt:vector>
  </HeadingPairs>
  <TitlesOfParts>
    <vt:vector size="25" baseType="lpstr">
      <vt:lpstr>Aptos</vt:lpstr>
      <vt:lpstr>Arial</vt:lpstr>
      <vt:lpstr>Calibri</vt:lpstr>
      <vt:lpstr>Garamond</vt:lpstr>
      <vt:lpstr>Wingdings</vt:lpstr>
      <vt:lpstr>SKEF</vt:lpstr>
      <vt:lpstr> NIE DAJ SIĘ OSZUKAĆ! CYBERBEZPIECZEŃSTWO W SIECI,  ŻYCIU I FINANSACH </vt:lpstr>
      <vt:lpstr>Twoje dane osobowe – skarb, o który trzeba dbać! </vt:lpstr>
      <vt:lpstr>PHISHING – co to jest?</vt:lpstr>
      <vt:lpstr>PHISHING – jak działają oszuści?</vt:lpstr>
      <vt:lpstr>Przykład oszustwa (cz.1)</vt:lpstr>
      <vt:lpstr>Przykład oszustwa (cz.2)</vt:lpstr>
      <vt:lpstr>Przykład oszustwa (cz.3)</vt:lpstr>
      <vt:lpstr>Przykład oszustwa (cz.4)</vt:lpstr>
      <vt:lpstr>Nie daj się oszukać?</vt:lpstr>
      <vt:lpstr>Nie daj się oszukać!</vt:lpstr>
      <vt:lpstr>KLIKNIJ W LINK- czyli złośliwe programy</vt:lpstr>
      <vt:lpstr>OSZUSTWO NIGERYJSKIE</vt:lpstr>
      <vt:lpstr>FAŁSZYWA FAKTURA</vt:lpstr>
      <vt:lpstr>OBIETNICA SZYBKICH PIENIĘDZY, ZATRUDNIENIA, NAGRODY</vt:lpstr>
      <vt:lpstr>OBIETNICA SZYBKICH PIENIĘDZY, ZATRUDNIENIA, NAGRODY – jak się chronić?</vt:lpstr>
      <vt:lpstr>KRADZIEŻ TOŻSAMOŚCI NA FACEBOOK</vt:lpstr>
      <vt:lpstr>KRADZIEŻ TOŻSAMOŚCI NA FACEBOOK</vt:lpstr>
      <vt:lpstr>KRADZIEŻ TOŻSAMOŚCI NA FACEBOOK  – co zrobić?</vt:lpstr>
      <vt:lpstr>FAŁSZYWE UWODZENIE W SIECI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ŻYJ FINANSOWO!  JAK WYBRAĆ ODPOWIEDNIĄ  OFERTĘ KREDYTOWĄ.</dc:title>
  <dc:creator>SKEF</dc:creator>
  <cp:lastModifiedBy>Katarzyna  Kołodziejczyk-Tokarczyk</cp:lastModifiedBy>
  <cp:revision>502</cp:revision>
  <cp:lastPrinted>2015-05-12T13:02:11Z</cp:lastPrinted>
  <dcterms:created xsi:type="dcterms:W3CDTF">2009-12-14T07:59:46Z</dcterms:created>
  <dcterms:modified xsi:type="dcterms:W3CDTF">2024-03-15T09:48:10Z</dcterms:modified>
</cp:coreProperties>
</file>