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15" r:id="rId2"/>
    <p:sldId id="287" r:id="rId3"/>
    <p:sldId id="328" r:id="rId4"/>
    <p:sldId id="383" r:id="rId5"/>
    <p:sldId id="263" r:id="rId6"/>
    <p:sldId id="258" r:id="rId7"/>
    <p:sldId id="256" r:id="rId8"/>
    <p:sldId id="384" r:id="rId9"/>
    <p:sldId id="262" r:id="rId10"/>
    <p:sldId id="260" r:id="rId11"/>
    <p:sldId id="332" r:id="rId12"/>
    <p:sldId id="329" r:id="rId13"/>
    <p:sldId id="334" r:id="rId14"/>
    <p:sldId id="272" r:id="rId15"/>
    <p:sldId id="377" r:id="rId16"/>
    <p:sldId id="378" r:id="rId17"/>
    <p:sldId id="386" r:id="rId18"/>
    <p:sldId id="385" r:id="rId19"/>
    <p:sldId id="277" r:id="rId20"/>
    <p:sldId id="358" r:id="rId21"/>
    <p:sldId id="355" r:id="rId22"/>
    <p:sldId id="335" r:id="rId23"/>
    <p:sldId id="296" r:id="rId24"/>
    <p:sldId id="336" r:id="rId25"/>
    <p:sldId id="379" r:id="rId26"/>
    <p:sldId id="380" r:id="rId27"/>
    <p:sldId id="341" r:id="rId28"/>
    <p:sldId id="338" r:id="rId29"/>
    <p:sldId id="381" r:id="rId30"/>
    <p:sldId id="382" r:id="rId31"/>
    <p:sldId id="295" r:id="rId32"/>
    <p:sldId id="339" r:id="rId3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A41C9A"/>
    <a:srgbClr val="CC3300"/>
    <a:srgbClr val="C640AC"/>
    <a:srgbClr val="89376E"/>
    <a:srgbClr val="A40C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9" autoAdjust="0"/>
    <p:restoredTop sz="94660"/>
  </p:normalViewPr>
  <p:slideViewPr>
    <p:cSldViewPr>
      <p:cViewPr varScale="1">
        <p:scale>
          <a:sx n="78" d="100"/>
          <a:sy n="78" d="100"/>
        </p:scale>
        <p:origin x="173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27CE14-3933-4891-B0FC-610F1F41C3B8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9DE4EE19-2FE4-4D7F-9287-55274416E7CC}">
      <dgm:prSet phldrT="[Tekst]" custT="1"/>
      <dgm:spPr>
        <a:solidFill>
          <a:schemeClr val="bg1">
            <a:lumMod val="8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REALIZM</a:t>
          </a:r>
        </a:p>
        <a:p>
          <a:r>
            <a:rPr lang="pl-PL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uświadom sobie, że będziesz miał zawsze ograniczone środki do rozdysponowania, nawet jeśli staniesz się bogaczem. </a:t>
          </a:r>
        </a:p>
        <a:p>
          <a:r>
            <a:rPr lang="pl-PL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 jest realizm. </a:t>
          </a:r>
        </a:p>
      </dgm:t>
    </dgm:pt>
    <dgm:pt modelId="{04D409FB-EC06-4DF3-959F-4853D2C06959}" type="parTrans" cxnId="{25D4C593-D360-4919-925B-35F14072E011}">
      <dgm:prSet/>
      <dgm:spPr/>
      <dgm:t>
        <a:bodyPr/>
        <a:lstStyle/>
        <a:p>
          <a:endParaRPr lang="pl-PL"/>
        </a:p>
      </dgm:t>
    </dgm:pt>
    <dgm:pt modelId="{CC334C9B-72B3-498B-96D8-3860EEC183AA}" type="sibTrans" cxnId="{25D4C593-D360-4919-925B-35F14072E011}">
      <dgm:prSet/>
      <dgm:spPr/>
      <dgm:t>
        <a:bodyPr/>
        <a:lstStyle/>
        <a:p>
          <a:endParaRPr lang="pl-PL"/>
        </a:p>
      </dgm:t>
    </dgm:pt>
    <dgm:pt modelId="{39C72891-9BA9-461A-A561-775C93EB706D}">
      <dgm:prSet phldrT="[Tekst]" custT="1"/>
      <dgm:spPr>
        <a:solidFill>
          <a:schemeClr val="bg1">
            <a:lumMod val="8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ODPOWIEDZIALNOŚĆ</a:t>
          </a:r>
        </a:p>
        <a:p>
          <a:r>
            <a:rPr lang="pl-PL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jeśli będziesz odpowiednio rozporządzać swoimi pieniędzmi, możesz zapewnić wiele korzyści sobie i innym. </a:t>
          </a:r>
        </a:p>
        <a:p>
          <a:r>
            <a:rPr lang="pl-PL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 jest odpowiedzialności.</a:t>
          </a:r>
        </a:p>
      </dgm:t>
    </dgm:pt>
    <dgm:pt modelId="{8988F93B-6439-42A5-8149-44D61A91FF02}" type="parTrans" cxnId="{6A6BBE94-F76A-46FD-88B1-C2F78E2E87C4}">
      <dgm:prSet/>
      <dgm:spPr/>
      <dgm:t>
        <a:bodyPr/>
        <a:lstStyle/>
        <a:p>
          <a:endParaRPr lang="pl-PL"/>
        </a:p>
      </dgm:t>
    </dgm:pt>
    <dgm:pt modelId="{4903E082-1EC6-488F-9844-8B7D252FE47A}" type="sibTrans" cxnId="{6A6BBE94-F76A-46FD-88B1-C2F78E2E87C4}">
      <dgm:prSet/>
      <dgm:spPr/>
      <dgm:t>
        <a:bodyPr/>
        <a:lstStyle/>
        <a:p>
          <a:endParaRPr lang="pl-PL"/>
        </a:p>
      </dgm:t>
    </dgm:pt>
    <dgm:pt modelId="{A91734F7-56A3-46F4-A2BD-165CBCA20873}">
      <dgm:prSet phldrT="[Tekst]" custT="1"/>
      <dgm:spPr>
        <a:solidFill>
          <a:schemeClr val="bg1">
            <a:lumMod val="85000"/>
          </a:schemeClr>
        </a:solidFill>
        <a:ln>
          <a:solidFill>
            <a:srgbClr val="FFC000"/>
          </a:solidFill>
        </a:ln>
      </dgm:spPr>
      <dgm:t>
        <a:bodyPr/>
        <a:lstStyle/>
        <a:p>
          <a:r>
            <a: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UMIARKOWANIE</a:t>
          </a:r>
        </a:p>
        <a:p>
          <a:r>
            <a:rPr lang="pl-PL" sz="14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wykazujesz umiarkowanie, kiedy potrafisz sam kontrolować siebie na tyle, żeby oszczędzać pieniądze na swoje cele w przyszłości, zamiast wydawać je od razu.</a:t>
          </a:r>
        </a:p>
      </dgm:t>
    </dgm:pt>
    <dgm:pt modelId="{B0D56ED0-DD95-4195-8BF2-3E8CAF798F98}" type="parTrans" cxnId="{A6B11EE7-21BE-4DB6-A769-485A23F6DE3F}">
      <dgm:prSet/>
      <dgm:spPr/>
      <dgm:t>
        <a:bodyPr/>
        <a:lstStyle/>
        <a:p>
          <a:endParaRPr lang="pl-PL"/>
        </a:p>
      </dgm:t>
    </dgm:pt>
    <dgm:pt modelId="{88886CE4-7547-4855-BFD6-3A57E3A7B57D}" type="sibTrans" cxnId="{A6B11EE7-21BE-4DB6-A769-485A23F6DE3F}">
      <dgm:prSet/>
      <dgm:spPr/>
      <dgm:t>
        <a:bodyPr/>
        <a:lstStyle/>
        <a:p>
          <a:endParaRPr lang="pl-PL"/>
        </a:p>
      </dgm:t>
    </dgm:pt>
    <dgm:pt modelId="{38065CD1-E329-437C-946B-11B5D98DC2A0}" type="pres">
      <dgm:prSet presAssocID="{A427CE14-3933-4891-B0FC-610F1F41C3B8}" presName="Name0" presStyleCnt="0">
        <dgm:presLayoutVars>
          <dgm:dir/>
          <dgm:resizeHandles val="exact"/>
        </dgm:presLayoutVars>
      </dgm:prSet>
      <dgm:spPr/>
    </dgm:pt>
    <dgm:pt modelId="{98031FAC-7B3A-4A12-BF6A-13A38C9F4925}" type="pres">
      <dgm:prSet presAssocID="{A427CE14-3933-4891-B0FC-610F1F41C3B8}" presName="fgShape" presStyleLbl="fgShp" presStyleIdx="0" presStyleCnt="1" custScaleY="110000" custLinFactNeighborY="-35768"/>
      <dgm:spPr>
        <a:solidFill>
          <a:srgbClr val="FFC000"/>
        </a:solidFill>
        <a:ln>
          <a:noFill/>
        </a:ln>
      </dgm:spPr>
    </dgm:pt>
    <dgm:pt modelId="{C4705E4D-4664-44EB-BB25-8CBDBD6C76FD}" type="pres">
      <dgm:prSet presAssocID="{A427CE14-3933-4891-B0FC-610F1F41C3B8}" presName="linComp" presStyleCnt="0"/>
      <dgm:spPr/>
    </dgm:pt>
    <dgm:pt modelId="{AE09170A-18C2-4292-B9C9-1E905E83E44F}" type="pres">
      <dgm:prSet presAssocID="{9DE4EE19-2FE4-4D7F-9287-55274416E7CC}" presName="compNode" presStyleCnt="0"/>
      <dgm:spPr/>
    </dgm:pt>
    <dgm:pt modelId="{B4705CDA-AC56-4947-91CE-2AF2FD169CDB}" type="pres">
      <dgm:prSet presAssocID="{9DE4EE19-2FE4-4D7F-9287-55274416E7CC}" presName="bkgdShape" presStyleLbl="node1" presStyleIdx="0" presStyleCnt="3"/>
      <dgm:spPr/>
    </dgm:pt>
    <dgm:pt modelId="{6E71262F-53F6-46CF-AE5E-62D991BEB6C0}" type="pres">
      <dgm:prSet presAssocID="{9DE4EE19-2FE4-4D7F-9287-55274416E7CC}" presName="nodeTx" presStyleLbl="node1" presStyleIdx="0" presStyleCnt="3">
        <dgm:presLayoutVars>
          <dgm:bulletEnabled val="1"/>
        </dgm:presLayoutVars>
      </dgm:prSet>
      <dgm:spPr/>
    </dgm:pt>
    <dgm:pt modelId="{FB2D46C5-7A21-4FC8-8046-53B84B7B3E50}" type="pres">
      <dgm:prSet presAssocID="{9DE4EE19-2FE4-4D7F-9287-55274416E7CC}" presName="invisiNode" presStyleLbl="node1" presStyleIdx="0" presStyleCnt="3"/>
      <dgm:spPr/>
    </dgm:pt>
    <dgm:pt modelId="{AD742CD1-2E0A-4187-9A09-CA6E55CE9BFB}" type="pres">
      <dgm:prSet presAssocID="{9DE4EE19-2FE4-4D7F-9287-55274416E7CC}" presName="imagNode" presStyleLbl="fgImgPlace1" presStyleIdx="0" presStyleCnt="3" custScaleX="125143" custScaleY="125143" custLinFactNeighborY="19767"/>
      <dgm:spPr>
        <a:noFill/>
        <a:ln>
          <a:noFill/>
        </a:ln>
      </dgm:spPr>
    </dgm:pt>
    <dgm:pt modelId="{FF035769-1660-4772-A56A-02213F24CF84}" type="pres">
      <dgm:prSet presAssocID="{CC334C9B-72B3-498B-96D8-3860EEC183AA}" presName="sibTrans" presStyleLbl="sibTrans2D1" presStyleIdx="0" presStyleCnt="0"/>
      <dgm:spPr/>
    </dgm:pt>
    <dgm:pt modelId="{B71B54F1-B4A0-4F44-BC95-C52C37BED2F5}" type="pres">
      <dgm:prSet presAssocID="{39C72891-9BA9-461A-A561-775C93EB706D}" presName="compNode" presStyleCnt="0"/>
      <dgm:spPr/>
    </dgm:pt>
    <dgm:pt modelId="{3B2B9866-D1B5-4525-9C19-2103F70BD573}" type="pres">
      <dgm:prSet presAssocID="{39C72891-9BA9-461A-A561-775C93EB706D}" presName="bkgdShape" presStyleLbl="node1" presStyleIdx="1" presStyleCnt="3" custLinFactNeighborX="0"/>
      <dgm:spPr/>
    </dgm:pt>
    <dgm:pt modelId="{6B57C88B-F2B4-41A7-82A7-1B0BF7C8A25D}" type="pres">
      <dgm:prSet presAssocID="{39C72891-9BA9-461A-A561-775C93EB706D}" presName="nodeTx" presStyleLbl="node1" presStyleIdx="1" presStyleCnt="3">
        <dgm:presLayoutVars>
          <dgm:bulletEnabled val="1"/>
        </dgm:presLayoutVars>
      </dgm:prSet>
      <dgm:spPr/>
    </dgm:pt>
    <dgm:pt modelId="{99EE803F-4E94-40E9-AD4E-BC88449984BB}" type="pres">
      <dgm:prSet presAssocID="{39C72891-9BA9-461A-A561-775C93EB706D}" presName="invisiNode" presStyleLbl="node1" presStyleIdx="1" presStyleCnt="3"/>
      <dgm:spPr/>
    </dgm:pt>
    <dgm:pt modelId="{3145ED08-8C2B-460B-B474-E35E0C6EC258}" type="pres">
      <dgm:prSet presAssocID="{39C72891-9BA9-461A-A561-775C93EB706D}" presName="imagNode" presStyleLbl="fgImgPlace1" presStyleIdx="1" presStyleCnt="3" custScaleX="125143" custScaleY="125143" custLinFactNeighborY="19767"/>
      <dgm:spPr>
        <a:noFill/>
        <a:ln>
          <a:noFill/>
        </a:ln>
      </dgm:spPr>
    </dgm:pt>
    <dgm:pt modelId="{9AF988EE-C93E-4E6E-B62C-44D508092844}" type="pres">
      <dgm:prSet presAssocID="{4903E082-1EC6-488F-9844-8B7D252FE47A}" presName="sibTrans" presStyleLbl="sibTrans2D1" presStyleIdx="0" presStyleCnt="0"/>
      <dgm:spPr/>
    </dgm:pt>
    <dgm:pt modelId="{565395FF-F5AF-416D-88E0-ACE6417D08F3}" type="pres">
      <dgm:prSet presAssocID="{A91734F7-56A3-46F4-A2BD-165CBCA20873}" presName="compNode" presStyleCnt="0"/>
      <dgm:spPr/>
    </dgm:pt>
    <dgm:pt modelId="{F325D034-51B7-4F1D-9226-031E6E62A108}" type="pres">
      <dgm:prSet presAssocID="{A91734F7-56A3-46F4-A2BD-165CBCA20873}" presName="bkgdShape" presStyleLbl="node1" presStyleIdx="2" presStyleCnt="3"/>
      <dgm:spPr/>
    </dgm:pt>
    <dgm:pt modelId="{52DD3A20-D704-4B7A-B3C0-9FE0749308E3}" type="pres">
      <dgm:prSet presAssocID="{A91734F7-56A3-46F4-A2BD-165CBCA20873}" presName="nodeTx" presStyleLbl="node1" presStyleIdx="2" presStyleCnt="3">
        <dgm:presLayoutVars>
          <dgm:bulletEnabled val="1"/>
        </dgm:presLayoutVars>
      </dgm:prSet>
      <dgm:spPr/>
    </dgm:pt>
    <dgm:pt modelId="{3CFA2742-7887-464D-87F3-C60F978F5FDF}" type="pres">
      <dgm:prSet presAssocID="{A91734F7-56A3-46F4-A2BD-165CBCA20873}" presName="invisiNode" presStyleLbl="node1" presStyleIdx="2" presStyleCnt="3"/>
      <dgm:spPr/>
    </dgm:pt>
    <dgm:pt modelId="{CE9CA0E9-5839-48F6-8434-3EA750F478BF}" type="pres">
      <dgm:prSet presAssocID="{A91734F7-56A3-46F4-A2BD-165CBCA20873}" presName="imagNode" presStyleLbl="fgImgPlace1" presStyleIdx="2" presStyleCnt="3" custScaleX="125143" custScaleY="125143" custLinFactNeighborY="19767"/>
      <dgm:spPr>
        <a:noFill/>
        <a:ln>
          <a:noFill/>
        </a:ln>
      </dgm:spPr>
    </dgm:pt>
  </dgm:ptLst>
  <dgm:cxnLst>
    <dgm:cxn modelId="{9AAC9618-5D8D-4632-AD89-AB9DA71BFB7B}" type="presOf" srcId="{A91734F7-56A3-46F4-A2BD-165CBCA20873}" destId="{52DD3A20-D704-4B7A-B3C0-9FE0749308E3}" srcOrd="1" destOrd="0" presId="urn:microsoft.com/office/officeart/2005/8/layout/hList7#1"/>
    <dgm:cxn modelId="{EEF0081D-C70E-448C-B6DC-D1AD32E15CA4}" type="presOf" srcId="{A91734F7-56A3-46F4-A2BD-165CBCA20873}" destId="{F325D034-51B7-4F1D-9226-031E6E62A108}" srcOrd="0" destOrd="0" presId="urn:microsoft.com/office/officeart/2005/8/layout/hList7#1"/>
    <dgm:cxn modelId="{FFEF0F26-1468-4FED-A734-B795DAFEF133}" type="presOf" srcId="{A427CE14-3933-4891-B0FC-610F1F41C3B8}" destId="{38065CD1-E329-437C-946B-11B5D98DC2A0}" srcOrd="0" destOrd="0" presId="urn:microsoft.com/office/officeart/2005/8/layout/hList7#1"/>
    <dgm:cxn modelId="{2578AA42-1F50-480B-9BB1-D4C7E47E9D7F}" type="presOf" srcId="{39C72891-9BA9-461A-A561-775C93EB706D}" destId="{6B57C88B-F2B4-41A7-82A7-1B0BF7C8A25D}" srcOrd="1" destOrd="0" presId="urn:microsoft.com/office/officeart/2005/8/layout/hList7#1"/>
    <dgm:cxn modelId="{202F308A-06A3-4EA0-9C90-FBFECFB6DDEF}" type="presOf" srcId="{9DE4EE19-2FE4-4D7F-9287-55274416E7CC}" destId="{6E71262F-53F6-46CF-AE5E-62D991BEB6C0}" srcOrd="1" destOrd="0" presId="urn:microsoft.com/office/officeart/2005/8/layout/hList7#1"/>
    <dgm:cxn modelId="{25D4C593-D360-4919-925B-35F14072E011}" srcId="{A427CE14-3933-4891-B0FC-610F1F41C3B8}" destId="{9DE4EE19-2FE4-4D7F-9287-55274416E7CC}" srcOrd="0" destOrd="0" parTransId="{04D409FB-EC06-4DF3-959F-4853D2C06959}" sibTransId="{CC334C9B-72B3-498B-96D8-3860EEC183AA}"/>
    <dgm:cxn modelId="{7A7A6C94-43EC-4F0F-AFB4-DE8858DF597B}" type="presOf" srcId="{CC334C9B-72B3-498B-96D8-3860EEC183AA}" destId="{FF035769-1660-4772-A56A-02213F24CF84}" srcOrd="0" destOrd="0" presId="urn:microsoft.com/office/officeart/2005/8/layout/hList7#1"/>
    <dgm:cxn modelId="{6A6BBE94-F76A-46FD-88B1-C2F78E2E87C4}" srcId="{A427CE14-3933-4891-B0FC-610F1F41C3B8}" destId="{39C72891-9BA9-461A-A561-775C93EB706D}" srcOrd="1" destOrd="0" parTransId="{8988F93B-6439-42A5-8149-44D61A91FF02}" sibTransId="{4903E082-1EC6-488F-9844-8B7D252FE47A}"/>
    <dgm:cxn modelId="{47968AAC-798C-4682-A449-AC032ACD554D}" type="presOf" srcId="{39C72891-9BA9-461A-A561-775C93EB706D}" destId="{3B2B9866-D1B5-4525-9C19-2103F70BD573}" srcOrd="0" destOrd="0" presId="urn:microsoft.com/office/officeart/2005/8/layout/hList7#1"/>
    <dgm:cxn modelId="{4A79B5B0-8B08-4206-A28E-7AB6EF1EF7D6}" type="presOf" srcId="{9DE4EE19-2FE4-4D7F-9287-55274416E7CC}" destId="{B4705CDA-AC56-4947-91CE-2AF2FD169CDB}" srcOrd="0" destOrd="0" presId="urn:microsoft.com/office/officeart/2005/8/layout/hList7#1"/>
    <dgm:cxn modelId="{58A0DBB5-C1BF-494F-B293-8D86D96A38C9}" type="presOf" srcId="{4903E082-1EC6-488F-9844-8B7D252FE47A}" destId="{9AF988EE-C93E-4E6E-B62C-44D508092844}" srcOrd="0" destOrd="0" presId="urn:microsoft.com/office/officeart/2005/8/layout/hList7#1"/>
    <dgm:cxn modelId="{A6B11EE7-21BE-4DB6-A769-485A23F6DE3F}" srcId="{A427CE14-3933-4891-B0FC-610F1F41C3B8}" destId="{A91734F7-56A3-46F4-A2BD-165CBCA20873}" srcOrd="2" destOrd="0" parTransId="{B0D56ED0-DD95-4195-8BF2-3E8CAF798F98}" sibTransId="{88886CE4-7547-4855-BFD6-3A57E3A7B57D}"/>
    <dgm:cxn modelId="{4561F91D-71E6-48D1-AB1A-7BA63A2FCF19}" type="presParOf" srcId="{38065CD1-E329-437C-946B-11B5D98DC2A0}" destId="{98031FAC-7B3A-4A12-BF6A-13A38C9F4925}" srcOrd="0" destOrd="0" presId="urn:microsoft.com/office/officeart/2005/8/layout/hList7#1"/>
    <dgm:cxn modelId="{2769D261-6B20-43CC-A8DF-5A88DC8748B9}" type="presParOf" srcId="{38065CD1-E329-437C-946B-11B5D98DC2A0}" destId="{C4705E4D-4664-44EB-BB25-8CBDBD6C76FD}" srcOrd="1" destOrd="0" presId="urn:microsoft.com/office/officeart/2005/8/layout/hList7#1"/>
    <dgm:cxn modelId="{2764FB33-0317-46BC-A763-8157CE906FB8}" type="presParOf" srcId="{C4705E4D-4664-44EB-BB25-8CBDBD6C76FD}" destId="{AE09170A-18C2-4292-B9C9-1E905E83E44F}" srcOrd="0" destOrd="0" presId="urn:microsoft.com/office/officeart/2005/8/layout/hList7#1"/>
    <dgm:cxn modelId="{559F3439-A6AA-408A-966C-CFC7FA7E72BF}" type="presParOf" srcId="{AE09170A-18C2-4292-B9C9-1E905E83E44F}" destId="{B4705CDA-AC56-4947-91CE-2AF2FD169CDB}" srcOrd="0" destOrd="0" presId="urn:microsoft.com/office/officeart/2005/8/layout/hList7#1"/>
    <dgm:cxn modelId="{CF921941-06FB-4C5D-B61B-26EAA4F614AF}" type="presParOf" srcId="{AE09170A-18C2-4292-B9C9-1E905E83E44F}" destId="{6E71262F-53F6-46CF-AE5E-62D991BEB6C0}" srcOrd="1" destOrd="0" presId="urn:microsoft.com/office/officeart/2005/8/layout/hList7#1"/>
    <dgm:cxn modelId="{F1A04928-BDE6-4DEC-94B6-2BB2BDCD042C}" type="presParOf" srcId="{AE09170A-18C2-4292-B9C9-1E905E83E44F}" destId="{FB2D46C5-7A21-4FC8-8046-53B84B7B3E50}" srcOrd="2" destOrd="0" presId="urn:microsoft.com/office/officeart/2005/8/layout/hList7#1"/>
    <dgm:cxn modelId="{BBF170B7-0152-4450-9EA3-3FEF90430D27}" type="presParOf" srcId="{AE09170A-18C2-4292-B9C9-1E905E83E44F}" destId="{AD742CD1-2E0A-4187-9A09-CA6E55CE9BFB}" srcOrd="3" destOrd="0" presId="urn:microsoft.com/office/officeart/2005/8/layout/hList7#1"/>
    <dgm:cxn modelId="{A7333AA2-E140-4387-B593-B19D525CE9FE}" type="presParOf" srcId="{C4705E4D-4664-44EB-BB25-8CBDBD6C76FD}" destId="{FF035769-1660-4772-A56A-02213F24CF84}" srcOrd="1" destOrd="0" presId="urn:microsoft.com/office/officeart/2005/8/layout/hList7#1"/>
    <dgm:cxn modelId="{414F1A40-168E-4AD3-BC5E-BEFFBD883403}" type="presParOf" srcId="{C4705E4D-4664-44EB-BB25-8CBDBD6C76FD}" destId="{B71B54F1-B4A0-4F44-BC95-C52C37BED2F5}" srcOrd="2" destOrd="0" presId="urn:microsoft.com/office/officeart/2005/8/layout/hList7#1"/>
    <dgm:cxn modelId="{19D6ED4A-64A9-40E3-B43E-E69CFA4C6D7E}" type="presParOf" srcId="{B71B54F1-B4A0-4F44-BC95-C52C37BED2F5}" destId="{3B2B9866-D1B5-4525-9C19-2103F70BD573}" srcOrd="0" destOrd="0" presId="urn:microsoft.com/office/officeart/2005/8/layout/hList7#1"/>
    <dgm:cxn modelId="{C1CB1E1F-7040-4B72-87C8-AC21AF11768A}" type="presParOf" srcId="{B71B54F1-B4A0-4F44-BC95-C52C37BED2F5}" destId="{6B57C88B-F2B4-41A7-82A7-1B0BF7C8A25D}" srcOrd="1" destOrd="0" presId="urn:microsoft.com/office/officeart/2005/8/layout/hList7#1"/>
    <dgm:cxn modelId="{85E62F55-D39A-473B-B68C-5D047CF55FCA}" type="presParOf" srcId="{B71B54F1-B4A0-4F44-BC95-C52C37BED2F5}" destId="{99EE803F-4E94-40E9-AD4E-BC88449984BB}" srcOrd="2" destOrd="0" presId="urn:microsoft.com/office/officeart/2005/8/layout/hList7#1"/>
    <dgm:cxn modelId="{7EDF2C83-211E-42BE-990D-7E8BED655019}" type="presParOf" srcId="{B71B54F1-B4A0-4F44-BC95-C52C37BED2F5}" destId="{3145ED08-8C2B-460B-B474-E35E0C6EC258}" srcOrd="3" destOrd="0" presId="urn:microsoft.com/office/officeart/2005/8/layout/hList7#1"/>
    <dgm:cxn modelId="{844428AC-DD15-4B03-83A3-B14128BDD6F0}" type="presParOf" srcId="{C4705E4D-4664-44EB-BB25-8CBDBD6C76FD}" destId="{9AF988EE-C93E-4E6E-B62C-44D508092844}" srcOrd="3" destOrd="0" presId="urn:microsoft.com/office/officeart/2005/8/layout/hList7#1"/>
    <dgm:cxn modelId="{3A16B32D-9186-47D3-8F0C-19EBC6C34DDB}" type="presParOf" srcId="{C4705E4D-4664-44EB-BB25-8CBDBD6C76FD}" destId="{565395FF-F5AF-416D-88E0-ACE6417D08F3}" srcOrd="4" destOrd="0" presId="urn:microsoft.com/office/officeart/2005/8/layout/hList7#1"/>
    <dgm:cxn modelId="{BC4009E2-5AFD-4F42-919E-8C572BA6C9D1}" type="presParOf" srcId="{565395FF-F5AF-416D-88E0-ACE6417D08F3}" destId="{F325D034-51B7-4F1D-9226-031E6E62A108}" srcOrd="0" destOrd="0" presId="urn:microsoft.com/office/officeart/2005/8/layout/hList7#1"/>
    <dgm:cxn modelId="{73895F89-2459-4C85-9F8A-4555462BCBE3}" type="presParOf" srcId="{565395FF-F5AF-416D-88E0-ACE6417D08F3}" destId="{52DD3A20-D704-4B7A-B3C0-9FE0749308E3}" srcOrd="1" destOrd="0" presId="urn:microsoft.com/office/officeart/2005/8/layout/hList7#1"/>
    <dgm:cxn modelId="{04BC8C18-E6A1-4BE9-8A3E-914CD75DC31C}" type="presParOf" srcId="{565395FF-F5AF-416D-88E0-ACE6417D08F3}" destId="{3CFA2742-7887-464D-87F3-C60F978F5FDF}" srcOrd="2" destOrd="0" presId="urn:microsoft.com/office/officeart/2005/8/layout/hList7#1"/>
    <dgm:cxn modelId="{D5B490BD-60D5-49F4-B324-621D3F5AF448}" type="presParOf" srcId="{565395FF-F5AF-416D-88E0-ACE6417D08F3}" destId="{CE9CA0E9-5839-48F6-8434-3EA750F478B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5AA5C8-A69C-4412-B142-6E877FF03B4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A1CF2E4-ECEC-40A7-A46D-36863C94090D}">
      <dgm:prSet phldrT="[Tekst]" custT="1"/>
      <dgm:spPr>
        <a:solidFill>
          <a:srgbClr val="FFFF00"/>
        </a:solidFill>
        <a:ln>
          <a:noFill/>
        </a:ln>
      </dgm:spPr>
      <dgm:t>
        <a:bodyPr/>
        <a:lstStyle/>
        <a:p>
          <a:r>
            <a:rPr lang="pl-PL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określania celów</a:t>
          </a:r>
        </a:p>
      </dgm:t>
    </dgm:pt>
    <dgm:pt modelId="{63A7E399-55E8-4BAD-B8E5-A6B0DF76FB48}" type="parTrans" cxnId="{43B08248-AB9D-49A9-B155-6440E4D6D1B4}">
      <dgm:prSet/>
      <dgm:spPr/>
      <dgm:t>
        <a:bodyPr/>
        <a:lstStyle/>
        <a:p>
          <a:endParaRPr lang="pl-PL"/>
        </a:p>
      </dgm:t>
    </dgm:pt>
    <dgm:pt modelId="{828E12A9-81D0-4E83-890B-3773B2FFFDD8}" type="sibTrans" cxnId="{43B08248-AB9D-49A9-B155-6440E4D6D1B4}">
      <dgm:prSet/>
      <dgm:spPr/>
      <dgm:t>
        <a:bodyPr/>
        <a:lstStyle/>
        <a:p>
          <a:endParaRPr lang="pl-PL"/>
        </a:p>
      </dgm:t>
    </dgm:pt>
    <dgm:pt modelId="{214DE581-E0EC-4118-9B5F-D4CA9EC9FC6B}">
      <dgm:prSet phldrT="[Tekst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pl-PL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tworzenia planu </a:t>
          </a:r>
        </a:p>
      </dgm:t>
    </dgm:pt>
    <dgm:pt modelId="{DF1808CC-C14E-41A6-9BD6-D9C2B732B131}" type="parTrans" cxnId="{B621F057-FE40-485D-BE10-A571CEC4486C}">
      <dgm:prSet/>
      <dgm:spPr/>
      <dgm:t>
        <a:bodyPr/>
        <a:lstStyle/>
        <a:p>
          <a:endParaRPr lang="pl-PL"/>
        </a:p>
      </dgm:t>
    </dgm:pt>
    <dgm:pt modelId="{2CE7DEA6-562E-41AD-B4EF-456AC9D70EE6}" type="sibTrans" cxnId="{B621F057-FE40-485D-BE10-A571CEC4486C}">
      <dgm:prSet/>
      <dgm:spPr/>
      <dgm:t>
        <a:bodyPr/>
        <a:lstStyle/>
        <a:p>
          <a:endParaRPr lang="pl-PL"/>
        </a:p>
      </dgm:t>
    </dgm:pt>
    <dgm:pt modelId="{DF3F9701-B0CD-4DE1-AE28-E7D865F94D60}">
      <dgm:prSet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pl-PL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wprowadzania tego planu</a:t>
          </a:r>
          <a:br>
            <a:rPr lang="pl-PL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pl-PL" sz="22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 życie</a:t>
          </a:r>
        </a:p>
      </dgm:t>
    </dgm:pt>
    <dgm:pt modelId="{17148913-CDC3-4E4C-A82C-21B54F119891}" type="parTrans" cxnId="{C9B44B35-54BE-41A0-860D-EEA9B082C34B}">
      <dgm:prSet/>
      <dgm:spPr/>
      <dgm:t>
        <a:bodyPr/>
        <a:lstStyle/>
        <a:p>
          <a:endParaRPr lang="pl-PL"/>
        </a:p>
      </dgm:t>
    </dgm:pt>
    <dgm:pt modelId="{05009053-B8E0-4285-B882-75C69D917AD9}" type="sibTrans" cxnId="{C9B44B35-54BE-41A0-860D-EEA9B082C34B}">
      <dgm:prSet/>
      <dgm:spPr/>
      <dgm:t>
        <a:bodyPr/>
        <a:lstStyle/>
        <a:p>
          <a:endParaRPr lang="pl-PL"/>
        </a:p>
      </dgm:t>
    </dgm:pt>
    <dgm:pt modelId="{FB199D05-5689-47A5-8CEB-B697C18B7427}" type="pres">
      <dgm:prSet presAssocID="{725AA5C8-A69C-4412-B142-6E877FF03B49}" presName="CompostProcess" presStyleCnt="0">
        <dgm:presLayoutVars>
          <dgm:dir/>
          <dgm:resizeHandles val="exact"/>
        </dgm:presLayoutVars>
      </dgm:prSet>
      <dgm:spPr/>
    </dgm:pt>
    <dgm:pt modelId="{DBE79444-974D-4566-8A83-0C8050F1E116}" type="pres">
      <dgm:prSet presAssocID="{725AA5C8-A69C-4412-B142-6E877FF03B49}" presName="arrow" presStyleLbl="bgShp" presStyleIdx="0" presStyleCnt="1"/>
      <dgm:spPr>
        <a:solidFill>
          <a:schemeClr val="bg1">
            <a:lumMod val="85000"/>
          </a:schemeClr>
        </a:solidFill>
      </dgm:spPr>
    </dgm:pt>
    <dgm:pt modelId="{34A0F163-F14C-4C57-A76B-BD7C1A562648}" type="pres">
      <dgm:prSet presAssocID="{725AA5C8-A69C-4412-B142-6E877FF03B49}" presName="linearProcess" presStyleCnt="0"/>
      <dgm:spPr/>
    </dgm:pt>
    <dgm:pt modelId="{381C4FF9-9018-4B71-93BB-02029887F8CD}" type="pres">
      <dgm:prSet presAssocID="{2A1CF2E4-ECEC-40A7-A46D-36863C94090D}" presName="textNode" presStyleLbl="node1" presStyleIdx="0" presStyleCnt="3" custScaleX="116916" custLinFactNeighborX="-15814" custLinFactNeighborY="-918">
        <dgm:presLayoutVars>
          <dgm:bulletEnabled val="1"/>
        </dgm:presLayoutVars>
      </dgm:prSet>
      <dgm:spPr/>
    </dgm:pt>
    <dgm:pt modelId="{38AE19F5-1FCD-425A-87DE-310FB02D6F91}" type="pres">
      <dgm:prSet presAssocID="{828E12A9-81D0-4E83-890B-3773B2FFFDD8}" presName="sibTrans" presStyleCnt="0"/>
      <dgm:spPr/>
    </dgm:pt>
    <dgm:pt modelId="{1091408E-8457-415D-812D-A80346263A2B}" type="pres">
      <dgm:prSet presAssocID="{214DE581-E0EC-4118-9B5F-D4CA9EC9FC6B}" presName="textNode" presStyleLbl="node1" presStyleIdx="1" presStyleCnt="3" custScaleX="116916">
        <dgm:presLayoutVars>
          <dgm:bulletEnabled val="1"/>
        </dgm:presLayoutVars>
      </dgm:prSet>
      <dgm:spPr/>
    </dgm:pt>
    <dgm:pt modelId="{7A5C2495-380C-4C1A-82C1-231ACC171292}" type="pres">
      <dgm:prSet presAssocID="{2CE7DEA6-562E-41AD-B4EF-456AC9D70EE6}" presName="sibTrans" presStyleCnt="0"/>
      <dgm:spPr/>
    </dgm:pt>
    <dgm:pt modelId="{2FC32348-2C00-45F9-AF03-E71EE8ED3504}" type="pres">
      <dgm:prSet presAssocID="{DF3F9701-B0CD-4DE1-AE28-E7D865F94D60}" presName="textNode" presStyleLbl="node1" presStyleIdx="2" presStyleCnt="3" custScaleX="131003">
        <dgm:presLayoutVars>
          <dgm:bulletEnabled val="1"/>
        </dgm:presLayoutVars>
      </dgm:prSet>
      <dgm:spPr/>
    </dgm:pt>
  </dgm:ptLst>
  <dgm:cxnLst>
    <dgm:cxn modelId="{3C059E1A-7C48-476B-A4F3-6167A387FE6B}" type="presOf" srcId="{725AA5C8-A69C-4412-B142-6E877FF03B49}" destId="{FB199D05-5689-47A5-8CEB-B697C18B7427}" srcOrd="0" destOrd="0" presId="urn:microsoft.com/office/officeart/2005/8/layout/hProcess9"/>
    <dgm:cxn modelId="{C9B44B35-54BE-41A0-860D-EEA9B082C34B}" srcId="{725AA5C8-A69C-4412-B142-6E877FF03B49}" destId="{DF3F9701-B0CD-4DE1-AE28-E7D865F94D60}" srcOrd="2" destOrd="0" parTransId="{17148913-CDC3-4E4C-A82C-21B54F119891}" sibTransId="{05009053-B8E0-4285-B882-75C69D917AD9}"/>
    <dgm:cxn modelId="{43B08248-AB9D-49A9-B155-6440E4D6D1B4}" srcId="{725AA5C8-A69C-4412-B142-6E877FF03B49}" destId="{2A1CF2E4-ECEC-40A7-A46D-36863C94090D}" srcOrd="0" destOrd="0" parTransId="{63A7E399-55E8-4BAD-B8E5-A6B0DF76FB48}" sibTransId="{828E12A9-81D0-4E83-890B-3773B2FFFDD8}"/>
    <dgm:cxn modelId="{2B0FEB4E-B9A8-44FB-8D27-E7C990D67E80}" type="presOf" srcId="{DF3F9701-B0CD-4DE1-AE28-E7D865F94D60}" destId="{2FC32348-2C00-45F9-AF03-E71EE8ED3504}" srcOrd="0" destOrd="0" presId="urn:microsoft.com/office/officeart/2005/8/layout/hProcess9"/>
    <dgm:cxn modelId="{B621F057-FE40-485D-BE10-A571CEC4486C}" srcId="{725AA5C8-A69C-4412-B142-6E877FF03B49}" destId="{214DE581-E0EC-4118-9B5F-D4CA9EC9FC6B}" srcOrd="1" destOrd="0" parTransId="{DF1808CC-C14E-41A6-9BD6-D9C2B732B131}" sibTransId="{2CE7DEA6-562E-41AD-B4EF-456AC9D70EE6}"/>
    <dgm:cxn modelId="{821BB584-7060-4EE6-82C1-52A0571A9777}" type="presOf" srcId="{2A1CF2E4-ECEC-40A7-A46D-36863C94090D}" destId="{381C4FF9-9018-4B71-93BB-02029887F8CD}" srcOrd="0" destOrd="0" presId="urn:microsoft.com/office/officeart/2005/8/layout/hProcess9"/>
    <dgm:cxn modelId="{6CF3B791-8CF6-4D92-B7A3-1D711ED9EF72}" type="presOf" srcId="{214DE581-E0EC-4118-9B5F-D4CA9EC9FC6B}" destId="{1091408E-8457-415D-812D-A80346263A2B}" srcOrd="0" destOrd="0" presId="urn:microsoft.com/office/officeart/2005/8/layout/hProcess9"/>
    <dgm:cxn modelId="{D97FA037-66D6-4F6E-928F-35BB0DCE0B3A}" type="presParOf" srcId="{FB199D05-5689-47A5-8CEB-B697C18B7427}" destId="{DBE79444-974D-4566-8A83-0C8050F1E116}" srcOrd="0" destOrd="0" presId="urn:microsoft.com/office/officeart/2005/8/layout/hProcess9"/>
    <dgm:cxn modelId="{A2804680-974B-4FCB-AC1B-0C4E3C20727B}" type="presParOf" srcId="{FB199D05-5689-47A5-8CEB-B697C18B7427}" destId="{34A0F163-F14C-4C57-A76B-BD7C1A562648}" srcOrd="1" destOrd="0" presId="urn:microsoft.com/office/officeart/2005/8/layout/hProcess9"/>
    <dgm:cxn modelId="{F491BD64-4C78-40C5-A147-99FD4B0B44B8}" type="presParOf" srcId="{34A0F163-F14C-4C57-A76B-BD7C1A562648}" destId="{381C4FF9-9018-4B71-93BB-02029887F8CD}" srcOrd="0" destOrd="0" presId="urn:microsoft.com/office/officeart/2005/8/layout/hProcess9"/>
    <dgm:cxn modelId="{1FC397B1-8935-40E9-B117-6D86CEB81114}" type="presParOf" srcId="{34A0F163-F14C-4C57-A76B-BD7C1A562648}" destId="{38AE19F5-1FCD-425A-87DE-310FB02D6F91}" srcOrd="1" destOrd="0" presId="urn:microsoft.com/office/officeart/2005/8/layout/hProcess9"/>
    <dgm:cxn modelId="{B95DA7D4-1C1E-4D05-9CDE-0DC710D13CA3}" type="presParOf" srcId="{34A0F163-F14C-4C57-A76B-BD7C1A562648}" destId="{1091408E-8457-415D-812D-A80346263A2B}" srcOrd="2" destOrd="0" presId="urn:microsoft.com/office/officeart/2005/8/layout/hProcess9"/>
    <dgm:cxn modelId="{CE593D30-76B4-4D34-AD1C-063BB28E6B1E}" type="presParOf" srcId="{34A0F163-F14C-4C57-A76B-BD7C1A562648}" destId="{7A5C2495-380C-4C1A-82C1-231ACC171292}" srcOrd="3" destOrd="0" presId="urn:microsoft.com/office/officeart/2005/8/layout/hProcess9"/>
    <dgm:cxn modelId="{755E659E-C2C2-4599-A3F9-D9490B2B904C}" type="presParOf" srcId="{34A0F163-F14C-4C57-A76B-BD7C1A562648}" destId="{2FC32348-2C00-45F9-AF03-E71EE8ED3504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755202-8038-4D7B-9356-BCCB17B1018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C9229F9E-FD2E-4298-AA77-5B7C7C17FD8F}">
      <dgm:prSet custT="1"/>
      <dgm:spPr>
        <a:solidFill>
          <a:srgbClr val="FFC000"/>
        </a:solidFill>
      </dgm:spPr>
      <dgm:t>
        <a:bodyPr/>
        <a:lstStyle/>
        <a:p>
          <a:r>
            <a:rPr lang="pl-PL" sz="2000" b="0" dirty="0">
              <a:latin typeface="Arial" pitchFamily="34" charset="0"/>
              <a:cs typeface="Arial" pitchFamily="34" charset="0"/>
            </a:rPr>
            <a:t>wyznaczenie celów [</a:t>
          </a:r>
          <a:r>
            <a:rPr lang="pl-PL" sz="2000" b="0" i="1" dirty="0">
              <a:latin typeface="Arial" pitchFamily="34" charset="0"/>
              <a:cs typeface="Arial" pitchFamily="34" charset="0"/>
            </a:rPr>
            <a:t>korekta celów</a:t>
          </a:r>
          <a:r>
            <a:rPr lang="pl-PL" sz="2000" b="0" dirty="0">
              <a:latin typeface="Arial" pitchFamily="34" charset="0"/>
              <a:cs typeface="Arial" pitchFamily="34" charset="0"/>
            </a:rPr>
            <a:t>]</a:t>
          </a:r>
        </a:p>
      </dgm:t>
    </dgm:pt>
    <dgm:pt modelId="{181D855B-69C8-44EA-8ACD-9E51E899C24C}" type="parTrans" cxnId="{043DE8CC-485E-497F-A012-F61838960F27}">
      <dgm:prSet/>
      <dgm:spPr/>
      <dgm:t>
        <a:bodyPr/>
        <a:lstStyle/>
        <a:p>
          <a:endParaRPr lang="pl-PL"/>
        </a:p>
      </dgm:t>
    </dgm:pt>
    <dgm:pt modelId="{6D7FE7DE-A488-4240-A7AE-C323AC90C566}" type="sibTrans" cxnId="{043DE8CC-485E-497F-A012-F61838960F27}">
      <dgm:prSet/>
      <dgm:spPr/>
      <dgm:t>
        <a:bodyPr/>
        <a:lstStyle/>
        <a:p>
          <a:endParaRPr lang="pl-PL"/>
        </a:p>
      </dgm:t>
    </dgm:pt>
    <dgm:pt modelId="{6F3EDFAD-8E2E-4E8A-B92A-64F0A1692E30}">
      <dgm:prSet custT="1"/>
      <dgm:spPr>
        <a:solidFill>
          <a:srgbClr val="FF0000"/>
        </a:solidFill>
      </dgm:spPr>
      <dgm:t>
        <a:bodyPr/>
        <a:lstStyle/>
        <a:p>
          <a:r>
            <a:rPr lang="pl-PL" sz="2000" b="0" dirty="0">
              <a:latin typeface="Arial" pitchFamily="34" charset="0"/>
              <a:cs typeface="Arial" pitchFamily="34" charset="0"/>
            </a:rPr>
            <a:t>analiza informacji</a:t>
          </a:r>
        </a:p>
      </dgm:t>
    </dgm:pt>
    <dgm:pt modelId="{32B389BB-64B7-4B8A-9E9F-0807385E3A33}" type="parTrans" cxnId="{9D3A4580-9B51-4775-BD7F-BB2B053E1DD3}">
      <dgm:prSet/>
      <dgm:spPr/>
      <dgm:t>
        <a:bodyPr/>
        <a:lstStyle/>
        <a:p>
          <a:endParaRPr lang="pl-PL"/>
        </a:p>
      </dgm:t>
    </dgm:pt>
    <dgm:pt modelId="{EEDC955D-2F64-4CE4-949A-9EE582DE7ECA}" type="sibTrans" cxnId="{9D3A4580-9B51-4775-BD7F-BB2B053E1DD3}">
      <dgm:prSet/>
      <dgm:spPr/>
      <dgm:t>
        <a:bodyPr/>
        <a:lstStyle/>
        <a:p>
          <a:endParaRPr lang="pl-PL"/>
        </a:p>
      </dgm:t>
    </dgm:pt>
    <dgm:pt modelId="{4C5065D2-A709-4F1E-A12F-B9A20B4F265A}">
      <dgm:prSet custT="1"/>
      <dgm:spPr>
        <a:solidFill>
          <a:srgbClr val="C640AC"/>
        </a:solidFill>
      </dgm:spPr>
      <dgm:t>
        <a:bodyPr/>
        <a:lstStyle/>
        <a:p>
          <a:r>
            <a:rPr lang="pl-PL" sz="2000" b="0" dirty="0">
              <a:latin typeface="Arial" pitchFamily="34" charset="0"/>
              <a:cs typeface="Arial" pitchFamily="34" charset="0"/>
            </a:rPr>
            <a:t>opracowanie planu [</a:t>
          </a:r>
          <a:r>
            <a:rPr lang="pl-PL" sz="2000" b="0" i="1" dirty="0">
              <a:latin typeface="Arial" pitchFamily="34" charset="0"/>
              <a:cs typeface="Arial" pitchFamily="34" charset="0"/>
            </a:rPr>
            <a:t>korekta planu</a:t>
          </a:r>
          <a:r>
            <a:rPr lang="pl-PL" sz="2000" b="0" dirty="0">
              <a:latin typeface="Arial" pitchFamily="34" charset="0"/>
              <a:cs typeface="Arial" pitchFamily="34" charset="0"/>
            </a:rPr>
            <a:t>]</a:t>
          </a:r>
        </a:p>
      </dgm:t>
    </dgm:pt>
    <dgm:pt modelId="{30609483-43E9-4F1F-8F47-0F0B4303D079}" type="parTrans" cxnId="{324F20EB-00B4-47AB-9398-6C957362C394}">
      <dgm:prSet/>
      <dgm:spPr/>
      <dgm:t>
        <a:bodyPr/>
        <a:lstStyle/>
        <a:p>
          <a:endParaRPr lang="pl-PL"/>
        </a:p>
      </dgm:t>
    </dgm:pt>
    <dgm:pt modelId="{374D06BC-29E4-4522-9CBC-CBB035C2F477}" type="sibTrans" cxnId="{324F20EB-00B4-47AB-9398-6C957362C394}">
      <dgm:prSet/>
      <dgm:spPr/>
      <dgm:t>
        <a:bodyPr/>
        <a:lstStyle/>
        <a:p>
          <a:endParaRPr lang="pl-PL"/>
        </a:p>
      </dgm:t>
    </dgm:pt>
    <dgm:pt modelId="{0EFCB207-F5A4-479F-B52C-88D67A78DE6E}">
      <dgm:prSet custT="1"/>
      <dgm:spPr>
        <a:solidFill>
          <a:srgbClr val="A41C9A"/>
        </a:solidFill>
      </dgm:spPr>
      <dgm:t>
        <a:bodyPr/>
        <a:lstStyle/>
        <a:p>
          <a:r>
            <a:rPr lang="pl-PL" sz="2000" b="0" dirty="0">
              <a:latin typeface="Arial" pitchFamily="34" charset="0"/>
              <a:cs typeface="Arial" pitchFamily="34" charset="0"/>
            </a:rPr>
            <a:t>wprowadzenie planu w życie</a:t>
          </a:r>
        </a:p>
      </dgm:t>
    </dgm:pt>
    <dgm:pt modelId="{A8541F4F-CFB0-4096-A345-26D73020D4C4}" type="parTrans" cxnId="{02A5D1DA-D1AE-432B-8438-940789170D9F}">
      <dgm:prSet/>
      <dgm:spPr/>
      <dgm:t>
        <a:bodyPr/>
        <a:lstStyle/>
        <a:p>
          <a:endParaRPr lang="pl-PL"/>
        </a:p>
      </dgm:t>
    </dgm:pt>
    <dgm:pt modelId="{FC119032-B2B3-4F52-B132-BB1177F5547F}" type="sibTrans" cxnId="{02A5D1DA-D1AE-432B-8438-940789170D9F}">
      <dgm:prSet/>
      <dgm:spPr/>
      <dgm:t>
        <a:bodyPr/>
        <a:lstStyle/>
        <a:p>
          <a:endParaRPr lang="pl-PL"/>
        </a:p>
      </dgm:t>
    </dgm:pt>
    <dgm:pt modelId="{79F971FA-A2D5-4061-B213-89E26D28616C}">
      <dgm:prSet custT="1"/>
      <dgm:spPr>
        <a:solidFill>
          <a:srgbClr val="7030A0"/>
        </a:solidFill>
      </dgm:spPr>
      <dgm:t>
        <a:bodyPr/>
        <a:lstStyle/>
        <a:p>
          <a:r>
            <a:rPr lang="pl-PL" sz="2000" b="0" dirty="0">
              <a:latin typeface="Arial" pitchFamily="34" charset="0"/>
              <a:cs typeface="Arial" pitchFamily="34" charset="0"/>
            </a:rPr>
            <a:t>obserwacja realizacji planu [</a:t>
          </a:r>
          <a:r>
            <a:rPr lang="pl-PL" sz="2000" b="0" i="1" dirty="0">
              <a:latin typeface="Arial" pitchFamily="34" charset="0"/>
              <a:cs typeface="Arial" pitchFamily="34" charset="0"/>
            </a:rPr>
            <a:t>korekta planu</a:t>
          </a:r>
          <a:r>
            <a:rPr lang="pl-PL" sz="2000" b="0" dirty="0">
              <a:latin typeface="Arial" pitchFamily="34" charset="0"/>
              <a:cs typeface="Arial" pitchFamily="34" charset="0"/>
            </a:rPr>
            <a:t>]</a:t>
          </a:r>
        </a:p>
      </dgm:t>
    </dgm:pt>
    <dgm:pt modelId="{A808568A-2B6F-4FBA-B107-DD2FF319C9C8}" type="parTrans" cxnId="{043B6D23-7C0F-48A2-9999-E89FA61D30FD}">
      <dgm:prSet/>
      <dgm:spPr/>
      <dgm:t>
        <a:bodyPr/>
        <a:lstStyle/>
        <a:p>
          <a:endParaRPr lang="pl-PL"/>
        </a:p>
      </dgm:t>
    </dgm:pt>
    <dgm:pt modelId="{1B13B302-76D9-48CF-B5F3-5AEAC65A519A}" type="sibTrans" cxnId="{043B6D23-7C0F-48A2-9999-E89FA61D30FD}">
      <dgm:prSet/>
      <dgm:spPr/>
      <dgm:t>
        <a:bodyPr/>
        <a:lstStyle/>
        <a:p>
          <a:endParaRPr lang="pl-PL"/>
        </a:p>
      </dgm:t>
    </dgm:pt>
    <dgm:pt modelId="{27F88153-1C1A-49FA-886C-4B4A97CBFC26}" type="pres">
      <dgm:prSet presAssocID="{6B755202-8038-4D7B-9356-BCCB17B10186}" presName="outerComposite" presStyleCnt="0">
        <dgm:presLayoutVars>
          <dgm:chMax val="5"/>
          <dgm:dir/>
          <dgm:resizeHandles val="exact"/>
        </dgm:presLayoutVars>
      </dgm:prSet>
      <dgm:spPr/>
    </dgm:pt>
    <dgm:pt modelId="{5B49AB49-1B84-4607-88B0-05EDCB669275}" type="pres">
      <dgm:prSet presAssocID="{6B755202-8038-4D7B-9356-BCCB17B10186}" presName="dummyMaxCanvas" presStyleCnt="0">
        <dgm:presLayoutVars/>
      </dgm:prSet>
      <dgm:spPr/>
    </dgm:pt>
    <dgm:pt modelId="{69566FC5-CDBB-47E0-9CF5-6EF4570F20E8}" type="pres">
      <dgm:prSet presAssocID="{6B755202-8038-4D7B-9356-BCCB17B10186}" presName="FiveNodes_1" presStyleLbl="node1" presStyleIdx="0" presStyleCnt="5">
        <dgm:presLayoutVars>
          <dgm:bulletEnabled val="1"/>
        </dgm:presLayoutVars>
      </dgm:prSet>
      <dgm:spPr/>
    </dgm:pt>
    <dgm:pt modelId="{1C04E362-D7F1-44EC-A5D3-D01FF1556C83}" type="pres">
      <dgm:prSet presAssocID="{6B755202-8038-4D7B-9356-BCCB17B10186}" presName="FiveNodes_2" presStyleLbl="node1" presStyleIdx="1" presStyleCnt="5">
        <dgm:presLayoutVars>
          <dgm:bulletEnabled val="1"/>
        </dgm:presLayoutVars>
      </dgm:prSet>
      <dgm:spPr/>
    </dgm:pt>
    <dgm:pt modelId="{36772A4C-0D70-4A78-9B22-2E9713E15843}" type="pres">
      <dgm:prSet presAssocID="{6B755202-8038-4D7B-9356-BCCB17B10186}" presName="FiveNodes_3" presStyleLbl="node1" presStyleIdx="2" presStyleCnt="5">
        <dgm:presLayoutVars>
          <dgm:bulletEnabled val="1"/>
        </dgm:presLayoutVars>
      </dgm:prSet>
      <dgm:spPr/>
    </dgm:pt>
    <dgm:pt modelId="{8E5BA405-4BC6-4B39-B398-58D35D33A125}" type="pres">
      <dgm:prSet presAssocID="{6B755202-8038-4D7B-9356-BCCB17B10186}" presName="FiveNodes_4" presStyleLbl="node1" presStyleIdx="3" presStyleCnt="5">
        <dgm:presLayoutVars>
          <dgm:bulletEnabled val="1"/>
        </dgm:presLayoutVars>
      </dgm:prSet>
      <dgm:spPr/>
    </dgm:pt>
    <dgm:pt modelId="{68E712C3-D3E2-49A0-83B6-BF3FB99F14ED}" type="pres">
      <dgm:prSet presAssocID="{6B755202-8038-4D7B-9356-BCCB17B10186}" presName="FiveNodes_5" presStyleLbl="node1" presStyleIdx="4" presStyleCnt="5" custLinFactNeighborX="-739" custLinFactNeighborY="14866">
        <dgm:presLayoutVars>
          <dgm:bulletEnabled val="1"/>
        </dgm:presLayoutVars>
      </dgm:prSet>
      <dgm:spPr/>
    </dgm:pt>
    <dgm:pt modelId="{2CC2CFB4-49DB-4CAC-968A-1D23180DA4C1}" type="pres">
      <dgm:prSet presAssocID="{6B755202-8038-4D7B-9356-BCCB17B10186}" presName="FiveConn_1-2" presStyleLbl="fgAccFollowNode1" presStyleIdx="0" presStyleCnt="4" custScaleX="121001" custScaleY="110000" custLinFactNeighborX="-57790">
        <dgm:presLayoutVars>
          <dgm:bulletEnabled val="1"/>
        </dgm:presLayoutVars>
      </dgm:prSet>
      <dgm:spPr/>
    </dgm:pt>
    <dgm:pt modelId="{E4A0AC55-F821-445A-80B2-08E4CB79FF98}" type="pres">
      <dgm:prSet presAssocID="{6B755202-8038-4D7B-9356-BCCB17B10186}" presName="FiveConn_2-3" presStyleLbl="fgAccFollowNode1" presStyleIdx="1" presStyleCnt="4" custScaleX="121001" custScaleY="110000" custLinFactNeighborX="-57790">
        <dgm:presLayoutVars>
          <dgm:bulletEnabled val="1"/>
        </dgm:presLayoutVars>
      </dgm:prSet>
      <dgm:spPr/>
    </dgm:pt>
    <dgm:pt modelId="{6102A16C-BDF8-4917-9952-4805BA19FC82}" type="pres">
      <dgm:prSet presAssocID="{6B755202-8038-4D7B-9356-BCCB17B10186}" presName="FiveConn_3-4" presStyleLbl="fgAccFollowNode1" presStyleIdx="2" presStyleCnt="4" custScaleX="121001" custScaleY="110000" custLinFactNeighborX="-57790">
        <dgm:presLayoutVars>
          <dgm:bulletEnabled val="1"/>
        </dgm:presLayoutVars>
      </dgm:prSet>
      <dgm:spPr/>
    </dgm:pt>
    <dgm:pt modelId="{3DEB37C0-2B55-46E2-A8A9-FBED2A4415F4}" type="pres">
      <dgm:prSet presAssocID="{6B755202-8038-4D7B-9356-BCCB17B10186}" presName="FiveConn_4-5" presStyleLbl="fgAccFollowNode1" presStyleIdx="3" presStyleCnt="4" custScaleX="121001" custScaleY="110000" custLinFactNeighborX="-57790">
        <dgm:presLayoutVars>
          <dgm:bulletEnabled val="1"/>
        </dgm:presLayoutVars>
      </dgm:prSet>
      <dgm:spPr/>
    </dgm:pt>
    <dgm:pt modelId="{A042750D-379D-428F-8711-250F4BAE5C43}" type="pres">
      <dgm:prSet presAssocID="{6B755202-8038-4D7B-9356-BCCB17B10186}" presName="FiveNodes_1_text" presStyleLbl="node1" presStyleIdx="4" presStyleCnt="5">
        <dgm:presLayoutVars>
          <dgm:bulletEnabled val="1"/>
        </dgm:presLayoutVars>
      </dgm:prSet>
      <dgm:spPr/>
    </dgm:pt>
    <dgm:pt modelId="{E9D7C320-012B-4F0F-81B7-C658CB2946FD}" type="pres">
      <dgm:prSet presAssocID="{6B755202-8038-4D7B-9356-BCCB17B10186}" presName="FiveNodes_2_text" presStyleLbl="node1" presStyleIdx="4" presStyleCnt="5">
        <dgm:presLayoutVars>
          <dgm:bulletEnabled val="1"/>
        </dgm:presLayoutVars>
      </dgm:prSet>
      <dgm:spPr/>
    </dgm:pt>
    <dgm:pt modelId="{595A7EBE-4B69-4E40-A72C-6D41EF66688E}" type="pres">
      <dgm:prSet presAssocID="{6B755202-8038-4D7B-9356-BCCB17B10186}" presName="FiveNodes_3_text" presStyleLbl="node1" presStyleIdx="4" presStyleCnt="5">
        <dgm:presLayoutVars>
          <dgm:bulletEnabled val="1"/>
        </dgm:presLayoutVars>
      </dgm:prSet>
      <dgm:spPr/>
    </dgm:pt>
    <dgm:pt modelId="{9FF177DF-364D-4C3B-A5B4-D3CACA2BE080}" type="pres">
      <dgm:prSet presAssocID="{6B755202-8038-4D7B-9356-BCCB17B10186}" presName="FiveNodes_4_text" presStyleLbl="node1" presStyleIdx="4" presStyleCnt="5">
        <dgm:presLayoutVars>
          <dgm:bulletEnabled val="1"/>
        </dgm:presLayoutVars>
      </dgm:prSet>
      <dgm:spPr/>
    </dgm:pt>
    <dgm:pt modelId="{26735D1A-6CDF-4F6D-B413-7293DDAE5C1F}" type="pres">
      <dgm:prSet presAssocID="{6B755202-8038-4D7B-9356-BCCB17B10186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82AE018-0413-44D0-80D2-40C469CD023A}" type="presOf" srcId="{0EFCB207-F5A4-479F-B52C-88D67A78DE6E}" destId="{9FF177DF-364D-4C3B-A5B4-D3CACA2BE080}" srcOrd="1" destOrd="0" presId="urn:microsoft.com/office/officeart/2005/8/layout/vProcess5"/>
    <dgm:cxn modelId="{CF3F5E1E-D871-4D40-B1FB-3F28FC881A2B}" type="presOf" srcId="{EEDC955D-2F64-4CE4-949A-9EE582DE7ECA}" destId="{E4A0AC55-F821-445A-80B2-08E4CB79FF98}" srcOrd="0" destOrd="0" presId="urn:microsoft.com/office/officeart/2005/8/layout/vProcess5"/>
    <dgm:cxn modelId="{043B6D23-7C0F-48A2-9999-E89FA61D30FD}" srcId="{6B755202-8038-4D7B-9356-BCCB17B10186}" destId="{79F971FA-A2D5-4061-B213-89E26D28616C}" srcOrd="4" destOrd="0" parTransId="{A808568A-2B6F-4FBA-B107-DD2FF319C9C8}" sibTransId="{1B13B302-76D9-48CF-B5F3-5AEAC65A519A}"/>
    <dgm:cxn modelId="{AC9F2B3F-B83C-432D-B3C7-1D4033DC294F}" type="presOf" srcId="{6F3EDFAD-8E2E-4E8A-B92A-64F0A1692E30}" destId="{1C04E362-D7F1-44EC-A5D3-D01FF1556C83}" srcOrd="0" destOrd="0" presId="urn:microsoft.com/office/officeart/2005/8/layout/vProcess5"/>
    <dgm:cxn modelId="{BD89AE64-06B8-4F16-A6F1-194A32B27AF5}" type="presOf" srcId="{6D7FE7DE-A488-4240-A7AE-C323AC90C566}" destId="{2CC2CFB4-49DB-4CAC-968A-1D23180DA4C1}" srcOrd="0" destOrd="0" presId="urn:microsoft.com/office/officeart/2005/8/layout/vProcess5"/>
    <dgm:cxn modelId="{05963251-C12F-432E-B185-67C27370AEEC}" type="presOf" srcId="{79F971FA-A2D5-4061-B213-89E26D28616C}" destId="{26735D1A-6CDF-4F6D-B413-7293DDAE5C1F}" srcOrd="1" destOrd="0" presId="urn:microsoft.com/office/officeart/2005/8/layout/vProcess5"/>
    <dgm:cxn modelId="{F491D075-3494-4D26-9E0F-4892088A1266}" type="presOf" srcId="{6F3EDFAD-8E2E-4E8A-B92A-64F0A1692E30}" destId="{E9D7C320-012B-4F0F-81B7-C658CB2946FD}" srcOrd="1" destOrd="0" presId="urn:microsoft.com/office/officeart/2005/8/layout/vProcess5"/>
    <dgm:cxn modelId="{9D3A4580-9B51-4775-BD7F-BB2B053E1DD3}" srcId="{6B755202-8038-4D7B-9356-BCCB17B10186}" destId="{6F3EDFAD-8E2E-4E8A-B92A-64F0A1692E30}" srcOrd="1" destOrd="0" parTransId="{32B389BB-64B7-4B8A-9E9F-0807385E3A33}" sibTransId="{EEDC955D-2F64-4CE4-949A-9EE582DE7ECA}"/>
    <dgm:cxn modelId="{5BC723B1-EA03-4FE3-B001-E1FCA2A76FC1}" type="presOf" srcId="{C9229F9E-FD2E-4298-AA77-5B7C7C17FD8F}" destId="{69566FC5-CDBB-47E0-9CF5-6EF4570F20E8}" srcOrd="0" destOrd="0" presId="urn:microsoft.com/office/officeart/2005/8/layout/vProcess5"/>
    <dgm:cxn modelId="{74C407BD-1D7E-4AC4-A03C-3CE8D8C613FE}" type="presOf" srcId="{4C5065D2-A709-4F1E-A12F-B9A20B4F265A}" destId="{595A7EBE-4B69-4E40-A72C-6D41EF66688E}" srcOrd="1" destOrd="0" presId="urn:microsoft.com/office/officeart/2005/8/layout/vProcess5"/>
    <dgm:cxn modelId="{F21B92C8-4D91-4261-8EE8-BB487F08E838}" type="presOf" srcId="{374D06BC-29E4-4522-9CBC-CBB035C2F477}" destId="{6102A16C-BDF8-4917-9952-4805BA19FC82}" srcOrd="0" destOrd="0" presId="urn:microsoft.com/office/officeart/2005/8/layout/vProcess5"/>
    <dgm:cxn modelId="{043DE8CC-485E-497F-A012-F61838960F27}" srcId="{6B755202-8038-4D7B-9356-BCCB17B10186}" destId="{C9229F9E-FD2E-4298-AA77-5B7C7C17FD8F}" srcOrd="0" destOrd="0" parTransId="{181D855B-69C8-44EA-8ACD-9E51E899C24C}" sibTransId="{6D7FE7DE-A488-4240-A7AE-C323AC90C566}"/>
    <dgm:cxn modelId="{02A5D1DA-D1AE-432B-8438-940789170D9F}" srcId="{6B755202-8038-4D7B-9356-BCCB17B10186}" destId="{0EFCB207-F5A4-479F-B52C-88D67A78DE6E}" srcOrd="3" destOrd="0" parTransId="{A8541F4F-CFB0-4096-A345-26D73020D4C4}" sibTransId="{FC119032-B2B3-4F52-B132-BB1177F5547F}"/>
    <dgm:cxn modelId="{CB7CD8DB-49B6-4930-B917-EC362589ABDA}" type="presOf" srcId="{0EFCB207-F5A4-479F-B52C-88D67A78DE6E}" destId="{8E5BA405-4BC6-4B39-B398-58D35D33A125}" srcOrd="0" destOrd="0" presId="urn:microsoft.com/office/officeart/2005/8/layout/vProcess5"/>
    <dgm:cxn modelId="{324F20EB-00B4-47AB-9398-6C957362C394}" srcId="{6B755202-8038-4D7B-9356-BCCB17B10186}" destId="{4C5065D2-A709-4F1E-A12F-B9A20B4F265A}" srcOrd="2" destOrd="0" parTransId="{30609483-43E9-4F1F-8F47-0F0B4303D079}" sibTransId="{374D06BC-29E4-4522-9CBC-CBB035C2F477}"/>
    <dgm:cxn modelId="{97990FEC-75B7-4712-A2AF-CBE73FF01027}" type="presOf" srcId="{4C5065D2-A709-4F1E-A12F-B9A20B4F265A}" destId="{36772A4C-0D70-4A78-9B22-2E9713E15843}" srcOrd="0" destOrd="0" presId="urn:microsoft.com/office/officeart/2005/8/layout/vProcess5"/>
    <dgm:cxn modelId="{8A799DF4-CDA1-4322-A183-27F509B5BF6D}" type="presOf" srcId="{C9229F9E-FD2E-4298-AA77-5B7C7C17FD8F}" destId="{A042750D-379D-428F-8711-250F4BAE5C43}" srcOrd="1" destOrd="0" presId="urn:microsoft.com/office/officeart/2005/8/layout/vProcess5"/>
    <dgm:cxn modelId="{ECAF29F5-FCB0-4C17-B7BD-9478800B17F9}" type="presOf" srcId="{FC119032-B2B3-4F52-B132-BB1177F5547F}" destId="{3DEB37C0-2B55-46E2-A8A9-FBED2A4415F4}" srcOrd="0" destOrd="0" presId="urn:microsoft.com/office/officeart/2005/8/layout/vProcess5"/>
    <dgm:cxn modelId="{B16254FD-9A9B-442D-B749-8ED1A35652BD}" type="presOf" srcId="{79F971FA-A2D5-4061-B213-89E26D28616C}" destId="{68E712C3-D3E2-49A0-83B6-BF3FB99F14ED}" srcOrd="0" destOrd="0" presId="urn:microsoft.com/office/officeart/2005/8/layout/vProcess5"/>
    <dgm:cxn modelId="{26717FFF-798B-4E05-B02E-D00D3D13D468}" type="presOf" srcId="{6B755202-8038-4D7B-9356-BCCB17B10186}" destId="{27F88153-1C1A-49FA-886C-4B4A97CBFC26}" srcOrd="0" destOrd="0" presId="urn:microsoft.com/office/officeart/2005/8/layout/vProcess5"/>
    <dgm:cxn modelId="{4B9D71C9-1B68-4AF6-9252-592EE47DEBA0}" type="presParOf" srcId="{27F88153-1C1A-49FA-886C-4B4A97CBFC26}" destId="{5B49AB49-1B84-4607-88B0-05EDCB669275}" srcOrd="0" destOrd="0" presId="urn:microsoft.com/office/officeart/2005/8/layout/vProcess5"/>
    <dgm:cxn modelId="{55CAFDBB-1D1F-476C-A15E-A395DBFDE929}" type="presParOf" srcId="{27F88153-1C1A-49FA-886C-4B4A97CBFC26}" destId="{69566FC5-CDBB-47E0-9CF5-6EF4570F20E8}" srcOrd="1" destOrd="0" presId="urn:microsoft.com/office/officeart/2005/8/layout/vProcess5"/>
    <dgm:cxn modelId="{0C5C2C28-5C76-4EA5-95CB-5895BEDD5047}" type="presParOf" srcId="{27F88153-1C1A-49FA-886C-4B4A97CBFC26}" destId="{1C04E362-D7F1-44EC-A5D3-D01FF1556C83}" srcOrd="2" destOrd="0" presId="urn:microsoft.com/office/officeart/2005/8/layout/vProcess5"/>
    <dgm:cxn modelId="{8DCB1D01-A359-4041-9719-130742961D05}" type="presParOf" srcId="{27F88153-1C1A-49FA-886C-4B4A97CBFC26}" destId="{36772A4C-0D70-4A78-9B22-2E9713E15843}" srcOrd="3" destOrd="0" presId="urn:microsoft.com/office/officeart/2005/8/layout/vProcess5"/>
    <dgm:cxn modelId="{CC75EB0A-394B-4065-A313-1B2444283C29}" type="presParOf" srcId="{27F88153-1C1A-49FA-886C-4B4A97CBFC26}" destId="{8E5BA405-4BC6-4B39-B398-58D35D33A125}" srcOrd="4" destOrd="0" presId="urn:microsoft.com/office/officeart/2005/8/layout/vProcess5"/>
    <dgm:cxn modelId="{481DF3B6-5C8A-4648-BBB2-B22A181BBAFF}" type="presParOf" srcId="{27F88153-1C1A-49FA-886C-4B4A97CBFC26}" destId="{68E712C3-D3E2-49A0-83B6-BF3FB99F14ED}" srcOrd="5" destOrd="0" presId="urn:microsoft.com/office/officeart/2005/8/layout/vProcess5"/>
    <dgm:cxn modelId="{4AFAB272-3A3F-42DC-B84E-8AFDEF8D7562}" type="presParOf" srcId="{27F88153-1C1A-49FA-886C-4B4A97CBFC26}" destId="{2CC2CFB4-49DB-4CAC-968A-1D23180DA4C1}" srcOrd="6" destOrd="0" presId="urn:microsoft.com/office/officeart/2005/8/layout/vProcess5"/>
    <dgm:cxn modelId="{F95D6144-B830-4F64-83CA-8BD2ECED97E6}" type="presParOf" srcId="{27F88153-1C1A-49FA-886C-4B4A97CBFC26}" destId="{E4A0AC55-F821-445A-80B2-08E4CB79FF98}" srcOrd="7" destOrd="0" presId="urn:microsoft.com/office/officeart/2005/8/layout/vProcess5"/>
    <dgm:cxn modelId="{5AC6CE7D-48BE-4B7C-8604-92ADF0DA5EEF}" type="presParOf" srcId="{27F88153-1C1A-49FA-886C-4B4A97CBFC26}" destId="{6102A16C-BDF8-4917-9952-4805BA19FC82}" srcOrd="8" destOrd="0" presId="urn:microsoft.com/office/officeart/2005/8/layout/vProcess5"/>
    <dgm:cxn modelId="{A53E21FB-C32D-41BD-AD9A-E02D514B7B02}" type="presParOf" srcId="{27F88153-1C1A-49FA-886C-4B4A97CBFC26}" destId="{3DEB37C0-2B55-46E2-A8A9-FBED2A4415F4}" srcOrd="9" destOrd="0" presId="urn:microsoft.com/office/officeart/2005/8/layout/vProcess5"/>
    <dgm:cxn modelId="{109DA480-D488-4411-921E-5DE72D5CB2F7}" type="presParOf" srcId="{27F88153-1C1A-49FA-886C-4B4A97CBFC26}" destId="{A042750D-379D-428F-8711-250F4BAE5C43}" srcOrd="10" destOrd="0" presId="urn:microsoft.com/office/officeart/2005/8/layout/vProcess5"/>
    <dgm:cxn modelId="{ADAD5FC1-4418-4183-BAD5-6D2B6172936B}" type="presParOf" srcId="{27F88153-1C1A-49FA-886C-4B4A97CBFC26}" destId="{E9D7C320-012B-4F0F-81B7-C658CB2946FD}" srcOrd="11" destOrd="0" presId="urn:microsoft.com/office/officeart/2005/8/layout/vProcess5"/>
    <dgm:cxn modelId="{4A61A027-0193-43D2-80DB-D89C3EBD6BC8}" type="presParOf" srcId="{27F88153-1C1A-49FA-886C-4B4A97CBFC26}" destId="{595A7EBE-4B69-4E40-A72C-6D41EF66688E}" srcOrd="12" destOrd="0" presId="urn:microsoft.com/office/officeart/2005/8/layout/vProcess5"/>
    <dgm:cxn modelId="{4C586B28-350B-42EE-AE83-BB9CF27968DC}" type="presParOf" srcId="{27F88153-1C1A-49FA-886C-4B4A97CBFC26}" destId="{9FF177DF-364D-4C3B-A5B4-D3CACA2BE080}" srcOrd="13" destOrd="0" presId="urn:microsoft.com/office/officeart/2005/8/layout/vProcess5"/>
    <dgm:cxn modelId="{6FC37F44-4170-42BC-92D7-B88BEEF2E00B}" type="presParOf" srcId="{27F88153-1C1A-49FA-886C-4B4A97CBFC26}" destId="{26735D1A-6CDF-4F6D-B413-7293DDAE5C1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59B2AB-5AEF-4EE4-AAD2-FD31CB7A74DD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108B6186-97EF-46AE-AB24-CEFF092C6058}">
      <dgm:prSet phldrT="[Tekst]" custT="1"/>
      <dgm:spPr>
        <a:solidFill>
          <a:srgbClr val="FF0000"/>
        </a:solidFill>
      </dgm:spPr>
      <dgm:t>
        <a:bodyPr/>
        <a:lstStyle/>
        <a:p>
          <a:pPr algn="l">
            <a:tabLst>
              <a:tab pos="2511425" algn="l"/>
            </a:tabLst>
          </a:pPr>
          <a:r>
            <a:rPr lang="pl-PL" sz="2600" b="1" dirty="0">
              <a:latin typeface="Arial" pitchFamily="34" charset="0"/>
              <a:cs typeface="Arial" pitchFamily="34" charset="0"/>
            </a:rPr>
            <a:t>M</a:t>
          </a:r>
          <a:r>
            <a:rPr lang="pl-PL" sz="2600" b="0" dirty="0">
              <a:latin typeface="Arial" pitchFamily="34" charset="0"/>
              <a:cs typeface="Arial" pitchFamily="34" charset="0"/>
            </a:rPr>
            <a:t>ierzalne </a:t>
          </a:r>
          <a:r>
            <a:rPr lang="pl-PL" sz="1400" b="0" dirty="0">
              <a:latin typeface="Arial" pitchFamily="34" charset="0"/>
              <a:cs typeface="Arial" pitchFamily="34" charset="0"/>
            </a:rPr>
            <a:t>np. potrzebuję 200 zł na noclegi i tygodniowe wyżywienie oraz wkład w opłaty za paliwo</a:t>
          </a:r>
        </a:p>
      </dgm:t>
    </dgm:pt>
    <dgm:pt modelId="{AE332D1C-2796-4F3B-9EEC-433903CA14E8}" type="parTrans" cxnId="{1AADFBB9-1F7D-41C6-982B-ECADD064EA3D}">
      <dgm:prSet/>
      <dgm:spPr/>
      <dgm:t>
        <a:bodyPr/>
        <a:lstStyle/>
        <a:p>
          <a:pPr algn="ctr"/>
          <a:endParaRPr lang="pl-PL"/>
        </a:p>
      </dgm:t>
    </dgm:pt>
    <dgm:pt modelId="{721921A6-D6D0-44F6-BDFC-5066C25B0978}" type="sibTrans" cxnId="{1AADFBB9-1F7D-41C6-982B-ECADD064EA3D}">
      <dgm:prSet/>
      <dgm:spPr/>
      <dgm:t>
        <a:bodyPr/>
        <a:lstStyle/>
        <a:p>
          <a:pPr algn="ctr"/>
          <a:endParaRPr lang="pl-PL"/>
        </a:p>
      </dgm:t>
    </dgm:pt>
    <dgm:pt modelId="{E0E0CEF2-12D4-4175-A690-733D68C0931A}">
      <dgm:prSet phldrT="[Tekst]" custT="1"/>
      <dgm:spPr>
        <a:solidFill>
          <a:srgbClr val="C640AC"/>
        </a:solidFill>
      </dgm:spPr>
      <dgm:t>
        <a:bodyPr/>
        <a:lstStyle/>
        <a:p>
          <a:pPr algn="l">
            <a:tabLst>
              <a:tab pos="2511425" algn="l"/>
            </a:tabLst>
          </a:pPr>
          <a:r>
            <a:rPr lang="pl-PL" sz="2600" b="1" dirty="0">
              <a:latin typeface="Arial" pitchFamily="34" charset="0"/>
              <a:cs typeface="Arial" pitchFamily="34" charset="0"/>
            </a:rPr>
            <a:t>A</a:t>
          </a:r>
          <a:r>
            <a:rPr lang="pl-PL" sz="2600" b="0" dirty="0">
              <a:latin typeface="Arial" pitchFamily="34" charset="0"/>
              <a:cs typeface="Arial" pitchFamily="34" charset="0"/>
            </a:rPr>
            <a:t>mbitne </a:t>
          </a:r>
          <a:r>
            <a:rPr lang="pl-PL" sz="1400" b="0" dirty="0">
              <a:latin typeface="Arial" pitchFamily="34" charset="0"/>
              <a:cs typeface="Arial" pitchFamily="34" charset="0"/>
            </a:rPr>
            <a:t>np. będę oszczędzał 20 zł tygodniowo od początku roku szkolnego do ferii zimowych</a:t>
          </a:r>
        </a:p>
      </dgm:t>
    </dgm:pt>
    <dgm:pt modelId="{757D07C2-DE8D-472A-9A66-C1DAF3D8A45D}" type="parTrans" cxnId="{37833392-8250-40D9-BD50-9EF49962DF7E}">
      <dgm:prSet/>
      <dgm:spPr/>
      <dgm:t>
        <a:bodyPr/>
        <a:lstStyle/>
        <a:p>
          <a:pPr algn="ctr"/>
          <a:endParaRPr lang="pl-PL"/>
        </a:p>
      </dgm:t>
    </dgm:pt>
    <dgm:pt modelId="{2235AE72-742B-4078-9184-F22F8555816F}" type="sibTrans" cxnId="{37833392-8250-40D9-BD50-9EF49962DF7E}">
      <dgm:prSet/>
      <dgm:spPr/>
      <dgm:t>
        <a:bodyPr/>
        <a:lstStyle/>
        <a:p>
          <a:pPr algn="ctr"/>
          <a:endParaRPr lang="pl-PL"/>
        </a:p>
      </dgm:t>
    </dgm:pt>
    <dgm:pt modelId="{2BFEE62F-DD7D-4F87-966F-206020C271E6}">
      <dgm:prSet phldrT="[Tekst]" custT="1"/>
      <dgm:spPr>
        <a:solidFill>
          <a:srgbClr val="A40C99"/>
        </a:solidFill>
      </dgm:spPr>
      <dgm:t>
        <a:bodyPr/>
        <a:lstStyle/>
        <a:p>
          <a:pPr algn="l">
            <a:tabLst>
              <a:tab pos="2511425" algn="l"/>
            </a:tabLst>
          </a:pPr>
          <a:r>
            <a:rPr lang="pl-PL" sz="2600" b="1" dirty="0">
              <a:latin typeface="Arial" pitchFamily="34" charset="0"/>
              <a:cs typeface="Arial" pitchFamily="34" charset="0"/>
            </a:rPr>
            <a:t>R</a:t>
          </a:r>
          <a:r>
            <a:rPr lang="pl-PL" sz="2600" b="0" dirty="0">
              <a:latin typeface="Arial" pitchFamily="34" charset="0"/>
              <a:cs typeface="Arial" pitchFamily="34" charset="0"/>
            </a:rPr>
            <a:t>ealistyczne </a:t>
          </a:r>
          <a:r>
            <a:rPr lang="pl-PL" sz="1400" b="0" dirty="0">
              <a:latin typeface="Arial" pitchFamily="34" charset="0"/>
              <a:cs typeface="Arial" pitchFamily="34" charset="0"/>
            </a:rPr>
            <a:t>np. planuję przejechać samochodem z Gdańska do Karpacza w ciągu 12h, korzystając z pomocy drugiego kierowcy</a:t>
          </a:r>
        </a:p>
      </dgm:t>
    </dgm:pt>
    <dgm:pt modelId="{90BE3E8C-8BC2-4373-AACC-212D0C7D4DA4}" type="parTrans" cxnId="{EAE8AA53-263F-4DC6-A8BA-A216220EB480}">
      <dgm:prSet/>
      <dgm:spPr/>
      <dgm:t>
        <a:bodyPr/>
        <a:lstStyle/>
        <a:p>
          <a:pPr algn="ctr"/>
          <a:endParaRPr lang="pl-PL"/>
        </a:p>
      </dgm:t>
    </dgm:pt>
    <dgm:pt modelId="{C4363EEA-D817-495B-80D5-D27A7DE416C4}" type="sibTrans" cxnId="{EAE8AA53-263F-4DC6-A8BA-A216220EB480}">
      <dgm:prSet/>
      <dgm:spPr/>
      <dgm:t>
        <a:bodyPr/>
        <a:lstStyle/>
        <a:p>
          <a:pPr algn="ctr"/>
          <a:endParaRPr lang="pl-PL"/>
        </a:p>
      </dgm:t>
    </dgm:pt>
    <dgm:pt modelId="{9A36A90C-5C24-494E-B833-862006071FD1}">
      <dgm:prSet phldrT="[Tekst]" custT="1"/>
      <dgm:spPr>
        <a:solidFill>
          <a:srgbClr val="7030A0"/>
        </a:solidFill>
      </dgm:spPr>
      <dgm:t>
        <a:bodyPr/>
        <a:lstStyle/>
        <a:p>
          <a:pPr algn="l">
            <a:tabLst>
              <a:tab pos="2511425" algn="l"/>
            </a:tabLst>
          </a:pPr>
          <a:r>
            <a:rPr lang="pl-PL" sz="2600" b="1" dirty="0">
              <a:latin typeface="Arial" pitchFamily="34" charset="0"/>
              <a:cs typeface="Arial" pitchFamily="34" charset="0"/>
            </a:rPr>
            <a:t>T</a:t>
          </a:r>
          <a:r>
            <a:rPr lang="pl-PL" sz="2600" b="0" dirty="0">
              <a:latin typeface="Arial" pitchFamily="34" charset="0"/>
              <a:cs typeface="Arial" pitchFamily="34" charset="0"/>
            </a:rPr>
            <a:t>erminowe </a:t>
          </a:r>
          <a:r>
            <a:rPr lang="pl-PL" sz="1400" b="0" dirty="0">
              <a:latin typeface="Arial" pitchFamily="34" charset="0"/>
              <a:cs typeface="Arial" pitchFamily="34" charset="0"/>
            </a:rPr>
            <a:t>np. do 31 stycznia zaoszczędzę 200 zł na wydatki związane z podróżą</a:t>
          </a:r>
        </a:p>
      </dgm:t>
    </dgm:pt>
    <dgm:pt modelId="{841613B3-6722-4284-B67C-69DDF3E905E6}" type="parTrans" cxnId="{91B3642A-F0DC-4B5C-8FC0-0B8AB3B30E9B}">
      <dgm:prSet/>
      <dgm:spPr/>
      <dgm:t>
        <a:bodyPr/>
        <a:lstStyle/>
        <a:p>
          <a:pPr algn="ctr"/>
          <a:endParaRPr lang="pl-PL"/>
        </a:p>
      </dgm:t>
    </dgm:pt>
    <dgm:pt modelId="{2141D52B-BAE7-4DBA-8FCA-7586DA883D7A}" type="sibTrans" cxnId="{91B3642A-F0DC-4B5C-8FC0-0B8AB3B30E9B}">
      <dgm:prSet/>
      <dgm:spPr/>
      <dgm:t>
        <a:bodyPr/>
        <a:lstStyle/>
        <a:p>
          <a:pPr algn="ctr"/>
          <a:endParaRPr lang="pl-PL"/>
        </a:p>
      </dgm:t>
    </dgm:pt>
    <dgm:pt modelId="{C2E229F9-AE00-41AE-A923-094EAD2BB1AB}">
      <dgm:prSet phldrT="[Tekst]" custT="1"/>
      <dgm:spPr>
        <a:solidFill>
          <a:srgbClr val="FFC000"/>
        </a:solidFill>
      </dgm:spPr>
      <dgm:t>
        <a:bodyPr/>
        <a:lstStyle/>
        <a:p>
          <a:pPr algn="l">
            <a:tabLst>
              <a:tab pos="1976438" algn="l"/>
            </a:tabLst>
          </a:pPr>
          <a:r>
            <a:rPr lang="pl-PL" sz="2600" b="1" dirty="0">
              <a:latin typeface="Arial" pitchFamily="34" charset="0"/>
              <a:cs typeface="Arial" pitchFamily="34" charset="0"/>
            </a:rPr>
            <a:t>S</a:t>
          </a:r>
          <a:r>
            <a:rPr lang="pl-PL" sz="2600" b="0" dirty="0">
              <a:latin typeface="Arial" pitchFamily="34" charset="0"/>
              <a:cs typeface="Arial" pitchFamily="34" charset="0"/>
            </a:rPr>
            <a:t>zczegółowe </a:t>
          </a:r>
          <a:r>
            <a:rPr lang="pl-PL" sz="1400" b="0" dirty="0">
              <a:latin typeface="Arial" pitchFamily="34" charset="0"/>
              <a:cs typeface="Arial" pitchFamily="34" charset="0"/>
            </a:rPr>
            <a:t>np. chcę spędzić całe ferie zimowe w Karpaczu</a:t>
          </a:r>
        </a:p>
      </dgm:t>
    </dgm:pt>
    <dgm:pt modelId="{67CDAFB2-D253-4015-9933-33E6132F49B8}" type="sibTrans" cxnId="{1B552DFD-F65B-44D2-A3FE-FCFEE255D722}">
      <dgm:prSet/>
      <dgm:spPr/>
      <dgm:t>
        <a:bodyPr/>
        <a:lstStyle/>
        <a:p>
          <a:pPr algn="ctr"/>
          <a:endParaRPr lang="pl-PL"/>
        </a:p>
      </dgm:t>
    </dgm:pt>
    <dgm:pt modelId="{E8327FF7-6C1F-47D5-AD06-B998AFE2933E}" type="parTrans" cxnId="{1B552DFD-F65B-44D2-A3FE-FCFEE255D722}">
      <dgm:prSet/>
      <dgm:spPr/>
      <dgm:t>
        <a:bodyPr/>
        <a:lstStyle/>
        <a:p>
          <a:pPr algn="ctr"/>
          <a:endParaRPr lang="pl-PL"/>
        </a:p>
      </dgm:t>
    </dgm:pt>
    <dgm:pt modelId="{943198E5-D595-4C46-A5A0-5C52CDD2DC56}" type="pres">
      <dgm:prSet presAssocID="{B759B2AB-5AEF-4EE4-AAD2-FD31CB7A74DD}" presName="linear" presStyleCnt="0">
        <dgm:presLayoutVars>
          <dgm:animLvl val="lvl"/>
          <dgm:resizeHandles val="exact"/>
        </dgm:presLayoutVars>
      </dgm:prSet>
      <dgm:spPr/>
    </dgm:pt>
    <dgm:pt modelId="{990C623D-7A1C-4BDC-81C6-98165C5D13CB}" type="pres">
      <dgm:prSet presAssocID="{C2E229F9-AE00-41AE-A923-094EAD2BB1A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1360C32-9A2D-408C-BBA2-F36D1C988489}" type="pres">
      <dgm:prSet presAssocID="{67CDAFB2-D253-4015-9933-33E6132F49B8}" presName="spacer" presStyleCnt="0"/>
      <dgm:spPr/>
    </dgm:pt>
    <dgm:pt modelId="{E389A7A0-A190-488B-AF1C-AF4323FA717F}" type="pres">
      <dgm:prSet presAssocID="{108B6186-97EF-46AE-AB24-CEFF092C605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EF8352F-A24E-4507-BD5E-375197F3A71D}" type="pres">
      <dgm:prSet presAssocID="{721921A6-D6D0-44F6-BDFC-5066C25B0978}" presName="spacer" presStyleCnt="0"/>
      <dgm:spPr/>
    </dgm:pt>
    <dgm:pt modelId="{0287E40E-96D3-4EBE-87D0-1AEF1E8F9842}" type="pres">
      <dgm:prSet presAssocID="{E0E0CEF2-12D4-4175-A690-733D68C0931A}" presName="parentText" presStyleLbl="node1" presStyleIdx="2" presStyleCnt="5" custLinFactNeighborX="-194" custLinFactNeighborY="-42200">
        <dgm:presLayoutVars>
          <dgm:chMax val="0"/>
          <dgm:bulletEnabled val="1"/>
        </dgm:presLayoutVars>
      </dgm:prSet>
      <dgm:spPr/>
    </dgm:pt>
    <dgm:pt modelId="{2DFA0E92-1C09-409E-BC32-17D8B3060D11}" type="pres">
      <dgm:prSet presAssocID="{2235AE72-742B-4078-9184-F22F8555816F}" presName="spacer" presStyleCnt="0"/>
      <dgm:spPr/>
    </dgm:pt>
    <dgm:pt modelId="{A2FBB051-F5F2-4DF6-8D3D-879FD270A0CA}" type="pres">
      <dgm:prSet presAssocID="{2BFEE62F-DD7D-4F87-966F-206020C271E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C889963-E65A-4517-89EA-B89890C1D902}" type="pres">
      <dgm:prSet presAssocID="{C4363EEA-D817-495B-80D5-D27A7DE416C4}" presName="spacer" presStyleCnt="0"/>
      <dgm:spPr/>
    </dgm:pt>
    <dgm:pt modelId="{56C8BC24-DF1B-4712-AB0A-E3849984788F}" type="pres">
      <dgm:prSet presAssocID="{9A36A90C-5C24-494E-B833-862006071FD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B7DC215-C7A9-41C4-BE26-A4D5B3BC74C6}" type="presOf" srcId="{2BFEE62F-DD7D-4F87-966F-206020C271E6}" destId="{A2FBB051-F5F2-4DF6-8D3D-879FD270A0CA}" srcOrd="0" destOrd="0" presId="urn:microsoft.com/office/officeart/2005/8/layout/vList2"/>
    <dgm:cxn modelId="{91B3642A-F0DC-4B5C-8FC0-0B8AB3B30E9B}" srcId="{B759B2AB-5AEF-4EE4-AAD2-FD31CB7A74DD}" destId="{9A36A90C-5C24-494E-B833-862006071FD1}" srcOrd="4" destOrd="0" parTransId="{841613B3-6722-4284-B67C-69DDF3E905E6}" sibTransId="{2141D52B-BAE7-4DBA-8FCA-7586DA883D7A}"/>
    <dgm:cxn modelId="{5147C745-85CE-4836-AF49-D3E440557E16}" type="presOf" srcId="{B759B2AB-5AEF-4EE4-AAD2-FD31CB7A74DD}" destId="{943198E5-D595-4C46-A5A0-5C52CDD2DC56}" srcOrd="0" destOrd="0" presId="urn:microsoft.com/office/officeart/2005/8/layout/vList2"/>
    <dgm:cxn modelId="{EAE8AA53-263F-4DC6-A8BA-A216220EB480}" srcId="{B759B2AB-5AEF-4EE4-AAD2-FD31CB7A74DD}" destId="{2BFEE62F-DD7D-4F87-966F-206020C271E6}" srcOrd="3" destOrd="0" parTransId="{90BE3E8C-8BC2-4373-AACC-212D0C7D4DA4}" sibTransId="{C4363EEA-D817-495B-80D5-D27A7DE416C4}"/>
    <dgm:cxn modelId="{006EB691-561A-44DA-AE4B-E2129CC381D9}" type="presOf" srcId="{108B6186-97EF-46AE-AB24-CEFF092C6058}" destId="{E389A7A0-A190-488B-AF1C-AF4323FA717F}" srcOrd="0" destOrd="0" presId="urn:microsoft.com/office/officeart/2005/8/layout/vList2"/>
    <dgm:cxn modelId="{37833392-8250-40D9-BD50-9EF49962DF7E}" srcId="{B759B2AB-5AEF-4EE4-AAD2-FD31CB7A74DD}" destId="{E0E0CEF2-12D4-4175-A690-733D68C0931A}" srcOrd="2" destOrd="0" parTransId="{757D07C2-DE8D-472A-9A66-C1DAF3D8A45D}" sibTransId="{2235AE72-742B-4078-9184-F22F8555816F}"/>
    <dgm:cxn modelId="{A524CE95-2188-44B7-A921-8A886467A1C0}" type="presOf" srcId="{E0E0CEF2-12D4-4175-A690-733D68C0931A}" destId="{0287E40E-96D3-4EBE-87D0-1AEF1E8F9842}" srcOrd="0" destOrd="0" presId="urn:microsoft.com/office/officeart/2005/8/layout/vList2"/>
    <dgm:cxn modelId="{1AADFBB9-1F7D-41C6-982B-ECADD064EA3D}" srcId="{B759B2AB-5AEF-4EE4-AAD2-FD31CB7A74DD}" destId="{108B6186-97EF-46AE-AB24-CEFF092C6058}" srcOrd="1" destOrd="0" parTransId="{AE332D1C-2796-4F3B-9EEC-433903CA14E8}" sibTransId="{721921A6-D6D0-44F6-BDFC-5066C25B0978}"/>
    <dgm:cxn modelId="{5057B0D9-5C17-4CF6-99F3-AF3D1F79C346}" type="presOf" srcId="{9A36A90C-5C24-494E-B833-862006071FD1}" destId="{56C8BC24-DF1B-4712-AB0A-E3849984788F}" srcOrd="0" destOrd="0" presId="urn:microsoft.com/office/officeart/2005/8/layout/vList2"/>
    <dgm:cxn modelId="{692A8FE7-521E-4DDE-BD64-67AFB3D69510}" type="presOf" srcId="{C2E229F9-AE00-41AE-A923-094EAD2BB1AB}" destId="{990C623D-7A1C-4BDC-81C6-98165C5D13CB}" srcOrd="0" destOrd="0" presId="urn:microsoft.com/office/officeart/2005/8/layout/vList2"/>
    <dgm:cxn modelId="{1B552DFD-F65B-44D2-A3FE-FCFEE255D722}" srcId="{B759B2AB-5AEF-4EE4-AAD2-FD31CB7A74DD}" destId="{C2E229F9-AE00-41AE-A923-094EAD2BB1AB}" srcOrd="0" destOrd="0" parTransId="{E8327FF7-6C1F-47D5-AD06-B998AFE2933E}" sibTransId="{67CDAFB2-D253-4015-9933-33E6132F49B8}"/>
    <dgm:cxn modelId="{6F0150AD-CE0C-431B-8D2A-4FA12B2FB1E5}" type="presParOf" srcId="{943198E5-D595-4C46-A5A0-5C52CDD2DC56}" destId="{990C623D-7A1C-4BDC-81C6-98165C5D13CB}" srcOrd="0" destOrd="0" presId="urn:microsoft.com/office/officeart/2005/8/layout/vList2"/>
    <dgm:cxn modelId="{81501915-6A86-4F7C-851A-D6611E908C6C}" type="presParOf" srcId="{943198E5-D595-4C46-A5A0-5C52CDD2DC56}" destId="{D1360C32-9A2D-408C-BBA2-F36D1C988489}" srcOrd="1" destOrd="0" presId="urn:microsoft.com/office/officeart/2005/8/layout/vList2"/>
    <dgm:cxn modelId="{5B3435DC-D10B-4A94-B87C-2D42DF66157E}" type="presParOf" srcId="{943198E5-D595-4C46-A5A0-5C52CDD2DC56}" destId="{E389A7A0-A190-488B-AF1C-AF4323FA717F}" srcOrd="2" destOrd="0" presId="urn:microsoft.com/office/officeart/2005/8/layout/vList2"/>
    <dgm:cxn modelId="{BD4B574C-0E54-4042-84B9-24AF6335F9D2}" type="presParOf" srcId="{943198E5-D595-4C46-A5A0-5C52CDD2DC56}" destId="{AEF8352F-A24E-4507-BD5E-375197F3A71D}" srcOrd="3" destOrd="0" presId="urn:microsoft.com/office/officeart/2005/8/layout/vList2"/>
    <dgm:cxn modelId="{0BAFEB64-9A6C-4597-83B0-E617FAECFB8D}" type="presParOf" srcId="{943198E5-D595-4C46-A5A0-5C52CDD2DC56}" destId="{0287E40E-96D3-4EBE-87D0-1AEF1E8F9842}" srcOrd="4" destOrd="0" presId="urn:microsoft.com/office/officeart/2005/8/layout/vList2"/>
    <dgm:cxn modelId="{B11D9CDE-C3E1-4C5C-A37B-16B896372A84}" type="presParOf" srcId="{943198E5-D595-4C46-A5A0-5C52CDD2DC56}" destId="{2DFA0E92-1C09-409E-BC32-17D8B3060D11}" srcOrd="5" destOrd="0" presId="urn:microsoft.com/office/officeart/2005/8/layout/vList2"/>
    <dgm:cxn modelId="{827212CA-EABA-4233-A852-C7B25D6BD992}" type="presParOf" srcId="{943198E5-D595-4C46-A5A0-5C52CDD2DC56}" destId="{A2FBB051-F5F2-4DF6-8D3D-879FD270A0CA}" srcOrd="6" destOrd="0" presId="urn:microsoft.com/office/officeart/2005/8/layout/vList2"/>
    <dgm:cxn modelId="{E65D5FD1-7CB5-4000-80F0-8FCE50ED9EE8}" type="presParOf" srcId="{943198E5-D595-4C46-A5A0-5C52CDD2DC56}" destId="{BC889963-E65A-4517-89EA-B89890C1D902}" srcOrd="7" destOrd="0" presId="urn:microsoft.com/office/officeart/2005/8/layout/vList2"/>
    <dgm:cxn modelId="{492D12AF-B67A-4A73-87AE-74A0A4EE6BB4}" type="presParOf" srcId="{943198E5-D595-4C46-A5A0-5C52CDD2DC56}" destId="{56C8BC24-DF1B-4712-AB0A-E384998478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90952E-523D-4173-8442-D3778618D51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C0C8B90-7A14-4811-945D-97853F65A953}">
      <dgm:prSet phldrT="[Teks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PIERWSZY KROK: …………………………..</a:t>
          </a:r>
        </a:p>
      </dgm:t>
    </dgm:pt>
    <dgm:pt modelId="{16D3E152-BD79-4D75-9B53-2680F771D154}" type="parTrans" cxnId="{F1A6BC7D-EE17-4089-AA5B-AFF2E5C89A95}">
      <dgm:prSet/>
      <dgm:spPr/>
      <dgm:t>
        <a:bodyPr/>
        <a:lstStyle/>
        <a:p>
          <a:endParaRPr lang="pl-PL"/>
        </a:p>
      </dgm:t>
    </dgm:pt>
    <dgm:pt modelId="{9EAD018E-84A9-46D3-B763-D8BEAC0EA942}" type="sibTrans" cxnId="{F1A6BC7D-EE17-4089-AA5B-AFF2E5C89A95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/>
        </a:p>
      </dgm:t>
    </dgm:pt>
    <dgm:pt modelId="{D25E5AC3-1A06-4631-9D85-DDE8679AD68C}">
      <dgm:prSet phldrT="[Teks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DRUGI KROK: ……………………………</a:t>
          </a:r>
        </a:p>
      </dgm:t>
    </dgm:pt>
    <dgm:pt modelId="{227DC1FA-802D-4317-8C17-2605443C4A2D}" type="parTrans" cxnId="{6BB05124-87C1-4568-8F58-D55855571CDD}">
      <dgm:prSet/>
      <dgm:spPr/>
      <dgm:t>
        <a:bodyPr/>
        <a:lstStyle/>
        <a:p>
          <a:endParaRPr lang="pl-PL"/>
        </a:p>
      </dgm:t>
    </dgm:pt>
    <dgm:pt modelId="{633A93B8-7237-47CD-9608-457E35287FD9}" type="sibTrans" cxnId="{6BB05124-87C1-4568-8F58-D55855571CDD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/>
        </a:p>
      </dgm:t>
    </dgm:pt>
    <dgm:pt modelId="{BBEA2523-3BFC-4674-BB30-8B8C9234FA11}">
      <dgm:prSet phldrT="[Teks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MÓJ WIELKI CEL: …………………………..</a:t>
          </a:r>
        </a:p>
      </dgm:t>
    </dgm:pt>
    <dgm:pt modelId="{1B705E0A-6235-494A-BB2F-07063FA75930}" type="parTrans" cxnId="{68C3C187-D549-4B2D-8114-0C12EC681F9D}">
      <dgm:prSet/>
      <dgm:spPr/>
      <dgm:t>
        <a:bodyPr/>
        <a:lstStyle/>
        <a:p>
          <a:endParaRPr lang="pl-PL"/>
        </a:p>
      </dgm:t>
    </dgm:pt>
    <dgm:pt modelId="{C38E05F8-D49B-4F1B-BEE7-1D0308ABF605}" type="sibTrans" cxnId="{68C3C187-D549-4B2D-8114-0C12EC681F9D}">
      <dgm:prSet/>
      <dgm:spPr/>
      <dgm:t>
        <a:bodyPr/>
        <a:lstStyle/>
        <a:p>
          <a:endParaRPr lang="pl-PL"/>
        </a:p>
      </dgm:t>
    </dgm:pt>
    <dgm:pt modelId="{F44EF047-0AE8-472B-BCC1-F538FAB00B52}" type="pres">
      <dgm:prSet presAssocID="{1790952E-523D-4173-8442-D3778618D51B}" presName="Name0" presStyleCnt="0">
        <dgm:presLayoutVars>
          <dgm:dir/>
          <dgm:resizeHandles val="exact"/>
        </dgm:presLayoutVars>
      </dgm:prSet>
      <dgm:spPr/>
    </dgm:pt>
    <dgm:pt modelId="{D8D9FB91-1F80-4ACA-8E27-E547B17042B9}" type="pres">
      <dgm:prSet presAssocID="{0C0C8B90-7A14-4811-945D-97853F65A953}" presName="node" presStyleLbl="node1" presStyleIdx="0" presStyleCnt="3">
        <dgm:presLayoutVars>
          <dgm:bulletEnabled val="1"/>
        </dgm:presLayoutVars>
      </dgm:prSet>
      <dgm:spPr/>
    </dgm:pt>
    <dgm:pt modelId="{DA0BEAE0-6F7B-41B5-A634-56A5AFC326F4}" type="pres">
      <dgm:prSet presAssocID="{9EAD018E-84A9-46D3-B763-D8BEAC0EA942}" presName="sibTrans" presStyleLbl="sibTrans2D1" presStyleIdx="0" presStyleCnt="2"/>
      <dgm:spPr/>
    </dgm:pt>
    <dgm:pt modelId="{D3E20959-2301-4000-8511-2BE2F0468A7E}" type="pres">
      <dgm:prSet presAssocID="{9EAD018E-84A9-46D3-B763-D8BEAC0EA942}" presName="connectorText" presStyleLbl="sibTrans2D1" presStyleIdx="0" presStyleCnt="2"/>
      <dgm:spPr/>
    </dgm:pt>
    <dgm:pt modelId="{3ED103DF-B7D2-4C4C-8651-5705E1ADE25D}" type="pres">
      <dgm:prSet presAssocID="{D25E5AC3-1A06-4631-9D85-DDE8679AD68C}" presName="node" presStyleLbl="node1" presStyleIdx="1" presStyleCnt="3">
        <dgm:presLayoutVars>
          <dgm:bulletEnabled val="1"/>
        </dgm:presLayoutVars>
      </dgm:prSet>
      <dgm:spPr/>
    </dgm:pt>
    <dgm:pt modelId="{F7B68097-3CCF-4B63-AF0F-7A0A0DA9CB4B}" type="pres">
      <dgm:prSet presAssocID="{633A93B8-7237-47CD-9608-457E35287FD9}" presName="sibTrans" presStyleLbl="sibTrans2D1" presStyleIdx="1" presStyleCnt="2"/>
      <dgm:spPr/>
    </dgm:pt>
    <dgm:pt modelId="{082EABA2-CA92-4118-9A0B-6F651CD02CE5}" type="pres">
      <dgm:prSet presAssocID="{633A93B8-7237-47CD-9608-457E35287FD9}" presName="connectorText" presStyleLbl="sibTrans2D1" presStyleIdx="1" presStyleCnt="2"/>
      <dgm:spPr/>
    </dgm:pt>
    <dgm:pt modelId="{F6F89973-8197-488C-B2C0-151B43714415}" type="pres">
      <dgm:prSet presAssocID="{BBEA2523-3BFC-4674-BB30-8B8C9234FA11}" presName="node" presStyleLbl="node1" presStyleIdx="2" presStyleCnt="3">
        <dgm:presLayoutVars>
          <dgm:bulletEnabled val="1"/>
        </dgm:presLayoutVars>
      </dgm:prSet>
      <dgm:spPr/>
    </dgm:pt>
  </dgm:ptLst>
  <dgm:cxnLst>
    <dgm:cxn modelId="{4E3F2A13-6548-4212-901F-F23305FCBF1C}" type="presOf" srcId="{D25E5AC3-1A06-4631-9D85-DDE8679AD68C}" destId="{3ED103DF-B7D2-4C4C-8651-5705E1ADE25D}" srcOrd="0" destOrd="0" presId="urn:microsoft.com/office/officeart/2005/8/layout/process1"/>
    <dgm:cxn modelId="{6BB05124-87C1-4568-8F58-D55855571CDD}" srcId="{1790952E-523D-4173-8442-D3778618D51B}" destId="{D25E5AC3-1A06-4631-9D85-DDE8679AD68C}" srcOrd="1" destOrd="0" parTransId="{227DC1FA-802D-4317-8C17-2605443C4A2D}" sibTransId="{633A93B8-7237-47CD-9608-457E35287FD9}"/>
    <dgm:cxn modelId="{E4FAF075-F871-456E-A883-863C5816E661}" type="presOf" srcId="{633A93B8-7237-47CD-9608-457E35287FD9}" destId="{082EABA2-CA92-4118-9A0B-6F651CD02CE5}" srcOrd="1" destOrd="0" presId="urn:microsoft.com/office/officeart/2005/8/layout/process1"/>
    <dgm:cxn modelId="{F1A6BC7D-EE17-4089-AA5B-AFF2E5C89A95}" srcId="{1790952E-523D-4173-8442-D3778618D51B}" destId="{0C0C8B90-7A14-4811-945D-97853F65A953}" srcOrd="0" destOrd="0" parTransId="{16D3E152-BD79-4D75-9B53-2680F771D154}" sibTransId="{9EAD018E-84A9-46D3-B763-D8BEAC0EA942}"/>
    <dgm:cxn modelId="{68C3C187-D549-4B2D-8114-0C12EC681F9D}" srcId="{1790952E-523D-4173-8442-D3778618D51B}" destId="{BBEA2523-3BFC-4674-BB30-8B8C9234FA11}" srcOrd="2" destOrd="0" parTransId="{1B705E0A-6235-494A-BB2F-07063FA75930}" sibTransId="{C38E05F8-D49B-4F1B-BEE7-1D0308ABF605}"/>
    <dgm:cxn modelId="{0D3D4C8F-A703-4D7B-9EE5-7C6578597B60}" type="presOf" srcId="{1790952E-523D-4173-8442-D3778618D51B}" destId="{F44EF047-0AE8-472B-BCC1-F538FAB00B52}" srcOrd="0" destOrd="0" presId="urn:microsoft.com/office/officeart/2005/8/layout/process1"/>
    <dgm:cxn modelId="{D40C8BAA-41AE-4E41-B8CB-B47EF14D349D}" type="presOf" srcId="{633A93B8-7237-47CD-9608-457E35287FD9}" destId="{F7B68097-3CCF-4B63-AF0F-7A0A0DA9CB4B}" srcOrd="0" destOrd="0" presId="urn:microsoft.com/office/officeart/2005/8/layout/process1"/>
    <dgm:cxn modelId="{E48113CF-F8D8-474C-8647-B8D2D557B5FA}" type="presOf" srcId="{0C0C8B90-7A14-4811-945D-97853F65A953}" destId="{D8D9FB91-1F80-4ACA-8E27-E547B17042B9}" srcOrd="0" destOrd="0" presId="urn:microsoft.com/office/officeart/2005/8/layout/process1"/>
    <dgm:cxn modelId="{130D55E7-1368-4F3F-994F-97EDBC7A9EDA}" type="presOf" srcId="{9EAD018E-84A9-46D3-B763-D8BEAC0EA942}" destId="{D3E20959-2301-4000-8511-2BE2F0468A7E}" srcOrd="1" destOrd="0" presId="urn:microsoft.com/office/officeart/2005/8/layout/process1"/>
    <dgm:cxn modelId="{C28DF1F7-5458-4796-BFD8-B92DD77FCF66}" type="presOf" srcId="{9EAD018E-84A9-46D3-B763-D8BEAC0EA942}" destId="{DA0BEAE0-6F7B-41B5-A634-56A5AFC326F4}" srcOrd="0" destOrd="0" presId="urn:microsoft.com/office/officeart/2005/8/layout/process1"/>
    <dgm:cxn modelId="{7EDF7AF9-A81E-42D2-97A0-FCBF7EDFBA0F}" type="presOf" srcId="{BBEA2523-3BFC-4674-BB30-8B8C9234FA11}" destId="{F6F89973-8197-488C-B2C0-151B43714415}" srcOrd="0" destOrd="0" presId="urn:microsoft.com/office/officeart/2005/8/layout/process1"/>
    <dgm:cxn modelId="{BDEA088F-841D-402A-8A42-64FAB570221C}" type="presParOf" srcId="{F44EF047-0AE8-472B-BCC1-F538FAB00B52}" destId="{D8D9FB91-1F80-4ACA-8E27-E547B17042B9}" srcOrd="0" destOrd="0" presId="urn:microsoft.com/office/officeart/2005/8/layout/process1"/>
    <dgm:cxn modelId="{1711DC33-5366-4E19-A20F-9DB62D23FA29}" type="presParOf" srcId="{F44EF047-0AE8-472B-BCC1-F538FAB00B52}" destId="{DA0BEAE0-6F7B-41B5-A634-56A5AFC326F4}" srcOrd="1" destOrd="0" presId="urn:microsoft.com/office/officeart/2005/8/layout/process1"/>
    <dgm:cxn modelId="{4C22E46C-B69E-4646-9355-45857856B6CE}" type="presParOf" srcId="{DA0BEAE0-6F7B-41B5-A634-56A5AFC326F4}" destId="{D3E20959-2301-4000-8511-2BE2F0468A7E}" srcOrd="0" destOrd="0" presId="urn:microsoft.com/office/officeart/2005/8/layout/process1"/>
    <dgm:cxn modelId="{96A8B15D-849C-447B-8422-8D46CAAFAF54}" type="presParOf" srcId="{F44EF047-0AE8-472B-BCC1-F538FAB00B52}" destId="{3ED103DF-B7D2-4C4C-8651-5705E1ADE25D}" srcOrd="2" destOrd="0" presId="urn:microsoft.com/office/officeart/2005/8/layout/process1"/>
    <dgm:cxn modelId="{7C529D9F-7E60-43C4-B973-B3BDBFEBDA51}" type="presParOf" srcId="{F44EF047-0AE8-472B-BCC1-F538FAB00B52}" destId="{F7B68097-3CCF-4B63-AF0F-7A0A0DA9CB4B}" srcOrd="3" destOrd="0" presId="urn:microsoft.com/office/officeart/2005/8/layout/process1"/>
    <dgm:cxn modelId="{E5DEFBC4-8A70-43AC-B83A-34B41B72FC9E}" type="presParOf" srcId="{F7B68097-3CCF-4B63-AF0F-7A0A0DA9CB4B}" destId="{082EABA2-CA92-4118-9A0B-6F651CD02CE5}" srcOrd="0" destOrd="0" presId="urn:microsoft.com/office/officeart/2005/8/layout/process1"/>
    <dgm:cxn modelId="{5EC8748D-6C76-49A1-88F9-38F71BBB54C2}" type="presParOf" srcId="{F44EF047-0AE8-472B-BCC1-F538FAB00B52}" destId="{F6F89973-8197-488C-B2C0-151B4371441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90952E-523D-4173-8442-D3778618D51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C0C8B90-7A14-4811-945D-97853F65A953}">
      <dgm:prSet phldrT="[Teks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PIERWSZY KROK: …………………………..</a:t>
          </a:r>
        </a:p>
      </dgm:t>
    </dgm:pt>
    <dgm:pt modelId="{16D3E152-BD79-4D75-9B53-2680F771D154}" type="parTrans" cxnId="{F1A6BC7D-EE17-4089-AA5B-AFF2E5C89A95}">
      <dgm:prSet/>
      <dgm:spPr/>
      <dgm:t>
        <a:bodyPr/>
        <a:lstStyle/>
        <a:p>
          <a:endParaRPr lang="pl-PL"/>
        </a:p>
      </dgm:t>
    </dgm:pt>
    <dgm:pt modelId="{9EAD018E-84A9-46D3-B763-D8BEAC0EA942}" type="sibTrans" cxnId="{F1A6BC7D-EE17-4089-AA5B-AFF2E5C89A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/>
        </a:p>
      </dgm:t>
    </dgm:pt>
    <dgm:pt modelId="{D25E5AC3-1A06-4631-9D85-DDE8679AD68C}">
      <dgm:prSet phldrT="[Teks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DRUGI KROK: ……………………………</a:t>
          </a:r>
        </a:p>
      </dgm:t>
    </dgm:pt>
    <dgm:pt modelId="{227DC1FA-802D-4317-8C17-2605443C4A2D}" type="parTrans" cxnId="{6BB05124-87C1-4568-8F58-D55855571CDD}">
      <dgm:prSet/>
      <dgm:spPr/>
      <dgm:t>
        <a:bodyPr/>
        <a:lstStyle/>
        <a:p>
          <a:endParaRPr lang="pl-PL"/>
        </a:p>
      </dgm:t>
    </dgm:pt>
    <dgm:pt modelId="{633A93B8-7237-47CD-9608-457E35287FD9}" type="sibTrans" cxnId="{6BB05124-87C1-4568-8F58-D55855571CDD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pl-PL"/>
        </a:p>
      </dgm:t>
    </dgm:pt>
    <dgm:pt modelId="{BBEA2523-3BFC-4674-BB30-8B8C9234FA11}">
      <dgm:prSet phldrT="[Teks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sz="2000" dirty="0"/>
            <a:t>MÓJ WIELKI CEL: …………………………..</a:t>
          </a:r>
        </a:p>
      </dgm:t>
    </dgm:pt>
    <dgm:pt modelId="{1B705E0A-6235-494A-BB2F-07063FA75930}" type="parTrans" cxnId="{68C3C187-D549-4B2D-8114-0C12EC681F9D}">
      <dgm:prSet/>
      <dgm:spPr/>
      <dgm:t>
        <a:bodyPr/>
        <a:lstStyle/>
        <a:p>
          <a:endParaRPr lang="pl-PL"/>
        </a:p>
      </dgm:t>
    </dgm:pt>
    <dgm:pt modelId="{C38E05F8-D49B-4F1B-BEE7-1D0308ABF605}" type="sibTrans" cxnId="{68C3C187-D549-4B2D-8114-0C12EC681F9D}">
      <dgm:prSet/>
      <dgm:spPr/>
      <dgm:t>
        <a:bodyPr/>
        <a:lstStyle/>
        <a:p>
          <a:endParaRPr lang="pl-PL"/>
        </a:p>
      </dgm:t>
    </dgm:pt>
    <dgm:pt modelId="{F44EF047-0AE8-472B-BCC1-F538FAB00B52}" type="pres">
      <dgm:prSet presAssocID="{1790952E-523D-4173-8442-D3778618D51B}" presName="Name0" presStyleCnt="0">
        <dgm:presLayoutVars>
          <dgm:dir/>
          <dgm:resizeHandles val="exact"/>
        </dgm:presLayoutVars>
      </dgm:prSet>
      <dgm:spPr/>
    </dgm:pt>
    <dgm:pt modelId="{D8D9FB91-1F80-4ACA-8E27-E547B17042B9}" type="pres">
      <dgm:prSet presAssocID="{0C0C8B90-7A14-4811-945D-97853F65A953}" presName="node" presStyleLbl="node1" presStyleIdx="0" presStyleCnt="3">
        <dgm:presLayoutVars>
          <dgm:bulletEnabled val="1"/>
        </dgm:presLayoutVars>
      </dgm:prSet>
      <dgm:spPr/>
    </dgm:pt>
    <dgm:pt modelId="{DA0BEAE0-6F7B-41B5-A634-56A5AFC326F4}" type="pres">
      <dgm:prSet presAssocID="{9EAD018E-84A9-46D3-B763-D8BEAC0EA942}" presName="sibTrans" presStyleLbl="sibTrans2D1" presStyleIdx="0" presStyleCnt="2"/>
      <dgm:spPr/>
    </dgm:pt>
    <dgm:pt modelId="{D3E20959-2301-4000-8511-2BE2F0468A7E}" type="pres">
      <dgm:prSet presAssocID="{9EAD018E-84A9-46D3-B763-D8BEAC0EA942}" presName="connectorText" presStyleLbl="sibTrans2D1" presStyleIdx="0" presStyleCnt="2"/>
      <dgm:spPr/>
    </dgm:pt>
    <dgm:pt modelId="{3ED103DF-B7D2-4C4C-8651-5705E1ADE25D}" type="pres">
      <dgm:prSet presAssocID="{D25E5AC3-1A06-4631-9D85-DDE8679AD68C}" presName="node" presStyleLbl="node1" presStyleIdx="1" presStyleCnt="3">
        <dgm:presLayoutVars>
          <dgm:bulletEnabled val="1"/>
        </dgm:presLayoutVars>
      </dgm:prSet>
      <dgm:spPr/>
    </dgm:pt>
    <dgm:pt modelId="{F7B68097-3CCF-4B63-AF0F-7A0A0DA9CB4B}" type="pres">
      <dgm:prSet presAssocID="{633A93B8-7237-47CD-9608-457E35287FD9}" presName="sibTrans" presStyleLbl="sibTrans2D1" presStyleIdx="1" presStyleCnt="2"/>
      <dgm:spPr/>
    </dgm:pt>
    <dgm:pt modelId="{082EABA2-CA92-4118-9A0B-6F651CD02CE5}" type="pres">
      <dgm:prSet presAssocID="{633A93B8-7237-47CD-9608-457E35287FD9}" presName="connectorText" presStyleLbl="sibTrans2D1" presStyleIdx="1" presStyleCnt="2"/>
      <dgm:spPr/>
    </dgm:pt>
    <dgm:pt modelId="{F6F89973-8197-488C-B2C0-151B43714415}" type="pres">
      <dgm:prSet presAssocID="{BBEA2523-3BFC-4674-BB30-8B8C9234FA11}" presName="node" presStyleLbl="node1" presStyleIdx="2" presStyleCnt="3">
        <dgm:presLayoutVars>
          <dgm:bulletEnabled val="1"/>
        </dgm:presLayoutVars>
      </dgm:prSet>
      <dgm:spPr/>
    </dgm:pt>
  </dgm:ptLst>
  <dgm:cxnLst>
    <dgm:cxn modelId="{4E3F2A13-6548-4212-901F-F23305FCBF1C}" type="presOf" srcId="{D25E5AC3-1A06-4631-9D85-DDE8679AD68C}" destId="{3ED103DF-B7D2-4C4C-8651-5705E1ADE25D}" srcOrd="0" destOrd="0" presId="urn:microsoft.com/office/officeart/2005/8/layout/process1"/>
    <dgm:cxn modelId="{6BB05124-87C1-4568-8F58-D55855571CDD}" srcId="{1790952E-523D-4173-8442-D3778618D51B}" destId="{D25E5AC3-1A06-4631-9D85-DDE8679AD68C}" srcOrd="1" destOrd="0" parTransId="{227DC1FA-802D-4317-8C17-2605443C4A2D}" sibTransId="{633A93B8-7237-47CD-9608-457E35287FD9}"/>
    <dgm:cxn modelId="{E4FAF075-F871-456E-A883-863C5816E661}" type="presOf" srcId="{633A93B8-7237-47CD-9608-457E35287FD9}" destId="{082EABA2-CA92-4118-9A0B-6F651CD02CE5}" srcOrd="1" destOrd="0" presId="urn:microsoft.com/office/officeart/2005/8/layout/process1"/>
    <dgm:cxn modelId="{F1A6BC7D-EE17-4089-AA5B-AFF2E5C89A95}" srcId="{1790952E-523D-4173-8442-D3778618D51B}" destId="{0C0C8B90-7A14-4811-945D-97853F65A953}" srcOrd="0" destOrd="0" parTransId="{16D3E152-BD79-4D75-9B53-2680F771D154}" sibTransId="{9EAD018E-84A9-46D3-B763-D8BEAC0EA942}"/>
    <dgm:cxn modelId="{68C3C187-D549-4B2D-8114-0C12EC681F9D}" srcId="{1790952E-523D-4173-8442-D3778618D51B}" destId="{BBEA2523-3BFC-4674-BB30-8B8C9234FA11}" srcOrd="2" destOrd="0" parTransId="{1B705E0A-6235-494A-BB2F-07063FA75930}" sibTransId="{C38E05F8-D49B-4F1B-BEE7-1D0308ABF605}"/>
    <dgm:cxn modelId="{0D3D4C8F-A703-4D7B-9EE5-7C6578597B60}" type="presOf" srcId="{1790952E-523D-4173-8442-D3778618D51B}" destId="{F44EF047-0AE8-472B-BCC1-F538FAB00B52}" srcOrd="0" destOrd="0" presId="urn:microsoft.com/office/officeart/2005/8/layout/process1"/>
    <dgm:cxn modelId="{D40C8BAA-41AE-4E41-B8CB-B47EF14D349D}" type="presOf" srcId="{633A93B8-7237-47CD-9608-457E35287FD9}" destId="{F7B68097-3CCF-4B63-AF0F-7A0A0DA9CB4B}" srcOrd="0" destOrd="0" presId="urn:microsoft.com/office/officeart/2005/8/layout/process1"/>
    <dgm:cxn modelId="{E48113CF-F8D8-474C-8647-B8D2D557B5FA}" type="presOf" srcId="{0C0C8B90-7A14-4811-945D-97853F65A953}" destId="{D8D9FB91-1F80-4ACA-8E27-E547B17042B9}" srcOrd="0" destOrd="0" presId="urn:microsoft.com/office/officeart/2005/8/layout/process1"/>
    <dgm:cxn modelId="{130D55E7-1368-4F3F-994F-97EDBC7A9EDA}" type="presOf" srcId="{9EAD018E-84A9-46D3-B763-D8BEAC0EA942}" destId="{D3E20959-2301-4000-8511-2BE2F0468A7E}" srcOrd="1" destOrd="0" presId="urn:microsoft.com/office/officeart/2005/8/layout/process1"/>
    <dgm:cxn modelId="{C28DF1F7-5458-4796-BFD8-B92DD77FCF66}" type="presOf" srcId="{9EAD018E-84A9-46D3-B763-D8BEAC0EA942}" destId="{DA0BEAE0-6F7B-41B5-A634-56A5AFC326F4}" srcOrd="0" destOrd="0" presId="urn:microsoft.com/office/officeart/2005/8/layout/process1"/>
    <dgm:cxn modelId="{7EDF7AF9-A81E-42D2-97A0-FCBF7EDFBA0F}" type="presOf" srcId="{BBEA2523-3BFC-4674-BB30-8B8C9234FA11}" destId="{F6F89973-8197-488C-B2C0-151B43714415}" srcOrd="0" destOrd="0" presId="urn:microsoft.com/office/officeart/2005/8/layout/process1"/>
    <dgm:cxn modelId="{BDEA088F-841D-402A-8A42-64FAB570221C}" type="presParOf" srcId="{F44EF047-0AE8-472B-BCC1-F538FAB00B52}" destId="{D8D9FB91-1F80-4ACA-8E27-E547B17042B9}" srcOrd="0" destOrd="0" presId="urn:microsoft.com/office/officeart/2005/8/layout/process1"/>
    <dgm:cxn modelId="{1711DC33-5366-4E19-A20F-9DB62D23FA29}" type="presParOf" srcId="{F44EF047-0AE8-472B-BCC1-F538FAB00B52}" destId="{DA0BEAE0-6F7B-41B5-A634-56A5AFC326F4}" srcOrd="1" destOrd="0" presId="urn:microsoft.com/office/officeart/2005/8/layout/process1"/>
    <dgm:cxn modelId="{4C22E46C-B69E-4646-9355-45857856B6CE}" type="presParOf" srcId="{DA0BEAE0-6F7B-41B5-A634-56A5AFC326F4}" destId="{D3E20959-2301-4000-8511-2BE2F0468A7E}" srcOrd="0" destOrd="0" presId="urn:microsoft.com/office/officeart/2005/8/layout/process1"/>
    <dgm:cxn modelId="{96A8B15D-849C-447B-8422-8D46CAAFAF54}" type="presParOf" srcId="{F44EF047-0AE8-472B-BCC1-F538FAB00B52}" destId="{3ED103DF-B7D2-4C4C-8651-5705E1ADE25D}" srcOrd="2" destOrd="0" presId="urn:microsoft.com/office/officeart/2005/8/layout/process1"/>
    <dgm:cxn modelId="{7C529D9F-7E60-43C4-B973-B3BDBFEBDA51}" type="presParOf" srcId="{F44EF047-0AE8-472B-BCC1-F538FAB00B52}" destId="{F7B68097-3CCF-4B63-AF0F-7A0A0DA9CB4B}" srcOrd="3" destOrd="0" presId="urn:microsoft.com/office/officeart/2005/8/layout/process1"/>
    <dgm:cxn modelId="{E5DEFBC4-8A70-43AC-B83A-34B41B72FC9E}" type="presParOf" srcId="{F7B68097-3CCF-4B63-AF0F-7A0A0DA9CB4B}" destId="{082EABA2-CA92-4118-9A0B-6F651CD02CE5}" srcOrd="0" destOrd="0" presId="urn:microsoft.com/office/officeart/2005/8/layout/process1"/>
    <dgm:cxn modelId="{5EC8748D-6C76-49A1-88F9-38F71BBB54C2}" type="presParOf" srcId="{F44EF047-0AE8-472B-BCC1-F538FAB00B52}" destId="{F6F89973-8197-488C-B2C0-151B4371441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8FADF21-8075-4F2D-B32E-79E4283529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3EC382A-F082-4A76-9C30-256B2C6F8654}">
      <dgm:prSet phldrT="[Tekst]" custT="1"/>
      <dgm:spPr>
        <a:solidFill>
          <a:schemeClr val="bg1"/>
        </a:solidFill>
        <a:ln w="28575">
          <a:solidFill>
            <a:srgbClr val="FFC000"/>
          </a:solidFill>
        </a:ln>
      </dgm:spPr>
      <dgm:t>
        <a:bodyPr/>
        <a:lstStyle/>
        <a:p>
          <a:pPr algn="l"/>
          <a:r>
            <a:rPr lang="pl-PL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rPr>
            <a:t>OSZCZĘDZANIE</a:t>
          </a:r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systematyczne odkładanie części uzyskiwanych dochodów</a:t>
          </a:r>
        </a:p>
        <a:p>
          <a:pPr algn="l"/>
          <a:r>
            <a:rPr lang="pl-PL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</a:t>
          </a:r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z przeznaczeniem na cel krótkoterminowy</a:t>
          </a:r>
        </a:p>
        <a:p>
          <a:pPr algn="l"/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obarczone niskim ryzykiem</a:t>
          </a:r>
        </a:p>
      </dgm:t>
    </dgm:pt>
    <dgm:pt modelId="{6EA7EC6D-099C-4422-B66C-ECEDA02CD3B5}" type="parTrans" cxnId="{9C64C312-5300-4DAE-98DB-3A8F39DE6AC3}">
      <dgm:prSet/>
      <dgm:spPr/>
      <dgm:t>
        <a:bodyPr/>
        <a:lstStyle/>
        <a:p>
          <a:pPr algn="ctr"/>
          <a:endParaRPr lang="pl-PL"/>
        </a:p>
      </dgm:t>
    </dgm:pt>
    <dgm:pt modelId="{FCAD2D48-02F9-44A4-9311-DAE71360C1DF}" type="sibTrans" cxnId="{9C64C312-5300-4DAE-98DB-3A8F39DE6AC3}">
      <dgm:prSet/>
      <dgm:spPr/>
      <dgm:t>
        <a:bodyPr/>
        <a:lstStyle/>
        <a:p>
          <a:pPr algn="ctr"/>
          <a:endParaRPr lang="pl-PL"/>
        </a:p>
      </dgm:t>
    </dgm:pt>
    <dgm:pt modelId="{8CC0E178-15BE-4CE4-9693-76A8CDC64834}">
      <dgm:prSet custT="1"/>
      <dgm:spPr>
        <a:solidFill>
          <a:schemeClr val="bg1"/>
        </a:solidFill>
        <a:ln>
          <a:solidFill>
            <a:srgbClr val="FFC000"/>
          </a:solidFill>
        </a:ln>
      </dgm:spPr>
      <dgm:t>
        <a:bodyPr/>
        <a:lstStyle/>
        <a:p>
          <a:pPr algn="l"/>
          <a:r>
            <a:rPr lang="pl-PL" sz="1800" b="1" dirty="0">
              <a:solidFill>
                <a:srgbClr val="FFC000"/>
              </a:solidFill>
              <a:latin typeface="Arial" pitchFamily="34" charset="0"/>
              <a:cs typeface="Arial" pitchFamily="34" charset="0"/>
            </a:rPr>
            <a:t>INWESTOWANIE</a:t>
          </a:r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lokowanie zgromadzonego kapitału celem jego ochrony przed utratą wartości; zamrożenie pieniędzy w celu uzyskania przyszłych korzyści</a:t>
          </a:r>
        </a:p>
        <a:p>
          <a:pPr algn="l"/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z przeznaczeniem na cel długoterminowy</a:t>
          </a:r>
        </a:p>
        <a:p>
          <a:pPr algn="l"/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osiągnięcie nadwyżek finansowych ponad poziom inflacji – sytuacja pożądana</a:t>
          </a:r>
        </a:p>
        <a:p>
          <a:pPr algn="l"/>
          <a:r>
            <a:rPr lang="pl-PL" sz="1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obarczone wyższym ryzykiem niż oszczędzanie</a:t>
          </a:r>
        </a:p>
      </dgm:t>
    </dgm:pt>
    <dgm:pt modelId="{9713F30E-2BCB-4341-806A-1AED5C1CA0FE}" type="sibTrans" cxnId="{D5147680-C5AD-4471-960E-C5EECD651CAF}">
      <dgm:prSet/>
      <dgm:spPr/>
      <dgm:t>
        <a:bodyPr/>
        <a:lstStyle/>
        <a:p>
          <a:endParaRPr lang="pl-PL"/>
        </a:p>
      </dgm:t>
    </dgm:pt>
    <dgm:pt modelId="{35CA1D49-F84A-4088-BC31-AD9F8E0F50FF}" type="parTrans" cxnId="{D5147680-C5AD-4471-960E-C5EECD651CAF}">
      <dgm:prSet/>
      <dgm:spPr/>
      <dgm:t>
        <a:bodyPr/>
        <a:lstStyle/>
        <a:p>
          <a:endParaRPr lang="pl-PL"/>
        </a:p>
      </dgm:t>
    </dgm:pt>
    <dgm:pt modelId="{AB0F59AE-C16F-4F4A-B817-79676A77070B}" type="pres">
      <dgm:prSet presAssocID="{D8FADF21-8075-4F2D-B32E-79E4283529B7}" presName="linear" presStyleCnt="0">
        <dgm:presLayoutVars>
          <dgm:animLvl val="lvl"/>
          <dgm:resizeHandles val="exact"/>
        </dgm:presLayoutVars>
      </dgm:prSet>
      <dgm:spPr/>
    </dgm:pt>
    <dgm:pt modelId="{FF41B701-30D5-4F0B-B934-01A57F2C1EAA}" type="pres">
      <dgm:prSet presAssocID="{D3EC382A-F082-4A76-9C30-256B2C6F8654}" presName="parentText" presStyleLbl="node1" presStyleIdx="0" presStyleCnt="2" custScaleY="83781" custLinFactY="-41890" custLinFactNeighborX="-405" custLinFactNeighborY="-100000">
        <dgm:presLayoutVars>
          <dgm:chMax val="0"/>
          <dgm:bulletEnabled val="1"/>
        </dgm:presLayoutVars>
      </dgm:prSet>
      <dgm:spPr/>
    </dgm:pt>
    <dgm:pt modelId="{95A660EA-936F-4383-AC46-800D71164637}" type="pres">
      <dgm:prSet presAssocID="{FCAD2D48-02F9-44A4-9311-DAE71360C1DF}" presName="spacer" presStyleCnt="0"/>
      <dgm:spPr/>
    </dgm:pt>
    <dgm:pt modelId="{A5A4D2C8-014D-4D66-B45F-57707C00093F}" type="pres">
      <dgm:prSet presAssocID="{8CC0E178-15BE-4CE4-9693-76A8CDC64834}" presName="parentText" presStyleLbl="node1" presStyleIdx="1" presStyleCnt="2" custScaleY="140695" custLinFactY="-13580" custLinFactNeighborX="911" custLinFactNeighborY="-100000">
        <dgm:presLayoutVars>
          <dgm:chMax val="0"/>
          <dgm:bulletEnabled val="1"/>
        </dgm:presLayoutVars>
      </dgm:prSet>
      <dgm:spPr/>
    </dgm:pt>
  </dgm:ptLst>
  <dgm:cxnLst>
    <dgm:cxn modelId="{CAA0B611-E398-4348-B26F-FCEC3DF1C1BB}" type="presOf" srcId="{D8FADF21-8075-4F2D-B32E-79E4283529B7}" destId="{AB0F59AE-C16F-4F4A-B817-79676A77070B}" srcOrd="0" destOrd="0" presId="urn:microsoft.com/office/officeart/2005/8/layout/vList2"/>
    <dgm:cxn modelId="{9C64C312-5300-4DAE-98DB-3A8F39DE6AC3}" srcId="{D8FADF21-8075-4F2D-B32E-79E4283529B7}" destId="{D3EC382A-F082-4A76-9C30-256B2C6F8654}" srcOrd="0" destOrd="0" parTransId="{6EA7EC6D-099C-4422-B66C-ECEDA02CD3B5}" sibTransId="{FCAD2D48-02F9-44A4-9311-DAE71360C1DF}"/>
    <dgm:cxn modelId="{F7C52D25-0CE1-4AC7-BB61-24480CE12178}" type="presOf" srcId="{8CC0E178-15BE-4CE4-9693-76A8CDC64834}" destId="{A5A4D2C8-014D-4D66-B45F-57707C00093F}" srcOrd="0" destOrd="0" presId="urn:microsoft.com/office/officeart/2005/8/layout/vList2"/>
    <dgm:cxn modelId="{D5147680-C5AD-4471-960E-C5EECD651CAF}" srcId="{D8FADF21-8075-4F2D-B32E-79E4283529B7}" destId="{8CC0E178-15BE-4CE4-9693-76A8CDC64834}" srcOrd="1" destOrd="0" parTransId="{35CA1D49-F84A-4088-BC31-AD9F8E0F50FF}" sibTransId="{9713F30E-2BCB-4341-806A-1AED5C1CA0FE}"/>
    <dgm:cxn modelId="{F0BCDFF5-2B8F-40EF-9E83-715A54359E08}" type="presOf" srcId="{D3EC382A-F082-4A76-9C30-256B2C6F8654}" destId="{FF41B701-30D5-4F0B-B934-01A57F2C1EAA}" srcOrd="0" destOrd="0" presId="urn:microsoft.com/office/officeart/2005/8/layout/vList2"/>
    <dgm:cxn modelId="{E2A39137-6CA8-435D-9DC7-130EC22AD0A7}" type="presParOf" srcId="{AB0F59AE-C16F-4F4A-B817-79676A77070B}" destId="{FF41B701-30D5-4F0B-B934-01A57F2C1EAA}" srcOrd="0" destOrd="0" presId="urn:microsoft.com/office/officeart/2005/8/layout/vList2"/>
    <dgm:cxn modelId="{4A1FFBF9-4BD9-45F5-95BD-C964507FE094}" type="presParOf" srcId="{AB0F59AE-C16F-4F4A-B817-79676A77070B}" destId="{95A660EA-936F-4383-AC46-800D71164637}" srcOrd="1" destOrd="0" presId="urn:microsoft.com/office/officeart/2005/8/layout/vList2"/>
    <dgm:cxn modelId="{2176BB06-844C-4F61-9F38-FAA93161F669}" type="presParOf" srcId="{AB0F59AE-C16F-4F4A-B817-79676A77070B}" destId="{A5A4D2C8-014D-4D66-B45F-57707C00093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0F6D4B7-397A-4DB4-9367-62D007EDC94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7709882D-C075-478B-9151-2B77645DA5B0}">
      <dgm:prSet phldrT="[Tekst]" custT="1"/>
      <dgm:spPr>
        <a:solidFill>
          <a:srgbClr val="7030A0"/>
        </a:solidFill>
      </dgm:spPr>
      <dgm:t>
        <a:bodyPr/>
        <a:lstStyle/>
        <a:p>
          <a:r>
            <a:rPr lang="pl-PL" sz="17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stopy procentowej</a:t>
          </a:r>
        </a:p>
      </dgm:t>
    </dgm:pt>
    <dgm:pt modelId="{1A76D8F7-699C-4C81-84CE-F9B477E9E5C1}" type="parTrans" cxnId="{DD7396CB-44F5-4586-AA90-35E85729E862}">
      <dgm:prSet/>
      <dgm:spPr/>
      <dgm:t>
        <a:bodyPr/>
        <a:lstStyle/>
        <a:p>
          <a:endParaRPr lang="pl-PL"/>
        </a:p>
      </dgm:t>
    </dgm:pt>
    <dgm:pt modelId="{D12439ED-9FAC-47F6-B69F-B3881AB0E060}" type="sibTrans" cxnId="{DD7396CB-44F5-4586-AA90-35E85729E862}">
      <dgm:prSet/>
      <dgm:spPr/>
      <dgm:t>
        <a:bodyPr/>
        <a:lstStyle/>
        <a:p>
          <a:endParaRPr lang="pl-PL"/>
        </a:p>
      </dgm:t>
    </dgm:pt>
    <dgm:pt modelId="{E1077AE0-7662-462B-9865-B489DCE4961D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7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kwoty zainwestowanych pieniędzy</a:t>
          </a:r>
        </a:p>
      </dgm:t>
    </dgm:pt>
    <dgm:pt modelId="{141C1FB9-A975-4730-A37E-87142B1E3C9D}" type="parTrans" cxnId="{6A542E02-7C2A-4F6B-A84E-26C13E407FA5}">
      <dgm:prSet/>
      <dgm:spPr/>
      <dgm:t>
        <a:bodyPr/>
        <a:lstStyle/>
        <a:p>
          <a:endParaRPr lang="pl-PL"/>
        </a:p>
      </dgm:t>
    </dgm:pt>
    <dgm:pt modelId="{294D4998-0961-4879-A22F-14FA9F854E41}" type="sibTrans" cxnId="{6A542E02-7C2A-4F6B-A84E-26C13E407FA5}">
      <dgm:prSet/>
      <dgm:spPr/>
      <dgm:t>
        <a:bodyPr/>
        <a:lstStyle/>
        <a:p>
          <a:endParaRPr lang="pl-PL"/>
        </a:p>
      </dgm:t>
    </dgm:pt>
    <dgm:pt modelId="{A3566279-BF97-43CD-B3D5-4E4F38F7F937}">
      <dgm:prSet phldrT="[Tekst]" custT="1"/>
      <dgm:spPr>
        <a:solidFill>
          <a:srgbClr val="FFC000"/>
        </a:solidFill>
      </dgm:spPr>
      <dgm:t>
        <a:bodyPr/>
        <a:lstStyle/>
        <a:p>
          <a:r>
            <a:rPr lang="pl-PL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czasu</a:t>
          </a:r>
        </a:p>
      </dgm:t>
    </dgm:pt>
    <dgm:pt modelId="{17021372-F381-4767-90E2-B9A7434BFE83}" type="parTrans" cxnId="{B9F0F795-53D8-4E03-A4E6-B3C6C3D11B73}">
      <dgm:prSet/>
      <dgm:spPr/>
      <dgm:t>
        <a:bodyPr/>
        <a:lstStyle/>
        <a:p>
          <a:endParaRPr lang="pl-PL"/>
        </a:p>
      </dgm:t>
    </dgm:pt>
    <dgm:pt modelId="{398D3544-F987-4E46-A6B0-5CCB4EC7DE0E}" type="sibTrans" cxnId="{B9F0F795-53D8-4E03-A4E6-B3C6C3D11B73}">
      <dgm:prSet/>
      <dgm:spPr/>
      <dgm:t>
        <a:bodyPr/>
        <a:lstStyle/>
        <a:p>
          <a:endParaRPr lang="pl-PL"/>
        </a:p>
      </dgm:t>
    </dgm:pt>
    <dgm:pt modelId="{05E96AFD-FFB3-4C65-9B79-1E0C0D93BD1F}" type="pres">
      <dgm:prSet presAssocID="{F0F6D4B7-397A-4DB4-9367-62D007EDC941}" presName="compositeShape" presStyleCnt="0">
        <dgm:presLayoutVars>
          <dgm:chMax val="7"/>
          <dgm:dir/>
          <dgm:resizeHandles val="exact"/>
        </dgm:presLayoutVars>
      </dgm:prSet>
      <dgm:spPr/>
    </dgm:pt>
    <dgm:pt modelId="{3C5CB07B-9031-41FC-B4AA-7AF0675FCD03}" type="pres">
      <dgm:prSet presAssocID="{F0F6D4B7-397A-4DB4-9367-62D007EDC941}" presName="wedge1" presStyleLbl="node1" presStyleIdx="0" presStyleCnt="3"/>
      <dgm:spPr/>
    </dgm:pt>
    <dgm:pt modelId="{7424BDFD-B684-403E-ABF0-0B79487D6FFD}" type="pres">
      <dgm:prSet presAssocID="{F0F6D4B7-397A-4DB4-9367-62D007EDC941}" presName="dummy1a" presStyleCnt="0"/>
      <dgm:spPr/>
    </dgm:pt>
    <dgm:pt modelId="{9F2050C9-548C-41D8-B3FB-752D0A8213AB}" type="pres">
      <dgm:prSet presAssocID="{F0F6D4B7-397A-4DB4-9367-62D007EDC941}" presName="dummy1b" presStyleCnt="0"/>
      <dgm:spPr/>
    </dgm:pt>
    <dgm:pt modelId="{0B04FD7C-7C5F-47B1-B02B-863FB51BE18B}" type="pres">
      <dgm:prSet presAssocID="{F0F6D4B7-397A-4DB4-9367-62D007EDC94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222145E-9259-4B6B-B786-2DFFC593250C}" type="pres">
      <dgm:prSet presAssocID="{F0F6D4B7-397A-4DB4-9367-62D007EDC941}" presName="wedge2" presStyleLbl="node1" presStyleIdx="1" presStyleCnt="3"/>
      <dgm:spPr/>
    </dgm:pt>
    <dgm:pt modelId="{C736A8BE-4562-413D-BC87-129397D29381}" type="pres">
      <dgm:prSet presAssocID="{F0F6D4B7-397A-4DB4-9367-62D007EDC941}" presName="dummy2a" presStyleCnt="0"/>
      <dgm:spPr/>
    </dgm:pt>
    <dgm:pt modelId="{4FC0C918-3809-4B96-B25C-ACA62B97EE58}" type="pres">
      <dgm:prSet presAssocID="{F0F6D4B7-397A-4DB4-9367-62D007EDC941}" presName="dummy2b" presStyleCnt="0"/>
      <dgm:spPr/>
    </dgm:pt>
    <dgm:pt modelId="{1725C692-3C0A-4FAF-BC27-82D3D90157B6}" type="pres">
      <dgm:prSet presAssocID="{F0F6D4B7-397A-4DB4-9367-62D007EDC94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5F0D9C2-335C-4258-9537-EA59B9876969}" type="pres">
      <dgm:prSet presAssocID="{F0F6D4B7-397A-4DB4-9367-62D007EDC941}" presName="wedge3" presStyleLbl="node1" presStyleIdx="2" presStyleCnt="3"/>
      <dgm:spPr/>
    </dgm:pt>
    <dgm:pt modelId="{B3C21690-A622-4691-8275-22B44C947078}" type="pres">
      <dgm:prSet presAssocID="{F0F6D4B7-397A-4DB4-9367-62D007EDC941}" presName="dummy3a" presStyleCnt="0"/>
      <dgm:spPr/>
    </dgm:pt>
    <dgm:pt modelId="{EE91164B-9A4E-40E4-BCBB-16C72EAB015F}" type="pres">
      <dgm:prSet presAssocID="{F0F6D4B7-397A-4DB4-9367-62D007EDC941}" presName="dummy3b" presStyleCnt="0"/>
      <dgm:spPr/>
    </dgm:pt>
    <dgm:pt modelId="{B206C9CB-F81A-48EE-804F-80219FE97C63}" type="pres">
      <dgm:prSet presAssocID="{F0F6D4B7-397A-4DB4-9367-62D007EDC94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432B742-583A-450F-99AA-325923CD7BC4}" type="pres">
      <dgm:prSet presAssocID="{D12439ED-9FAC-47F6-B69F-B3881AB0E060}" presName="arrowWedge1" presStyleLbl="fgSibTrans2D1" presStyleIdx="0" presStyleCnt="3"/>
      <dgm:spPr>
        <a:solidFill>
          <a:schemeClr val="tx1"/>
        </a:solidFill>
      </dgm:spPr>
    </dgm:pt>
    <dgm:pt modelId="{99CC76A2-84F3-4020-9AC0-1FF1FA4DCB53}" type="pres">
      <dgm:prSet presAssocID="{294D4998-0961-4879-A22F-14FA9F854E41}" presName="arrowWedge2" presStyleLbl="fgSibTrans2D1" presStyleIdx="1" presStyleCnt="3"/>
      <dgm:spPr>
        <a:solidFill>
          <a:schemeClr val="tx1"/>
        </a:solidFill>
      </dgm:spPr>
    </dgm:pt>
    <dgm:pt modelId="{6C9B50E8-1615-4F15-9C16-F584FA82C0C0}" type="pres">
      <dgm:prSet presAssocID="{398D3544-F987-4E46-A6B0-5CCB4EC7DE0E}" presName="arrowWedge3" presStyleLbl="fgSibTrans2D1" presStyleIdx="2" presStyleCnt="3"/>
      <dgm:spPr>
        <a:solidFill>
          <a:schemeClr val="tx1"/>
        </a:solidFill>
      </dgm:spPr>
    </dgm:pt>
  </dgm:ptLst>
  <dgm:cxnLst>
    <dgm:cxn modelId="{6A542E02-7C2A-4F6B-A84E-26C13E407FA5}" srcId="{F0F6D4B7-397A-4DB4-9367-62D007EDC941}" destId="{E1077AE0-7662-462B-9865-B489DCE4961D}" srcOrd="1" destOrd="0" parTransId="{141C1FB9-A975-4730-A37E-87142B1E3C9D}" sibTransId="{294D4998-0961-4879-A22F-14FA9F854E41}"/>
    <dgm:cxn modelId="{49AFA30D-51CA-499E-9780-CEC971880A26}" type="presOf" srcId="{7709882D-C075-478B-9151-2B77645DA5B0}" destId="{0B04FD7C-7C5F-47B1-B02B-863FB51BE18B}" srcOrd="1" destOrd="0" presId="urn:microsoft.com/office/officeart/2005/8/layout/cycle8"/>
    <dgm:cxn modelId="{939E0619-4EC9-45AA-9EC8-E1CBE6C6B120}" type="presOf" srcId="{F0F6D4B7-397A-4DB4-9367-62D007EDC941}" destId="{05E96AFD-FFB3-4C65-9B79-1E0C0D93BD1F}" srcOrd="0" destOrd="0" presId="urn:microsoft.com/office/officeart/2005/8/layout/cycle8"/>
    <dgm:cxn modelId="{A6D3F36D-5635-4F93-99EB-4372070E1ACB}" type="presOf" srcId="{7709882D-C075-478B-9151-2B77645DA5B0}" destId="{3C5CB07B-9031-41FC-B4AA-7AF0675FCD03}" srcOrd="0" destOrd="0" presId="urn:microsoft.com/office/officeart/2005/8/layout/cycle8"/>
    <dgm:cxn modelId="{2F7DFF51-C16E-482B-98B8-535534893B43}" type="presOf" srcId="{E1077AE0-7662-462B-9865-B489DCE4961D}" destId="{1725C692-3C0A-4FAF-BC27-82D3D90157B6}" srcOrd="1" destOrd="0" presId="urn:microsoft.com/office/officeart/2005/8/layout/cycle8"/>
    <dgm:cxn modelId="{497BD287-6BF0-4323-8775-2A30DE0033BB}" type="presOf" srcId="{A3566279-BF97-43CD-B3D5-4E4F38F7F937}" destId="{55F0D9C2-335C-4258-9537-EA59B9876969}" srcOrd="0" destOrd="0" presId="urn:microsoft.com/office/officeart/2005/8/layout/cycle8"/>
    <dgm:cxn modelId="{48210091-6E53-40F1-AA03-342B1D5FC345}" type="presOf" srcId="{E1077AE0-7662-462B-9865-B489DCE4961D}" destId="{9222145E-9259-4B6B-B786-2DFFC593250C}" srcOrd="0" destOrd="0" presId="urn:microsoft.com/office/officeart/2005/8/layout/cycle8"/>
    <dgm:cxn modelId="{B9F0F795-53D8-4E03-A4E6-B3C6C3D11B73}" srcId="{F0F6D4B7-397A-4DB4-9367-62D007EDC941}" destId="{A3566279-BF97-43CD-B3D5-4E4F38F7F937}" srcOrd="2" destOrd="0" parTransId="{17021372-F381-4767-90E2-B9A7434BFE83}" sibTransId="{398D3544-F987-4E46-A6B0-5CCB4EC7DE0E}"/>
    <dgm:cxn modelId="{DD7396CB-44F5-4586-AA90-35E85729E862}" srcId="{F0F6D4B7-397A-4DB4-9367-62D007EDC941}" destId="{7709882D-C075-478B-9151-2B77645DA5B0}" srcOrd="0" destOrd="0" parTransId="{1A76D8F7-699C-4C81-84CE-F9B477E9E5C1}" sibTransId="{D12439ED-9FAC-47F6-B69F-B3881AB0E060}"/>
    <dgm:cxn modelId="{8AF383E2-09C0-40BD-B5C1-78ADADEFDAA7}" type="presOf" srcId="{A3566279-BF97-43CD-B3D5-4E4F38F7F937}" destId="{B206C9CB-F81A-48EE-804F-80219FE97C63}" srcOrd="1" destOrd="0" presId="urn:microsoft.com/office/officeart/2005/8/layout/cycle8"/>
    <dgm:cxn modelId="{8B539AB9-1721-4498-A882-E6E93720B220}" type="presParOf" srcId="{05E96AFD-FFB3-4C65-9B79-1E0C0D93BD1F}" destId="{3C5CB07B-9031-41FC-B4AA-7AF0675FCD03}" srcOrd="0" destOrd="0" presId="urn:microsoft.com/office/officeart/2005/8/layout/cycle8"/>
    <dgm:cxn modelId="{CFD8A21A-BD48-4E5C-B9DA-EBAA4B132890}" type="presParOf" srcId="{05E96AFD-FFB3-4C65-9B79-1E0C0D93BD1F}" destId="{7424BDFD-B684-403E-ABF0-0B79487D6FFD}" srcOrd="1" destOrd="0" presId="urn:microsoft.com/office/officeart/2005/8/layout/cycle8"/>
    <dgm:cxn modelId="{71E986D1-DFF0-44CC-8724-8D2481920A08}" type="presParOf" srcId="{05E96AFD-FFB3-4C65-9B79-1E0C0D93BD1F}" destId="{9F2050C9-548C-41D8-B3FB-752D0A8213AB}" srcOrd="2" destOrd="0" presId="urn:microsoft.com/office/officeart/2005/8/layout/cycle8"/>
    <dgm:cxn modelId="{2080ED20-A799-4FC6-AA59-2D16AD994B00}" type="presParOf" srcId="{05E96AFD-FFB3-4C65-9B79-1E0C0D93BD1F}" destId="{0B04FD7C-7C5F-47B1-B02B-863FB51BE18B}" srcOrd="3" destOrd="0" presId="urn:microsoft.com/office/officeart/2005/8/layout/cycle8"/>
    <dgm:cxn modelId="{C47CA941-CF6F-40A0-9B86-3CC897B81FFF}" type="presParOf" srcId="{05E96AFD-FFB3-4C65-9B79-1E0C0D93BD1F}" destId="{9222145E-9259-4B6B-B786-2DFFC593250C}" srcOrd="4" destOrd="0" presId="urn:microsoft.com/office/officeart/2005/8/layout/cycle8"/>
    <dgm:cxn modelId="{C914E555-9F67-4388-A62C-33B8945E8D3D}" type="presParOf" srcId="{05E96AFD-FFB3-4C65-9B79-1E0C0D93BD1F}" destId="{C736A8BE-4562-413D-BC87-129397D29381}" srcOrd="5" destOrd="0" presId="urn:microsoft.com/office/officeart/2005/8/layout/cycle8"/>
    <dgm:cxn modelId="{8E9BE7FD-9C35-418D-ABD4-2C73A762302F}" type="presParOf" srcId="{05E96AFD-FFB3-4C65-9B79-1E0C0D93BD1F}" destId="{4FC0C918-3809-4B96-B25C-ACA62B97EE58}" srcOrd="6" destOrd="0" presId="urn:microsoft.com/office/officeart/2005/8/layout/cycle8"/>
    <dgm:cxn modelId="{2CCC1201-92D4-4EFE-A251-2D2C715A92AF}" type="presParOf" srcId="{05E96AFD-FFB3-4C65-9B79-1E0C0D93BD1F}" destId="{1725C692-3C0A-4FAF-BC27-82D3D90157B6}" srcOrd="7" destOrd="0" presId="urn:microsoft.com/office/officeart/2005/8/layout/cycle8"/>
    <dgm:cxn modelId="{B8C4C91A-20F5-4AC4-9BB9-7F842F15E58E}" type="presParOf" srcId="{05E96AFD-FFB3-4C65-9B79-1E0C0D93BD1F}" destId="{55F0D9C2-335C-4258-9537-EA59B9876969}" srcOrd="8" destOrd="0" presId="urn:microsoft.com/office/officeart/2005/8/layout/cycle8"/>
    <dgm:cxn modelId="{BCF9B9A0-1A5C-492F-9187-EF2FE810B1B6}" type="presParOf" srcId="{05E96AFD-FFB3-4C65-9B79-1E0C0D93BD1F}" destId="{B3C21690-A622-4691-8275-22B44C947078}" srcOrd="9" destOrd="0" presId="urn:microsoft.com/office/officeart/2005/8/layout/cycle8"/>
    <dgm:cxn modelId="{C765143F-F3AB-43C9-B2EA-75101FDA3030}" type="presParOf" srcId="{05E96AFD-FFB3-4C65-9B79-1E0C0D93BD1F}" destId="{EE91164B-9A4E-40E4-BCBB-16C72EAB015F}" srcOrd="10" destOrd="0" presId="urn:microsoft.com/office/officeart/2005/8/layout/cycle8"/>
    <dgm:cxn modelId="{D8A7EE3C-C3CF-412B-86FF-8AA6AF847467}" type="presParOf" srcId="{05E96AFD-FFB3-4C65-9B79-1E0C0D93BD1F}" destId="{B206C9CB-F81A-48EE-804F-80219FE97C63}" srcOrd="11" destOrd="0" presId="urn:microsoft.com/office/officeart/2005/8/layout/cycle8"/>
    <dgm:cxn modelId="{A2F68FDF-3D1E-4F84-A4AF-8BD5685544AB}" type="presParOf" srcId="{05E96AFD-FFB3-4C65-9B79-1E0C0D93BD1F}" destId="{7432B742-583A-450F-99AA-325923CD7BC4}" srcOrd="12" destOrd="0" presId="urn:microsoft.com/office/officeart/2005/8/layout/cycle8"/>
    <dgm:cxn modelId="{AF337D5B-DBC0-4F6D-A3A5-59039C125388}" type="presParOf" srcId="{05E96AFD-FFB3-4C65-9B79-1E0C0D93BD1F}" destId="{99CC76A2-84F3-4020-9AC0-1FF1FA4DCB53}" srcOrd="13" destOrd="0" presId="urn:microsoft.com/office/officeart/2005/8/layout/cycle8"/>
    <dgm:cxn modelId="{16C1EB0B-C371-4BDE-9AE5-531051AC627C}" type="presParOf" srcId="{05E96AFD-FFB3-4C65-9B79-1E0C0D93BD1F}" destId="{6C9B50E8-1615-4F15-9C16-F584FA82C0C0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705CDA-AC56-4947-91CE-2AF2FD169CDB}">
      <dsp:nvSpPr>
        <dsp:cNvPr id="0" name=""/>
        <dsp:cNvSpPr/>
      </dsp:nvSpPr>
      <dsp:spPr>
        <a:xfrm>
          <a:off x="1821" y="0"/>
          <a:ext cx="2834418" cy="487214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REALIZM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uświadom sobie, że będziesz miał zawsze ograniczone środki do rozdysponowania, nawet jeśli staniesz się bogaczem.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 jest realizm. </a:t>
          </a:r>
        </a:p>
      </dsp:txBody>
      <dsp:txXfrm>
        <a:off x="1821" y="1948859"/>
        <a:ext cx="2834418" cy="1948859"/>
      </dsp:txXfrm>
    </dsp:sp>
    <dsp:sp modelId="{AD742CD1-2E0A-4187-9A09-CA6E55CE9BFB}">
      <dsp:nvSpPr>
        <dsp:cNvPr id="0" name=""/>
        <dsp:cNvSpPr/>
      </dsp:nvSpPr>
      <dsp:spPr>
        <a:xfrm>
          <a:off x="403854" y="409070"/>
          <a:ext cx="2030352" cy="2030352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B9866-D1B5-4525-9C19-2103F70BD573}">
      <dsp:nvSpPr>
        <dsp:cNvPr id="0" name=""/>
        <dsp:cNvSpPr/>
      </dsp:nvSpPr>
      <dsp:spPr>
        <a:xfrm>
          <a:off x="2921272" y="0"/>
          <a:ext cx="2834418" cy="487214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ODPOWIEDZIALNOŚĆ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jeśli będziesz odpowiednio rozporządzać swoimi pieniędzmi, możesz zapewnić wiele korzyści sobie i innym.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To jest odpowiedzialności.</a:t>
          </a:r>
        </a:p>
      </dsp:txBody>
      <dsp:txXfrm>
        <a:off x="2921272" y="1948859"/>
        <a:ext cx="2834418" cy="1948859"/>
      </dsp:txXfrm>
    </dsp:sp>
    <dsp:sp modelId="{3145ED08-8C2B-460B-B474-E35E0C6EC258}">
      <dsp:nvSpPr>
        <dsp:cNvPr id="0" name=""/>
        <dsp:cNvSpPr/>
      </dsp:nvSpPr>
      <dsp:spPr>
        <a:xfrm>
          <a:off x="3323305" y="409070"/>
          <a:ext cx="2030352" cy="2030352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5D034-51B7-4F1D-9226-031E6E62A108}">
      <dsp:nvSpPr>
        <dsp:cNvPr id="0" name=""/>
        <dsp:cNvSpPr/>
      </dsp:nvSpPr>
      <dsp:spPr>
        <a:xfrm>
          <a:off x="5840723" y="0"/>
          <a:ext cx="2834418" cy="4872149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UMIARKOWANIE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wykazujesz umiarkowanie, kiedy potrafisz sam kontrolować siebie na tyle, żeby oszczędzać pieniądze na swoje cele w przyszłości, zamiast wydawać je od razu.</a:t>
          </a:r>
        </a:p>
      </dsp:txBody>
      <dsp:txXfrm>
        <a:off x="5840723" y="1948859"/>
        <a:ext cx="2834418" cy="1948859"/>
      </dsp:txXfrm>
    </dsp:sp>
    <dsp:sp modelId="{CE9CA0E9-5839-48F6-8434-3EA750F478BF}">
      <dsp:nvSpPr>
        <dsp:cNvPr id="0" name=""/>
        <dsp:cNvSpPr/>
      </dsp:nvSpPr>
      <dsp:spPr>
        <a:xfrm>
          <a:off x="6242756" y="409070"/>
          <a:ext cx="2030352" cy="2030352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31FAC-7B3A-4A12-BF6A-13A38C9F4925}">
      <dsp:nvSpPr>
        <dsp:cNvPr id="0" name=""/>
        <dsp:cNvSpPr/>
      </dsp:nvSpPr>
      <dsp:spPr>
        <a:xfrm>
          <a:off x="347078" y="3599777"/>
          <a:ext cx="7982806" cy="803904"/>
        </a:xfrm>
        <a:prstGeom prst="leftRightArrow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79444-974D-4566-8A83-0C8050F1E116}">
      <dsp:nvSpPr>
        <dsp:cNvPr id="0" name=""/>
        <dsp:cNvSpPr/>
      </dsp:nvSpPr>
      <dsp:spPr>
        <a:xfrm>
          <a:off x="460889" y="0"/>
          <a:ext cx="5223409" cy="2620374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1C4FF9-9018-4B71-93BB-02029887F8CD}">
      <dsp:nvSpPr>
        <dsp:cNvPr id="0" name=""/>
        <dsp:cNvSpPr/>
      </dsp:nvSpPr>
      <dsp:spPr>
        <a:xfrm>
          <a:off x="0" y="776490"/>
          <a:ext cx="1876645" cy="1048149"/>
        </a:xfrm>
        <a:prstGeom prst="roundRect">
          <a:avLst/>
        </a:prstGeom>
        <a:solidFill>
          <a:srgbClr val="FFFF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określania celów</a:t>
          </a:r>
        </a:p>
      </dsp:txBody>
      <dsp:txXfrm>
        <a:off x="51166" y="827656"/>
        <a:ext cx="1774313" cy="945817"/>
      </dsp:txXfrm>
    </dsp:sp>
    <dsp:sp modelId="{1091408E-8457-415D-812D-A80346263A2B}">
      <dsp:nvSpPr>
        <dsp:cNvPr id="0" name=""/>
        <dsp:cNvSpPr/>
      </dsp:nvSpPr>
      <dsp:spPr>
        <a:xfrm>
          <a:off x="2021214" y="786112"/>
          <a:ext cx="1876645" cy="1048149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tworzenia planu </a:t>
          </a:r>
        </a:p>
      </dsp:txBody>
      <dsp:txXfrm>
        <a:off x="2072380" y="837278"/>
        <a:ext cx="1774313" cy="945817"/>
      </dsp:txXfrm>
    </dsp:sp>
    <dsp:sp modelId="{2FC32348-2C00-45F9-AF03-E71EE8ED3504}">
      <dsp:nvSpPr>
        <dsp:cNvPr id="0" name=""/>
        <dsp:cNvSpPr/>
      </dsp:nvSpPr>
      <dsp:spPr>
        <a:xfrm>
          <a:off x="4040537" y="786112"/>
          <a:ext cx="2102759" cy="1048149"/>
        </a:xfrm>
        <a:prstGeom prst="roundRect">
          <a:avLst/>
        </a:prstGeom>
        <a:solidFill>
          <a:srgbClr val="FF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wprowadzania tego planu</a:t>
          </a:r>
          <a:br>
            <a:rPr lang="pl-PL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r>
            <a:rPr lang="pl-PL" sz="22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w życie</a:t>
          </a:r>
        </a:p>
      </dsp:txBody>
      <dsp:txXfrm>
        <a:off x="4091703" y="837278"/>
        <a:ext cx="2000427" cy="945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66FC5-CDBB-47E0-9CF5-6EF4570F20E8}">
      <dsp:nvSpPr>
        <dsp:cNvPr id="0" name=""/>
        <dsp:cNvSpPr/>
      </dsp:nvSpPr>
      <dsp:spPr>
        <a:xfrm>
          <a:off x="0" y="0"/>
          <a:ext cx="6819878" cy="64539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Arial" pitchFamily="34" charset="0"/>
              <a:cs typeface="Arial" pitchFamily="34" charset="0"/>
            </a:rPr>
            <a:t>wyznaczenie celów [</a:t>
          </a:r>
          <a:r>
            <a:rPr lang="pl-PL" sz="2000" b="0" i="1" kern="1200" dirty="0">
              <a:latin typeface="Arial" pitchFamily="34" charset="0"/>
              <a:cs typeface="Arial" pitchFamily="34" charset="0"/>
            </a:rPr>
            <a:t>korekta celów</a:t>
          </a:r>
          <a:r>
            <a:rPr lang="pl-PL" sz="2000" b="0" kern="1200" dirty="0">
              <a:latin typeface="Arial" pitchFamily="34" charset="0"/>
              <a:cs typeface="Arial" pitchFamily="34" charset="0"/>
            </a:rPr>
            <a:t>]</a:t>
          </a:r>
        </a:p>
      </dsp:txBody>
      <dsp:txXfrm>
        <a:off x="18903" y="18903"/>
        <a:ext cx="6047935" cy="607589"/>
      </dsp:txXfrm>
    </dsp:sp>
    <dsp:sp modelId="{1C04E362-D7F1-44EC-A5D3-D01FF1556C83}">
      <dsp:nvSpPr>
        <dsp:cNvPr id="0" name=""/>
        <dsp:cNvSpPr/>
      </dsp:nvSpPr>
      <dsp:spPr>
        <a:xfrm>
          <a:off x="509276" y="735033"/>
          <a:ext cx="6819878" cy="64539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Arial" pitchFamily="34" charset="0"/>
              <a:cs typeface="Arial" pitchFamily="34" charset="0"/>
            </a:rPr>
            <a:t>analiza informacji</a:t>
          </a:r>
        </a:p>
      </dsp:txBody>
      <dsp:txXfrm>
        <a:off x="528179" y="753936"/>
        <a:ext cx="5853288" cy="607589"/>
      </dsp:txXfrm>
    </dsp:sp>
    <dsp:sp modelId="{36772A4C-0D70-4A78-9B22-2E9713E15843}">
      <dsp:nvSpPr>
        <dsp:cNvPr id="0" name=""/>
        <dsp:cNvSpPr/>
      </dsp:nvSpPr>
      <dsp:spPr>
        <a:xfrm>
          <a:off x="1018553" y="1470067"/>
          <a:ext cx="6819878" cy="645395"/>
        </a:xfrm>
        <a:prstGeom prst="roundRect">
          <a:avLst>
            <a:gd name="adj" fmla="val 10000"/>
          </a:avLst>
        </a:prstGeom>
        <a:solidFill>
          <a:srgbClr val="C640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Arial" pitchFamily="34" charset="0"/>
              <a:cs typeface="Arial" pitchFamily="34" charset="0"/>
            </a:rPr>
            <a:t>opracowanie planu [</a:t>
          </a:r>
          <a:r>
            <a:rPr lang="pl-PL" sz="2000" b="0" i="1" kern="1200" dirty="0">
              <a:latin typeface="Arial" pitchFamily="34" charset="0"/>
              <a:cs typeface="Arial" pitchFamily="34" charset="0"/>
            </a:rPr>
            <a:t>korekta planu</a:t>
          </a:r>
          <a:r>
            <a:rPr lang="pl-PL" sz="2000" b="0" kern="1200" dirty="0">
              <a:latin typeface="Arial" pitchFamily="34" charset="0"/>
              <a:cs typeface="Arial" pitchFamily="34" charset="0"/>
            </a:rPr>
            <a:t>]</a:t>
          </a:r>
        </a:p>
      </dsp:txBody>
      <dsp:txXfrm>
        <a:off x="1037456" y="1488970"/>
        <a:ext cx="5853288" cy="607589"/>
      </dsp:txXfrm>
    </dsp:sp>
    <dsp:sp modelId="{8E5BA405-4BC6-4B39-B398-58D35D33A125}">
      <dsp:nvSpPr>
        <dsp:cNvPr id="0" name=""/>
        <dsp:cNvSpPr/>
      </dsp:nvSpPr>
      <dsp:spPr>
        <a:xfrm>
          <a:off x="1527829" y="2205100"/>
          <a:ext cx="6819878" cy="645395"/>
        </a:xfrm>
        <a:prstGeom prst="roundRect">
          <a:avLst>
            <a:gd name="adj" fmla="val 10000"/>
          </a:avLst>
        </a:prstGeom>
        <a:solidFill>
          <a:srgbClr val="A41C9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Arial" pitchFamily="34" charset="0"/>
              <a:cs typeface="Arial" pitchFamily="34" charset="0"/>
            </a:rPr>
            <a:t>wprowadzenie planu w życie</a:t>
          </a:r>
        </a:p>
      </dsp:txBody>
      <dsp:txXfrm>
        <a:off x="1546732" y="2224003"/>
        <a:ext cx="5853288" cy="607589"/>
      </dsp:txXfrm>
    </dsp:sp>
    <dsp:sp modelId="{68E712C3-D3E2-49A0-83B6-BF3FB99F14ED}">
      <dsp:nvSpPr>
        <dsp:cNvPr id="0" name=""/>
        <dsp:cNvSpPr/>
      </dsp:nvSpPr>
      <dsp:spPr>
        <a:xfrm>
          <a:off x="1986707" y="2940134"/>
          <a:ext cx="6819878" cy="645395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0" kern="1200" dirty="0">
              <a:latin typeface="Arial" pitchFamily="34" charset="0"/>
              <a:cs typeface="Arial" pitchFamily="34" charset="0"/>
            </a:rPr>
            <a:t>obserwacja realizacji planu [</a:t>
          </a:r>
          <a:r>
            <a:rPr lang="pl-PL" sz="2000" b="0" i="1" kern="1200" dirty="0">
              <a:latin typeface="Arial" pitchFamily="34" charset="0"/>
              <a:cs typeface="Arial" pitchFamily="34" charset="0"/>
            </a:rPr>
            <a:t>korekta planu</a:t>
          </a:r>
          <a:r>
            <a:rPr lang="pl-PL" sz="2000" b="0" kern="1200" dirty="0">
              <a:latin typeface="Arial" pitchFamily="34" charset="0"/>
              <a:cs typeface="Arial" pitchFamily="34" charset="0"/>
            </a:rPr>
            <a:t>]</a:t>
          </a:r>
        </a:p>
      </dsp:txBody>
      <dsp:txXfrm>
        <a:off x="2005610" y="2959037"/>
        <a:ext cx="5853288" cy="607589"/>
      </dsp:txXfrm>
    </dsp:sp>
    <dsp:sp modelId="{2CC2CFB4-49DB-4CAC-968A-1D23180DA4C1}">
      <dsp:nvSpPr>
        <dsp:cNvPr id="0" name=""/>
        <dsp:cNvSpPr/>
      </dsp:nvSpPr>
      <dsp:spPr>
        <a:xfrm>
          <a:off x="6113888" y="450521"/>
          <a:ext cx="507607" cy="46145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6228100" y="450521"/>
        <a:ext cx="279183" cy="347246"/>
      </dsp:txXfrm>
    </dsp:sp>
    <dsp:sp modelId="{E4A0AC55-F821-445A-80B2-08E4CB79FF98}">
      <dsp:nvSpPr>
        <dsp:cNvPr id="0" name=""/>
        <dsp:cNvSpPr/>
      </dsp:nvSpPr>
      <dsp:spPr>
        <a:xfrm>
          <a:off x="6623164" y="1185555"/>
          <a:ext cx="507607" cy="46145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6737376" y="1185555"/>
        <a:ext cx="279183" cy="347246"/>
      </dsp:txXfrm>
    </dsp:sp>
    <dsp:sp modelId="{6102A16C-BDF8-4917-9952-4805BA19FC82}">
      <dsp:nvSpPr>
        <dsp:cNvPr id="0" name=""/>
        <dsp:cNvSpPr/>
      </dsp:nvSpPr>
      <dsp:spPr>
        <a:xfrm>
          <a:off x="7132441" y="1909832"/>
          <a:ext cx="507607" cy="46145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7246653" y="1909832"/>
        <a:ext cx="279183" cy="347246"/>
      </dsp:txXfrm>
    </dsp:sp>
    <dsp:sp modelId="{3DEB37C0-2B55-46E2-A8A9-FBED2A4415F4}">
      <dsp:nvSpPr>
        <dsp:cNvPr id="0" name=""/>
        <dsp:cNvSpPr/>
      </dsp:nvSpPr>
      <dsp:spPr>
        <a:xfrm>
          <a:off x="7641717" y="2652037"/>
          <a:ext cx="507607" cy="46145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/>
        </a:p>
      </dsp:txBody>
      <dsp:txXfrm>
        <a:off x="7755929" y="2652037"/>
        <a:ext cx="279183" cy="3472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C623D-7A1C-4BDC-81C6-98165C5D13CB}">
      <dsp:nvSpPr>
        <dsp:cNvPr id="0" name=""/>
        <dsp:cNvSpPr/>
      </dsp:nvSpPr>
      <dsp:spPr>
        <a:xfrm>
          <a:off x="0" y="1458"/>
          <a:ext cx="8928991" cy="696982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1976438" algn="l"/>
            </a:tabLst>
          </a:pPr>
          <a:r>
            <a:rPr lang="pl-PL" sz="2600" b="1" kern="1200" dirty="0">
              <a:latin typeface="Arial" pitchFamily="34" charset="0"/>
              <a:cs typeface="Arial" pitchFamily="34" charset="0"/>
            </a:rPr>
            <a:t>S</a:t>
          </a:r>
          <a:r>
            <a:rPr lang="pl-PL" sz="2600" b="0" kern="1200" dirty="0">
              <a:latin typeface="Arial" pitchFamily="34" charset="0"/>
              <a:cs typeface="Arial" pitchFamily="34" charset="0"/>
            </a:rPr>
            <a:t>zczegółowe </a:t>
          </a:r>
          <a:r>
            <a:rPr lang="pl-PL" sz="1400" b="0" kern="1200" dirty="0">
              <a:latin typeface="Arial" pitchFamily="34" charset="0"/>
              <a:cs typeface="Arial" pitchFamily="34" charset="0"/>
            </a:rPr>
            <a:t>np. chcę spędzić całe ferie zimowe w Karpaczu</a:t>
          </a:r>
        </a:p>
      </dsp:txBody>
      <dsp:txXfrm>
        <a:off x="34024" y="35482"/>
        <a:ext cx="8860943" cy="628934"/>
      </dsp:txXfrm>
    </dsp:sp>
    <dsp:sp modelId="{E389A7A0-A190-488B-AF1C-AF4323FA717F}">
      <dsp:nvSpPr>
        <dsp:cNvPr id="0" name=""/>
        <dsp:cNvSpPr/>
      </dsp:nvSpPr>
      <dsp:spPr>
        <a:xfrm>
          <a:off x="0" y="710717"/>
          <a:ext cx="8928991" cy="69698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511425" algn="l"/>
            </a:tabLst>
          </a:pPr>
          <a:r>
            <a:rPr lang="pl-PL" sz="2600" b="1" kern="1200" dirty="0">
              <a:latin typeface="Arial" pitchFamily="34" charset="0"/>
              <a:cs typeface="Arial" pitchFamily="34" charset="0"/>
            </a:rPr>
            <a:t>M</a:t>
          </a:r>
          <a:r>
            <a:rPr lang="pl-PL" sz="2600" b="0" kern="1200" dirty="0">
              <a:latin typeface="Arial" pitchFamily="34" charset="0"/>
              <a:cs typeface="Arial" pitchFamily="34" charset="0"/>
            </a:rPr>
            <a:t>ierzalne </a:t>
          </a:r>
          <a:r>
            <a:rPr lang="pl-PL" sz="1400" b="0" kern="1200" dirty="0">
              <a:latin typeface="Arial" pitchFamily="34" charset="0"/>
              <a:cs typeface="Arial" pitchFamily="34" charset="0"/>
            </a:rPr>
            <a:t>np. potrzebuję 200 zł na noclegi i tygodniowe wyżywienie oraz wkład w opłaty za paliwo</a:t>
          </a:r>
        </a:p>
      </dsp:txBody>
      <dsp:txXfrm>
        <a:off x="34024" y="744741"/>
        <a:ext cx="8860943" cy="628934"/>
      </dsp:txXfrm>
    </dsp:sp>
    <dsp:sp modelId="{0287E40E-96D3-4EBE-87D0-1AEF1E8F9842}">
      <dsp:nvSpPr>
        <dsp:cNvPr id="0" name=""/>
        <dsp:cNvSpPr/>
      </dsp:nvSpPr>
      <dsp:spPr>
        <a:xfrm>
          <a:off x="0" y="1414796"/>
          <a:ext cx="8928991" cy="696982"/>
        </a:xfrm>
        <a:prstGeom prst="roundRect">
          <a:avLst/>
        </a:prstGeom>
        <a:solidFill>
          <a:srgbClr val="C640A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511425" algn="l"/>
            </a:tabLst>
          </a:pPr>
          <a:r>
            <a:rPr lang="pl-PL" sz="2600" b="1" kern="1200" dirty="0">
              <a:latin typeface="Arial" pitchFamily="34" charset="0"/>
              <a:cs typeface="Arial" pitchFamily="34" charset="0"/>
            </a:rPr>
            <a:t>A</a:t>
          </a:r>
          <a:r>
            <a:rPr lang="pl-PL" sz="2600" b="0" kern="1200" dirty="0">
              <a:latin typeface="Arial" pitchFamily="34" charset="0"/>
              <a:cs typeface="Arial" pitchFamily="34" charset="0"/>
            </a:rPr>
            <a:t>mbitne </a:t>
          </a:r>
          <a:r>
            <a:rPr lang="pl-PL" sz="1400" b="0" kern="1200" dirty="0">
              <a:latin typeface="Arial" pitchFamily="34" charset="0"/>
              <a:cs typeface="Arial" pitchFamily="34" charset="0"/>
            </a:rPr>
            <a:t>np. będę oszczędzał 20 zł tygodniowo od początku roku szkolnego do ferii zimowych</a:t>
          </a:r>
        </a:p>
      </dsp:txBody>
      <dsp:txXfrm>
        <a:off x="34024" y="1448820"/>
        <a:ext cx="8860943" cy="628934"/>
      </dsp:txXfrm>
    </dsp:sp>
    <dsp:sp modelId="{A2FBB051-F5F2-4DF6-8D3D-879FD270A0CA}">
      <dsp:nvSpPr>
        <dsp:cNvPr id="0" name=""/>
        <dsp:cNvSpPr/>
      </dsp:nvSpPr>
      <dsp:spPr>
        <a:xfrm>
          <a:off x="0" y="2129236"/>
          <a:ext cx="8928991" cy="696982"/>
        </a:xfrm>
        <a:prstGeom prst="roundRect">
          <a:avLst/>
        </a:prstGeom>
        <a:solidFill>
          <a:srgbClr val="A40C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511425" algn="l"/>
            </a:tabLst>
          </a:pPr>
          <a:r>
            <a:rPr lang="pl-PL" sz="2600" b="1" kern="1200" dirty="0">
              <a:latin typeface="Arial" pitchFamily="34" charset="0"/>
              <a:cs typeface="Arial" pitchFamily="34" charset="0"/>
            </a:rPr>
            <a:t>R</a:t>
          </a:r>
          <a:r>
            <a:rPr lang="pl-PL" sz="2600" b="0" kern="1200" dirty="0">
              <a:latin typeface="Arial" pitchFamily="34" charset="0"/>
              <a:cs typeface="Arial" pitchFamily="34" charset="0"/>
            </a:rPr>
            <a:t>ealistyczne </a:t>
          </a:r>
          <a:r>
            <a:rPr lang="pl-PL" sz="1400" b="0" kern="1200" dirty="0">
              <a:latin typeface="Arial" pitchFamily="34" charset="0"/>
              <a:cs typeface="Arial" pitchFamily="34" charset="0"/>
            </a:rPr>
            <a:t>np. planuję przejechać samochodem z Gdańska do Karpacza w ciągu 12h, korzystając z pomocy drugiego kierowcy</a:t>
          </a:r>
        </a:p>
      </dsp:txBody>
      <dsp:txXfrm>
        <a:off x="34024" y="2163260"/>
        <a:ext cx="8860943" cy="628934"/>
      </dsp:txXfrm>
    </dsp:sp>
    <dsp:sp modelId="{56C8BC24-DF1B-4712-AB0A-E3849984788F}">
      <dsp:nvSpPr>
        <dsp:cNvPr id="0" name=""/>
        <dsp:cNvSpPr/>
      </dsp:nvSpPr>
      <dsp:spPr>
        <a:xfrm>
          <a:off x="0" y="2838495"/>
          <a:ext cx="8928991" cy="696982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511425" algn="l"/>
            </a:tabLst>
          </a:pPr>
          <a:r>
            <a:rPr lang="pl-PL" sz="2600" b="1" kern="1200" dirty="0">
              <a:latin typeface="Arial" pitchFamily="34" charset="0"/>
              <a:cs typeface="Arial" pitchFamily="34" charset="0"/>
            </a:rPr>
            <a:t>T</a:t>
          </a:r>
          <a:r>
            <a:rPr lang="pl-PL" sz="2600" b="0" kern="1200" dirty="0">
              <a:latin typeface="Arial" pitchFamily="34" charset="0"/>
              <a:cs typeface="Arial" pitchFamily="34" charset="0"/>
            </a:rPr>
            <a:t>erminowe </a:t>
          </a:r>
          <a:r>
            <a:rPr lang="pl-PL" sz="1400" b="0" kern="1200" dirty="0">
              <a:latin typeface="Arial" pitchFamily="34" charset="0"/>
              <a:cs typeface="Arial" pitchFamily="34" charset="0"/>
            </a:rPr>
            <a:t>np. do 31 stycznia zaoszczędzę 200 zł na wydatki związane z podróżą</a:t>
          </a:r>
        </a:p>
      </dsp:txBody>
      <dsp:txXfrm>
        <a:off x="34024" y="2872519"/>
        <a:ext cx="8860943" cy="6289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9FB91-1F80-4ACA-8E27-E547B17042B9}">
      <dsp:nvSpPr>
        <dsp:cNvPr id="0" name=""/>
        <dsp:cNvSpPr/>
      </dsp:nvSpPr>
      <dsp:spPr>
        <a:xfrm>
          <a:off x="7431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PIERWSZY KROK: …………………………..</a:t>
          </a:r>
        </a:p>
      </dsp:txBody>
      <dsp:txXfrm>
        <a:off x="46463" y="524831"/>
        <a:ext cx="2143031" cy="1254593"/>
      </dsp:txXfrm>
    </dsp:sp>
    <dsp:sp modelId="{DA0BEAE0-6F7B-41B5-A634-56A5AFC326F4}">
      <dsp:nvSpPr>
        <dsp:cNvPr id="0" name=""/>
        <dsp:cNvSpPr/>
      </dsp:nvSpPr>
      <dsp:spPr>
        <a:xfrm>
          <a:off x="2450635" y="876712"/>
          <a:ext cx="470872" cy="550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2450635" y="986878"/>
        <a:ext cx="329610" cy="330499"/>
      </dsp:txXfrm>
    </dsp:sp>
    <dsp:sp modelId="{3ED103DF-B7D2-4C4C-8651-5705E1ADE25D}">
      <dsp:nvSpPr>
        <dsp:cNvPr id="0" name=""/>
        <dsp:cNvSpPr/>
      </dsp:nvSpPr>
      <dsp:spPr>
        <a:xfrm>
          <a:off x="3116964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DRUGI KROK: ……………………………</a:t>
          </a:r>
        </a:p>
      </dsp:txBody>
      <dsp:txXfrm>
        <a:off x="3155996" y="524831"/>
        <a:ext cx="2143031" cy="1254593"/>
      </dsp:txXfrm>
    </dsp:sp>
    <dsp:sp modelId="{F7B68097-3CCF-4B63-AF0F-7A0A0DA9CB4B}">
      <dsp:nvSpPr>
        <dsp:cNvPr id="0" name=""/>
        <dsp:cNvSpPr/>
      </dsp:nvSpPr>
      <dsp:spPr>
        <a:xfrm>
          <a:off x="5560169" y="876712"/>
          <a:ext cx="470872" cy="550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5560169" y="986878"/>
        <a:ext cx="329610" cy="330499"/>
      </dsp:txXfrm>
    </dsp:sp>
    <dsp:sp modelId="{F6F89973-8197-488C-B2C0-151B43714415}">
      <dsp:nvSpPr>
        <dsp:cNvPr id="0" name=""/>
        <dsp:cNvSpPr/>
      </dsp:nvSpPr>
      <dsp:spPr>
        <a:xfrm>
          <a:off x="6226497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MÓJ WIELKI CEL: …………………………..</a:t>
          </a:r>
        </a:p>
      </dsp:txBody>
      <dsp:txXfrm>
        <a:off x="6265529" y="524831"/>
        <a:ext cx="2143031" cy="12545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9FB91-1F80-4ACA-8E27-E547B17042B9}">
      <dsp:nvSpPr>
        <dsp:cNvPr id="0" name=""/>
        <dsp:cNvSpPr/>
      </dsp:nvSpPr>
      <dsp:spPr>
        <a:xfrm>
          <a:off x="7431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PIERWSZY KROK: …………………………..</a:t>
          </a:r>
        </a:p>
      </dsp:txBody>
      <dsp:txXfrm>
        <a:off x="46463" y="524831"/>
        <a:ext cx="2143031" cy="1254593"/>
      </dsp:txXfrm>
    </dsp:sp>
    <dsp:sp modelId="{DA0BEAE0-6F7B-41B5-A634-56A5AFC326F4}">
      <dsp:nvSpPr>
        <dsp:cNvPr id="0" name=""/>
        <dsp:cNvSpPr/>
      </dsp:nvSpPr>
      <dsp:spPr>
        <a:xfrm>
          <a:off x="2450635" y="876712"/>
          <a:ext cx="470872" cy="550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2450635" y="986878"/>
        <a:ext cx="329610" cy="330499"/>
      </dsp:txXfrm>
    </dsp:sp>
    <dsp:sp modelId="{3ED103DF-B7D2-4C4C-8651-5705E1ADE25D}">
      <dsp:nvSpPr>
        <dsp:cNvPr id="0" name=""/>
        <dsp:cNvSpPr/>
      </dsp:nvSpPr>
      <dsp:spPr>
        <a:xfrm>
          <a:off x="3116964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DRUGI KROK: ……………………………</a:t>
          </a:r>
        </a:p>
      </dsp:txBody>
      <dsp:txXfrm>
        <a:off x="3155996" y="524831"/>
        <a:ext cx="2143031" cy="1254593"/>
      </dsp:txXfrm>
    </dsp:sp>
    <dsp:sp modelId="{F7B68097-3CCF-4B63-AF0F-7A0A0DA9CB4B}">
      <dsp:nvSpPr>
        <dsp:cNvPr id="0" name=""/>
        <dsp:cNvSpPr/>
      </dsp:nvSpPr>
      <dsp:spPr>
        <a:xfrm>
          <a:off x="5560169" y="876712"/>
          <a:ext cx="470872" cy="5508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5560169" y="986878"/>
        <a:ext cx="329610" cy="330499"/>
      </dsp:txXfrm>
    </dsp:sp>
    <dsp:sp modelId="{F6F89973-8197-488C-B2C0-151B43714415}">
      <dsp:nvSpPr>
        <dsp:cNvPr id="0" name=""/>
        <dsp:cNvSpPr/>
      </dsp:nvSpPr>
      <dsp:spPr>
        <a:xfrm>
          <a:off x="6226497" y="485799"/>
          <a:ext cx="2221095" cy="1332657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MÓJ WIELKI CEL: …………………………..</a:t>
          </a:r>
        </a:p>
      </dsp:txBody>
      <dsp:txXfrm>
        <a:off x="6265529" y="524831"/>
        <a:ext cx="2143031" cy="12545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1B701-30D5-4F0B-B934-01A57F2C1EAA}">
      <dsp:nvSpPr>
        <dsp:cNvPr id="0" name=""/>
        <dsp:cNvSpPr/>
      </dsp:nvSpPr>
      <dsp:spPr>
        <a:xfrm>
          <a:off x="0" y="0"/>
          <a:ext cx="8856984" cy="1505645"/>
        </a:xfrm>
        <a:prstGeom prst="roundRect">
          <a:avLst/>
        </a:prstGeom>
        <a:solidFill>
          <a:schemeClr val="bg1"/>
        </a:solidFill>
        <a:ln w="28575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C000"/>
              </a:solidFill>
              <a:latin typeface="Arial" pitchFamily="34" charset="0"/>
              <a:cs typeface="Arial" pitchFamily="34" charset="0"/>
            </a:rPr>
            <a:t>OSZCZĘDZANIE</a:t>
          </a: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systematyczne odkładanie części uzyskiwanych dochodów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</a:t>
          </a: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z przeznaczeniem na cel krótkoterminowy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obarczone niskim ryzykiem</a:t>
          </a:r>
        </a:p>
      </dsp:txBody>
      <dsp:txXfrm>
        <a:off x="73500" y="73500"/>
        <a:ext cx="8709984" cy="1358645"/>
      </dsp:txXfrm>
    </dsp:sp>
    <dsp:sp modelId="{A5A4D2C8-014D-4D66-B45F-57707C00093F}">
      <dsp:nvSpPr>
        <dsp:cNvPr id="0" name=""/>
        <dsp:cNvSpPr/>
      </dsp:nvSpPr>
      <dsp:spPr>
        <a:xfrm>
          <a:off x="0" y="1672664"/>
          <a:ext cx="8856984" cy="2528457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FFC000"/>
              </a:solidFill>
              <a:latin typeface="Arial" pitchFamily="34" charset="0"/>
              <a:cs typeface="Arial" pitchFamily="34" charset="0"/>
            </a:rPr>
            <a:t>INWESTOWANIE</a:t>
          </a: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lokowanie zgromadzonego kapitału celem jego ochrony przed utratą wartości; zamrożenie pieniędzy w celu uzyskania przyszłych korzyści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z przeznaczeniem na cel długoterminowy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osiągnięcie nadwyżek finansowych ponad poziom inflacji – sytuacja pożądana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obarczone wyższym ryzykiem niż oszczędzanie</a:t>
          </a:r>
        </a:p>
      </dsp:txBody>
      <dsp:txXfrm>
        <a:off x="123429" y="1796093"/>
        <a:ext cx="8610126" cy="22815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CB07B-9031-41FC-B4AA-7AF0675FCD03}">
      <dsp:nvSpPr>
        <dsp:cNvPr id="0" name=""/>
        <dsp:cNvSpPr/>
      </dsp:nvSpPr>
      <dsp:spPr>
        <a:xfrm>
          <a:off x="1440810" y="286169"/>
          <a:ext cx="3698189" cy="3698189"/>
        </a:xfrm>
        <a:prstGeom prst="pie">
          <a:avLst>
            <a:gd name="adj1" fmla="val 16200000"/>
            <a:gd name="adj2" fmla="val 180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stopy procentowej</a:t>
          </a:r>
        </a:p>
      </dsp:txBody>
      <dsp:txXfrm>
        <a:off x="3389844" y="1069833"/>
        <a:ext cx="1320782" cy="1100651"/>
      </dsp:txXfrm>
    </dsp:sp>
    <dsp:sp modelId="{9222145E-9259-4B6B-B786-2DFFC593250C}">
      <dsp:nvSpPr>
        <dsp:cNvPr id="0" name=""/>
        <dsp:cNvSpPr/>
      </dsp:nvSpPr>
      <dsp:spPr>
        <a:xfrm>
          <a:off x="1364645" y="418247"/>
          <a:ext cx="3698189" cy="3698189"/>
        </a:xfrm>
        <a:prstGeom prst="pie">
          <a:avLst>
            <a:gd name="adj1" fmla="val 1800000"/>
            <a:gd name="adj2" fmla="val 90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kwoty zainwestowanych pieniędzy</a:t>
          </a:r>
        </a:p>
      </dsp:txBody>
      <dsp:txXfrm>
        <a:off x="2245166" y="2817668"/>
        <a:ext cx="1981173" cy="968573"/>
      </dsp:txXfrm>
    </dsp:sp>
    <dsp:sp modelId="{55F0D9C2-335C-4258-9537-EA59B9876969}">
      <dsp:nvSpPr>
        <dsp:cNvPr id="0" name=""/>
        <dsp:cNvSpPr/>
      </dsp:nvSpPr>
      <dsp:spPr>
        <a:xfrm>
          <a:off x="1288479" y="286169"/>
          <a:ext cx="3698189" cy="3698189"/>
        </a:xfrm>
        <a:prstGeom prst="pie">
          <a:avLst>
            <a:gd name="adj1" fmla="val 90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czasu</a:t>
          </a:r>
        </a:p>
      </dsp:txBody>
      <dsp:txXfrm>
        <a:off x="1716853" y="1069833"/>
        <a:ext cx="1320782" cy="1100651"/>
      </dsp:txXfrm>
    </dsp:sp>
    <dsp:sp modelId="{7432B742-583A-450F-99AA-325923CD7BC4}">
      <dsp:nvSpPr>
        <dsp:cNvPr id="0" name=""/>
        <dsp:cNvSpPr/>
      </dsp:nvSpPr>
      <dsp:spPr>
        <a:xfrm>
          <a:off x="1212179" y="57233"/>
          <a:ext cx="4156061" cy="415606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C76A2-84F3-4020-9AC0-1FF1FA4DCB53}">
      <dsp:nvSpPr>
        <dsp:cNvPr id="0" name=""/>
        <dsp:cNvSpPr/>
      </dsp:nvSpPr>
      <dsp:spPr>
        <a:xfrm>
          <a:off x="1135709" y="189078"/>
          <a:ext cx="4156061" cy="415606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B50E8-1615-4F15-9C16-F584FA82C0C0}">
      <dsp:nvSpPr>
        <dsp:cNvPr id="0" name=""/>
        <dsp:cNvSpPr/>
      </dsp:nvSpPr>
      <dsp:spPr>
        <a:xfrm>
          <a:off x="1059239" y="57233"/>
          <a:ext cx="4156061" cy="415606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7FF9FB-E65D-4389-92B8-2EAFAD094D72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F11B729-543B-42FD-BA36-174ACFDF511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99106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16F22-4098-4201-8901-D970265FF283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F2109-49F1-483E-82FA-6556906636D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407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BD811-0F49-4129-87DC-4DFD34229B75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167FF-58B2-4CA6-BB17-ED740D46E56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83204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F20B9-D866-4573-AFD7-F28ABC3B8BA7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91D9A-FD30-4FE6-89C1-8D5E1F0D80F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13685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8D859-58D8-4B1E-96F0-450F534EE26C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89AB0-D65A-40F0-B068-87A193291D4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282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E71BF-CE21-4075-B89A-C0E978976F21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BBEFF-6301-4F52-9FCC-D3B1CEAE0CE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2618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D892E-F107-44E2-83DC-5BFD20E81BC9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8F35C-5A86-4F11-8C83-76A96C77A90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34557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FBD19-25A7-4407-889B-3DEDB8C54E21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9916A-2025-497E-8F50-D112D244E986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5370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811F7-F47A-4A2E-B1DC-3827B7A729F2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CABB4-6021-47E4-B09D-7541DFE075B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1606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4933-2492-4120-9B58-7B0A74E35C33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61BB7-95E7-4AB3-85EC-BBF29F54C1C0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406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5482D-D7E0-4A2F-A7D8-F81CE75DC096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4A614C-97B1-4D54-AA64-56BA8736BD4E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4605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E2234-A8F0-44ED-A4A9-4D49BEA9BAEA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32EF8-A50E-4D12-AEFA-76B4FD8B007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71605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1BA91A-0557-4AAA-A5B6-B76A3C83ACA2}" type="datetimeFigureOut">
              <a:rPr lang="pl-PL"/>
              <a:pPr>
                <a:defRPr/>
              </a:pPr>
              <a:t>13.03.2024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293F1F3-117A-4E31-8265-DDFE3752267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nio.com/objects/money-bills/money-coins-pictures/wallet-metal-paper-money-magnifier-leather-glass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finanse/bez-pit-dla-mlodych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wynagrodzenia.pl/kalkulator-wynagrodz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imageslive.co.uk/free_stock_image/financial-growth-jpg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oilet-paper-png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hyperlink" Target="http://www.pngall.com/lotus-car-png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hyperlink" Target="https://pxhere.com/en/photo/11330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Laptop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10" Type="http://schemas.openxmlformats.org/officeDocument/2006/relationships/hyperlink" Target="http://pngimg.com/download/23944" TargetMode="External"/><Relationship Id="rId4" Type="http://schemas.openxmlformats.org/officeDocument/2006/relationships/hyperlink" Target="https://pixabay.com/en/glasses-frame-black-306695/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s://openclipart.org/detail/191265/vinyl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oilet-paper-png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hyperlink" Target="http://www.pngall.com/lotus-car-png" TargetMode="External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hyperlink" Target="https://pxhere.com/en/photo/113305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Laptop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10" Type="http://schemas.openxmlformats.org/officeDocument/2006/relationships/hyperlink" Target="http://pngimg.com/download/23944" TargetMode="External"/><Relationship Id="rId4" Type="http://schemas.openxmlformats.org/officeDocument/2006/relationships/hyperlink" Target="https://pixabay.com/en/glasses-frame-black-306695/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s://openclipart.org/detail/191265/viny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Obraz 5" descr="logo-SKE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643438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tekst, Grafika, projekt graficzny, Czcionka&#10;&#10;Opis wygenerowany automatycznie">
            <a:extLst>
              <a:ext uri="{FF2B5EF4-FFF2-40B4-BE49-F238E27FC236}">
                <a16:creationId xmlns:a16="http://schemas.microsoft.com/office/drawing/2014/main" id="{A4165ABD-CEB6-8428-B1FC-B71756D148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9117"/>
            <a:ext cx="3404926" cy="307111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54A7C72D-2C82-E954-89FC-9254BD5FE5A9}"/>
              </a:ext>
            </a:extLst>
          </p:cNvPr>
          <p:cNvSpPr txBox="1">
            <a:spLocks/>
          </p:cNvSpPr>
          <p:nvPr/>
        </p:nvSpPr>
        <p:spPr bwMode="auto">
          <a:xfrm>
            <a:off x="837859" y="4725144"/>
            <a:ext cx="6120680" cy="94395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96399977">
                  <a:custGeom>
                    <a:avLst/>
                    <a:gdLst>
                      <a:gd name="connsiteX0" fmla="*/ 0 w 6984776"/>
                      <a:gd name="connsiteY0" fmla="*/ 0 h 943951"/>
                      <a:gd name="connsiteX1" fmla="*/ 651912 w 6984776"/>
                      <a:gd name="connsiteY1" fmla="*/ 0 h 943951"/>
                      <a:gd name="connsiteX2" fmla="*/ 1303825 w 6984776"/>
                      <a:gd name="connsiteY2" fmla="*/ 0 h 943951"/>
                      <a:gd name="connsiteX3" fmla="*/ 1955737 w 6984776"/>
                      <a:gd name="connsiteY3" fmla="*/ 0 h 943951"/>
                      <a:gd name="connsiteX4" fmla="*/ 2607650 w 6984776"/>
                      <a:gd name="connsiteY4" fmla="*/ 0 h 943951"/>
                      <a:gd name="connsiteX5" fmla="*/ 3050019 w 6984776"/>
                      <a:gd name="connsiteY5" fmla="*/ 0 h 943951"/>
                      <a:gd name="connsiteX6" fmla="*/ 3701931 w 6984776"/>
                      <a:gd name="connsiteY6" fmla="*/ 0 h 943951"/>
                      <a:gd name="connsiteX7" fmla="*/ 4353844 w 6984776"/>
                      <a:gd name="connsiteY7" fmla="*/ 0 h 943951"/>
                      <a:gd name="connsiteX8" fmla="*/ 4935908 w 6984776"/>
                      <a:gd name="connsiteY8" fmla="*/ 0 h 943951"/>
                      <a:gd name="connsiteX9" fmla="*/ 5517973 w 6984776"/>
                      <a:gd name="connsiteY9" fmla="*/ 0 h 943951"/>
                      <a:gd name="connsiteX10" fmla="*/ 6100038 w 6984776"/>
                      <a:gd name="connsiteY10" fmla="*/ 0 h 943951"/>
                      <a:gd name="connsiteX11" fmla="*/ 6984776 w 6984776"/>
                      <a:gd name="connsiteY11" fmla="*/ 0 h 943951"/>
                      <a:gd name="connsiteX12" fmla="*/ 6984776 w 6984776"/>
                      <a:gd name="connsiteY12" fmla="*/ 481415 h 943951"/>
                      <a:gd name="connsiteX13" fmla="*/ 6984776 w 6984776"/>
                      <a:gd name="connsiteY13" fmla="*/ 943951 h 943951"/>
                      <a:gd name="connsiteX14" fmla="*/ 6472559 w 6984776"/>
                      <a:gd name="connsiteY14" fmla="*/ 943951 h 943951"/>
                      <a:gd name="connsiteX15" fmla="*/ 5890494 w 6984776"/>
                      <a:gd name="connsiteY15" fmla="*/ 943951 h 943951"/>
                      <a:gd name="connsiteX16" fmla="*/ 5448125 w 6984776"/>
                      <a:gd name="connsiteY16" fmla="*/ 943951 h 943951"/>
                      <a:gd name="connsiteX17" fmla="*/ 4796213 w 6984776"/>
                      <a:gd name="connsiteY17" fmla="*/ 943951 h 943951"/>
                      <a:gd name="connsiteX18" fmla="*/ 4074453 w 6984776"/>
                      <a:gd name="connsiteY18" fmla="*/ 943951 h 943951"/>
                      <a:gd name="connsiteX19" fmla="*/ 3562236 w 6984776"/>
                      <a:gd name="connsiteY19" fmla="*/ 943951 h 943951"/>
                      <a:gd name="connsiteX20" fmla="*/ 3189714 w 6984776"/>
                      <a:gd name="connsiteY20" fmla="*/ 943951 h 943951"/>
                      <a:gd name="connsiteX21" fmla="*/ 2677497 w 6984776"/>
                      <a:gd name="connsiteY21" fmla="*/ 943951 h 943951"/>
                      <a:gd name="connsiteX22" fmla="*/ 2025585 w 6984776"/>
                      <a:gd name="connsiteY22" fmla="*/ 943951 h 943951"/>
                      <a:gd name="connsiteX23" fmla="*/ 1303825 w 6984776"/>
                      <a:gd name="connsiteY23" fmla="*/ 943951 h 943951"/>
                      <a:gd name="connsiteX24" fmla="*/ 931303 w 6984776"/>
                      <a:gd name="connsiteY24" fmla="*/ 943951 h 943951"/>
                      <a:gd name="connsiteX25" fmla="*/ 558782 w 6984776"/>
                      <a:gd name="connsiteY25" fmla="*/ 943951 h 943951"/>
                      <a:gd name="connsiteX26" fmla="*/ 0 w 6984776"/>
                      <a:gd name="connsiteY26" fmla="*/ 943951 h 943951"/>
                      <a:gd name="connsiteX27" fmla="*/ 0 w 6984776"/>
                      <a:gd name="connsiteY27" fmla="*/ 471976 h 943951"/>
                      <a:gd name="connsiteX28" fmla="*/ 0 w 6984776"/>
                      <a:gd name="connsiteY28" fmla="*/ 0 h 943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984776" h="943951" fill="none" extrusionOk="0">
                        <a:moveTo>
                          <a:pt x="0" y="0"/>
                        </a:moveTo>
                        <a:cubicBezTo>
                          <a:pt x="200065" y="-25258"/>
                          <a:pt x="343224" y="66953"/>
                          <a:pt x="651912" y="0"/>
                        </a:cubicBezTo>
                        <a:cubicBezTo>
                          <a:pt x="960600" y="-66953"/>
                          <a:pt x="1006282" y="41442"/>
                          <a:pt x="1303825" y="0"/>
                        </a:cubicBezTo>
                        <a:cubicBezTo>
                          <a:pt x="1601368" y="-41442"/>
                          <a:pt x="1654488" y="71580"/>
                          <a:pt x="1955737" y="0"/>
                        </a:cubicBezTo>
                        <a:cubicBezTo>
                          <a:pt x="2256986" y="-71580"/>
                          <a:pt x="2430336" y="45870"/>
                          <a:pt x="2607650" y="0"/>
                        </a:cubicBezTo>
                        <a:cubicBezTo>
                          <a:pt x="2784964" y="-45870"/>
                          <a:pt x="2923167" y="34812"/>
                          <a:pt x="3050019" y="0"/>
                        </a:cubicBezTo>
                        <a:cubicBezTo>
                          <a:pt x="3176871" y="-34812"/>
                          <a:pt x="3483746" y="35202"/>
                          <a:pt x="3701931" y="0"/>
                        </a:cubicBezTo>
                        <a:cubicBezTo>
                          <a:pt x="3920116" y="-35202"/>
                          <a:pt x="4031366" y="71592"/>
                          <a:pt x="4353844" y="0"/>
                        </a:cubicBezTo>
                        <a:cubicBezTo>
                          <a:pt x="4676322" y="-71592"/>
                          <a:pt x="4709550" y="12695"/>
                          <a:pt x="4935908" y="0"/>
                        </a:cubicBezTo>
                        <a:cubicBezTo>
                          <a:pt x="5162266" y="-12695"/>
                          <a:pt x="5255609" y="43811"/>
                          <a:pt x="5517973" y="0"/>
                        </a:cubicBezTo>
                        <a:cubicBezTo>
                          <a:pt x="5780338" y="-43811"/>
                          <a:pt x="5923360" y="65377"/>
                          <a:pt x="6100038" y="0"/>
                        </a:cubicBezTo>
                        <a:cubicBezTo>
                          <a:pt x="6276716" y="-65377"/>
                          <a:pt x="6661570" y="43893"/>
                          <a:pt x="6984776" y="0"/>
                        </a:cubicBezTo>
                        <a:cubicBezTo>
                          <a:pt x="7003234" y="226445"/>
                          <a:pt x="6977547" y="266208"/>
                          <a:pt x="6984776" y="481415"/>
                        </a:cubicBezTo>
                        <a:cubicBezTo>
                          <a:pt x="6992005" y="696623"/>
                          <a:pt x="6955465" y="720480"/>
                          <a:pt x="6984776" y="943951"/>
                        </a:cubicBezTo>
                        <a:cubicBezTo>
                          <a:pt x="6751655" y="974585"/>
                          <a:pt x="6615663" y="889793"/>
                          <a:pt x="6472559" y="943951"/>
                        </a:cubicBezTo>
                        <a:cubicBezTo>
                          <a:pt x="6329455" y="998109"/>
                          <a:pt x="6117287" y="919498"/>
                          <a:pt x="5890494" y="943951"/>
                        </a:cubicBezTo>
                        <a:cubicBezTo>
                          <a:pt x="5663702" y="968404"/>
                          <a:pt x="5595268" y="908460"/>
                          <a:pt x="5448125" y="943951"/>
                        </a:cubicBezTo>
                        <a:cubicBezTo>
                          <a:pt x="5300982" y="979442"/>
                          <a:pt x="4952916" y="882756"/>
                          <a:pt x="4796213" y="943951"/>
                        </a:cubicBezTo>
                        <a:cubicBezTo>
                          <a:pt x="4639510" y="1005146"/>
                          <a:pt x="4427139" y="880856"/>
                          <a:pt x="4074453" y="943951"/>
                        </a:cubicBezTo>
                        <a:cubicBezTo>
                          <a:pt x="3721767" y="1007046"/>
                          <a:pt x="3749490" y="901656"/>
                          <a:pt x="3562236" y="943951"/>
                        </a:cubicBezTo>
                        <a:cubicBezTo>
                          <a:pt x="3374982" y="986246"/>
                          <a:pt x="3291472" y="900410"/>
                          <a:pt x="3189714" y="943951"/>
                        </a:cubicBezTo>
                        <a:cubicBezTo>
                          <a:pt x="3087956" y="987492"/>
                          <a:pt x="2903466" y="942838"/>
                          <a:pt x="2677497" y="943951"/>
                        </a:cubicBezTo>
                        <a:cubicBezTo>
                          <a:pt x="2451528" y="945064"/>
                          <a:pt x="2306967" y="914517"/>
                          <a:pt x="2025585" y="943951"/>
                        </a:cubicBezTo>
                        <a:cubicBezTo>
                          <a:pt x="1744203" y="973385"/>
                          <a:pt x="1485909" y="900504"/>
                          <a:pt x="1303825" y="943951"/>
                        </a:cubicBezTo>
                        <a:cubicBezTo>
                          <a:pt x="1121741" y="987398"/>
                          <a:pt x="1107275" y="900376"/>
                          <a:pt x="931303" y="943951"/>
                        </a:cubicBezTo>
                        <a:cubicBezTo>
                          <a:pt x="755331" y="987526"/>
                          <a:pt x="719779" y="935274"/>
                          <a:pt x="558782" y="943951"/>
                        </a:cubicBezTo>
                        <a:cubicBezTo>
                          <a:pt x="397785" y="952628"/>
                          <a:pt x="252891" y="884807"/>
                          <a:pt x="0" y="943951"/>
                        </a:cubicBezTo>
                        <a:cubicBezTo>
                          <a:pt x="-53674" y="737805"/>
                          <a:pt x="46722" y="657883"/>
                          <a:pt x="0" y="471976"/>
                        </a:cubicBezTo>
                        <a:cubicBezTo>
                          <a:pt x="-46722" y="286070"/>
                          <a:pt x="18005" y="230250"/>
                          <a:pt x="0" y="0"/>
                        </a:cubicBezTo>
                        <a:close/>
                      </a:path>
                      <a:path w="6984776" h="943951" stroke="0" extrusionOk="0">
                        <a:moveTo>
                          <a:pt x="0" y="0"/>
                        </a:moveTo>
                        <a:cubicBezTo>
                          <a:pt x="190015" y="-8989"/>
                          <a:pt x="446645" y="23456"/>
                          <a:pt x="721760" y="0"/>
                        </a:cubicBezTo>
                        <a:cubicBezTo>
                          <a:pt x="996875" y="-23456"/>
                          <a:pt x="1178728" y="13961"/>
                          <a:pt x="1373673" y="0"/>
                        </a:cubicBezTo>
                        <a:cubicBezTo>
                          <a:pt x="1568618" y="-13961"/>
                          <a:pt x="1753899" y="16071"/>
                          <a:pt x="1885890" y="0"/>
                        </a:cubicBezTo>
                        <a:cubicBezTo>
                          <a:pt x="2017881" y="-16071"/>
                          <a:pt x="2106387" y="8357"/>
                          <a:pt x="2258411" y="0"/>
                        </a:cubicBezTo>
                        <a:cubicBezTo>
                          <a:pt x="2410435" y="-8357"/>
                          <a:pt x="2564499" y="7564"/>
                          <a:pt x="2840476" y="0"/>
                        </a:cubicBezTo>
                        <a:cubicBezTo>
                          <a:pt x="3116454" y="-7564"/>
                          <a:pt x="3242409" y="14061"/>
                          <a:pt x="3562236" y="0"/>
                        </a:cubicBezTo>
                        <a:cubicBezTo>
                          <a:pt x="3882063" y="-14061"/>
                          <a:pt x="3798496" y="15926"/>
                          <a:pt x="3934757" y="0"/>
                        </a:cubicBezTo>
                        <a:cubicBezTo>
                          <a:pt x="4071018" y="-15926"/>
                          <a:pt x="4199026" y="2290"/>
                          <a:pt x="4446974" y="0"/>
                        </a:cubicBezTo>
                        <a:cubicBezTo>
                          <a:pt x="4694922" y="-2290"/>
                          <a:pt x="4674516" y="17816"/>
                          <a:pt x="4889343" y="0"/>
                        </a:cubicBezTo>
                        <a:cubicBezTo>
                          <a:pt x="5104170" y="-17816"/>
                          <a:pt x="5181392" y="47338"/>
                          <a:pt x="5401560" y="0"/>
                        </a:cubicBezTo>
                        <a:cubicBezTo>
                          <a:pt x="5621728" y="-47338"/>
                          <a:pt x="5778324" y="34389"/>
                          <a:pt x="6123320" y="0"/>
                        </a:cubicBezTo>
                        <a:cubicBezTo>
                          <a:pt x="6468316" y="-34389"/>
                          <a:pt x="6699331" y="34211"/>
                          <a:pt x="6984776" y="0"/>
                        </a:cubicBezTo>
                        <a:cubicBezTo>
                          <a:pt x="7027306" y="110786"/>
                          <a:pt x="6982526" y="242265"/>
                          <a:pt x="6984776" y="462536"/>
                        </a:cubicBezTo>
                        <a:cubicBezTo>
                          <a:pt x="6987026" y="682807"/>
                          <a:pt x="6942393" y="745988"/>
                          <a:pt x="6984776" y="943951"/>
                        </a:cubicBezTo>
                        <a:cubicBezTo>
                          <a:pt x="6685024" y="986077"/>
                          <a:pt x="6589586" y="936416"/>
                          <a:pt x="6263016" y="943951"/>
                        </a:cubicBezTo>
                        <a:cubicBezTo>
                          <a:pt x="5936446" y="951486"/>
                          <a:pt x="5973761" y="896710"/>
                          <a:pt x="5820647" y="943951"/>
                        </a:cubicBezTo>
                        <a:cubicBezTo>
                          <a:pt x="5667533" y="991192"/>
                          <a:pt x="5468649" y="942144"/>
                          <a:pt x="5378278" y="943951"/>
                        </a:cubicBezTo>
                        <a:cubicBezTo>
                          <a:pt x="5287907" y="945758"/>
                          <a:pt x="4903899" y="933667"/>
                          <a:pt x="4726365" y="943951"/>
                        </a:cubicBezTo>
                        <a:cubicBezTo>
                          <a:pt x="4548831" y="954235"/>
                          <a:pt x="4381765" y="932651"/>
                          <a:pt x="4283996" y="943951"/>
                        </a:cubicBezTo>
                        <a:cubicBezTo>
                          <a:pt x="4186227" y="955251"/>
                          <a:pt x="3958109" y="915826"/>
                          <a:pt x="3701931" y="943951"/>
                        </a:cubicBezTo>
                        <a:cubicBezTo>
                          <a:pt x="3445754" y="972076"/>
                          <a:pt x="3358541" y="896273"/>
                          <a:pt x="3050019" y="943951"/>
                        </a:cubicBezTo>
                        <a:cubicBezTo>
                          <a:pt x="2741497" y="991629"/>
                          <a:pt x="2789777" y="897776"/>
                          <a:pt x="2537802" y="943951"/>
                        </a:cubicBezTo>
                        <a:cubicBezTo>
                          <a:pt x="2285827" y="990126"/>
                          <a:pt x="2235008" y="927730"/>
                          <a:pt x="2095433" y="943951"/>
                        </a:cubicBezTo>
                        <a:cubicBezTo>
                          <a:pt x="1955858" y="960172"/>
                          <a:pt x="1834703" y="932447"/>
                          <a:pt x="1583216" y="943951"/>
                        </a:cubicBezTo>
                        <a:cubicBezTo>
                          <a:pt x="1331729" y="955455"/>
                          <a:pt x="1064941" y="936478"/>
                          <a:pt x="861456" y="943951"/>
                        </a:cubicBezTo>
                        <a:cubicBezTo>
                          <a:pt x="657971" y="951424"/>
                          <a:pt x="386522" y="892408"/>
                          <a:pt x="0" y="943951"/>
                        </a:cubicBezTo>
                        <a:cubicBezTo>
                          <a:pt x="-1963" y="745300"/>
                          <a:pt x="7586" y="679215"/>
                          <a:pt x="0" y="453096"/>
                        </a:cubicBezTo>
                        <a:cubicBezTo>
                          <a:pt x="-7586" y="226978"/>
                          <a:pt x="9518" y="1539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altLang="pl-PL" sz="3000" b="1" dirty="0">
                <a:latin typeface="Arial" panose="020B0604020202020204" pitchFamily="34" charset="0"/>
                <a:cs typeface="Arial" panose="020B0604020202020204" pitchFamily="34" charset="0"/>
              </a:rPr>
              <a:t>Planowanie finansowe, budżet, </a:t>
            </a:r>
          </a:p>
          <a:p>
            <a:pPr eaLnBrk="1" hangingPunct="1"/>
            <a:r>
              <a:rPr lang="pl-PL" altLang="pl-PL" sz="3000" b="1" dirty="0">
                <a:latin typeface="Arial" panose="020B0604020202020204" pitchFamily="34" charset="0"/>
                <a:cs typeface="Arial" panose="020B0604020202020204" pitchFamily="34" charset="0"/>
              </a:rPr>
              <a:t>oszczędzanie i inwestowanie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855E157-A850-5B25-A9EA-34574F2FB7A9}"/>
              </a:ext>
            </a:extLst>
          </p:cNvPr>
          <p:cNvSpPr txBox="1"/>
          <p:nvPr/>
        </p:nvSpPr>
        <p:spPr>
          <a:xfrm>
            <a:off x="251520" y="602128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Prezentacja została opracowana na podstawie publikacji „Żyj finansowo! czyli jak zarządzać finansami w życiu osobistym” autorstwa dr Dariusza Wieczorka (wyd. V, Gdynia 2019 r., ISBN: 978-83-942215-8-4, wydawca: SKEF).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E958C6E-05BB-AADC-93A4-244E402437B8}"/>
              </a:ext>
            </a:extLst>
          </p:cNvPr>
          <p:cNvSpPr txBox="1"/>
          <p:nvPr/>
        </p:nvSpPr>
        <p:spPr>
          <a:xfrm>
            <a:off x="5724128" y="764704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Prezentacja powstała w ramach kampanii GLOBAL MONEY WEEK 2024</a:t>
            </a: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4" name="Obraz 3" descr="Obraz zawierający Czcionka, tekst, Grafika, projekt graficzny&#10;&#10;Opis wygenerowany automatycznie">
            <a:extLst>
              <a:ext uri="{FF2B5EF4-FFF2-40B4-BE49-F238E27FC236}">
                <a16:creationId xmlns:a16="http://schemas.microsoft.com/office/drawing/2014/main" id="{25F54A1F-5CF6-62BA-A198-42715BE6EF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57" y="1303033"/>
            <a:ext cx="2181360" cy="154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38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344488" y="450055"/>
            <a:ext cx="8572500" cy="1079500"/>
          </a:xfrm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Podejmowanie decyzji</a:t>
            </a:r>
            <a:b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Koszt utraconych korzyści</a:t>
            </a:r>
          </a:p>
        </p:txBody>
      </p:sp>
      <p:pic>
        <p:nvPicPr>
          <p:cNvPr id="8197" name="Obraz 6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8A477A8-AACE-2124-10CB-5D861B595D28}"/>
              </a:ext>
            </a:extLst>
          </p:cNvPr>
          <p:cNvSpPr txBox="1"/>
          <p:nvPr/>
        </p:nvSpPr>
        <p:spPr>
          <a:xfrm>
            <a:off x="463481" y="1529555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/>
              <a:t>Powiedzmy, że obrałeś sobie dwa cele do realizacji. Ze względu na ograniczony zasób pieniędzy możesz wybrać tylko jeden. Który cel wybierasz? Aby sobie pomóc, wypisz wszystkie argumenty za i przeciw przy każdym z wyborów. Zapewne już rozumiesz, o co chodzi. Może być więcej „za” niż „przeciw” lub odwrotnie. Najczęściej nie ma jednego „prawidłowego” wyboru. Dlatego należy podejmować decyzje w oparciu o wartości, jakimi się kierujesz i jednocześnie zaakceptować pewne kompromisy. Wybór jednej możliwości nierzadko oznacza całkowitą rezygnację z innego założenia. W języku ekonomicznym nazywa się to KOSZTEM UTRACONYCH KORZYŚCI (KOSZTEM ALTERNATYWNYM).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71204A-C8FA-CABC-BF07-BF402DA12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481" y="3850990"/>
            <a:ext cx="8037582" cy="206210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just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Koszt utraconych korzyści w praktyce</a:t>
            </a:r>
          </a:p>
          <a:p>
            <a:pPr marL="0" indent="0" algn="just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Decydując się na podjęcie studiów w trybie dziennym powinieneś rozważyć koszty utraconych korzyści płynące z niemożności podjęcia stałej pracy. Analizując koszty oraz korzyści podęcia studiów, rozpatrujesz fakt, że przez okres najbliższych 3-5 lat nie będziesz niezależny finansowo, jak gdybyś w tym czasie pracował. Jednakże podjęcie studiów niesie ze sobą przyszłe korzyści m.in. wyższe wynagrodzenie. Kosztem alternatywnym niepodjęcia studiów będą więc niższe zarobki w przyszłości.</a:t>
            </a:r>
          </a:p>
          <a:p>
            <a:pPr marL="0" indent="0" algn="just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pl-PL" sz="2000" b="1" dirty="0"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/>
          </p:nvPr>
        </p:nvSpPr>
        <p:spPr>
          <a:xfrm>
            <a:off x="344488" y="450054"/>
            <a:ext cx="8572500" cy="1322761"/>
          </a:xfrm>
        </p:spPr>
        <p:txBody>
          <a:bodyPr/>
          <a:lstStyle/>
          <a:p>
            <a:pPr algn="l" eaLnBrk="1" hangingPunct="1"/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Ćwiczenie 3 – Małe kroki, wielkie cele</a:t>
            </a:r>
            <a:b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Wyznacz dwa wielkie cele finansowe, które chciałbyś osiągnąć w swoim życiu. Dla każdego z nich określ dwa małe kroki, które możesz wykonać już dziś, żeby przybliżyły Cię do tych celów w przyszłości.</a:t>
            </a:r>
          </a:p>
        </p:txBody>
      </p:sp>
      <p:pic>
        <p:nvPicPr>
          <p:cNvPr id="8197" name="Obraz 6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96BE26-D307-D26A-349B-C944506B8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986347"/>
              </p:ext>
            </p:extLst>
          </p:nvPr>
        </p:nvGraphicFramePr>
        <p:xfrm>
          <a:off x="344488" y="1700808"/>
          <a:ext cx="845502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5F375C-934C-3B17-F217-0910E9690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3752455"/>
              </p:ext>
            </p:extLst>
          </p:nvPr>
        </p:nvGraphicFramePr>
        <p:xfrm>
          <a:off x="340409" y="3501008"/>
          <a:ext cx="8455024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2663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359532" y="548681"/>
            <a:ext cx="8424936" cy="1152128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pl-PL" alt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Pamiętaj! Pieniądz jest zawsze ograniczonym zasobem!</a:t>
            </a:r>
            <a:endParaRPr lang="pl-PL" altLang="pl-PL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ymbol zastępczy zawartości 2" descr="Obraz zawierający wewnątrz, futerał&#10;&#10;Opis wygenerowany automatycznie">
            <a:extLst>
              <a:ext uri="{FF2B5EF4-FFF2-40B4-BE49-F238E27FC236}">
                <a16:creationId xmlns:a16="http://schemas.microsoft.com/office/drawing/2014/main" id="{456BE8AA-0738-4DC3-990D-E001E7536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34721" y="1916832"/>
            <a:ext cx="6074558" cy="4049316"/>
          </a:xfrm>
          <a:ln w="28575">
            <a:solidFill>
              <a:srgbClr val="7030A0"/>
            </a:solidFill>
          </a:ln>
        </p:spPr>
      </p:pic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073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239266" y="4797151"/>
            <a:ext cx="8665468" cy="1811281"/>
          </a:xfrm>
          <a:ln w="28575">
            <a:solidFill>
              <a:srgbClr val="0070C0"/>
            </a:solidFill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pojęcia/zagadnienia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budżet, nadwyżka i deficyt budżetowy, płynność finansowa, bankructwo, wydatki stałe i zmienne, wynagrodzenie brutto i netto, zerowy PIT dla młodych.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umiejętności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sporządzanie budżetu, zarządzanie budżetem.</a:t>
            </a:r>
          </a:p>
        </p:txBody>
      </p:sp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0D229B1-684E-1D12-35B0-3E87364CC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77" y="836712"/>
            <a:ext cx="6645012" cy="35976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A013C55-06B4-1A17-FFB9-64F372288E42}"/>
              </a:ext>
            </a:extLst>
          </p:cNvPr>
          <p:cNvSpPr txBox="1"/>
          <p:nvPr/>
        </p:nvSpPr>
        <p:spPr>
          <a:xfrm>
            <a:off x="5205001" y="1196752"/>
            <a:ext cx="3708462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pl-PL" alt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BUDŻET</a:t>
            </a:r>
          </a:p>
        </p:txBody>
      </p:sp>
    </p:spTree>
    <p:extLst>
      <p:ext uri="{BB962C8B-B14F-4D97-AF65-F5344CB8AC3E}">
        <p14:creationId xmlns:p14="http://schemas.microsoft.com/office/powerpoint/2010/main" val="315520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>
          <a:xfrm>
            <a:off x="3239852" y="603361"/>
            <a:ext cx="2664296" cy="765916"/>
          </a:xfrm>
          <a:custGeom>
            <a:avLst/>
            <a:gdLst>
              <a:gd name="connsiteX0" fmla="*/ 0 w 2664296"/>
              <a:gd name="connsiteY0" fmla="*/ 0 h 765916"/>
              <a:gd name="connsiteX1" fmla="*/ 559502 w 2664296"/>
              <a:gd name="connsiteY1" fmla="*/ 0 h 765916"/>
              <a:gd name="connsiteX2" fmla="*/ 1092361 w 2664296"/>
              <a:gd name="connsiteY2" fmla="*/ 0 h 765916"/>
              <a:gd name="connsiteX3" fmla="*/ 1598578 w 2664296"/>
              <a:gd name="connsiteY3" fmla="*/ 0 h 765916"/>
              <a:gd name="connsiteX4" fmla="*/ 2131437 w 2664296"/>
              <a:gd name="connsiteY4" fmla="*/ 0 h 765916"/>
              <a:gd name="connsiteX5" fmla="*/ 2664296 w 2664296"/>
              <a:gd name="connsiteY5" fmla="*/ 0 h 765916"/>
              <a:gd name="connsiteX6" fmla="*/ 2664296 w 2664296"/>
              <a:gd name="connsiteY6" fmla="*/ 359981 h 765916"/>
              <a:gd name="connsiteX7" fmla="*/ 2664296 w 2664296"/>
              <a:gd name="connsiteY7" fmla="*/ 765916 h 765916"/>
              <a:gd name="connsiteX8" fmla="*/ 2078151 w 2664296"/>
              <a:gd name="connsiteY8" fmla="*/ 765916 h 765916"/>
              <a:gd name="connsiteX9" fmla="*/ 1625221 w 2664296"/>
              <a:gd name="connsiteY9" fmla="*/ 765916 h 765916"/>
              <a:gd name="connsiteX10" fmla="*/ 1172290 w 2664296"/>
              <a:gd name="connsiteY10" fmla="*/ 765916 h 765916"/>
              <a:gd name="connsiteX11" fmla="*/ 692717 w 2664296"/>
              <a:gd name="connsiteY11" fmla="*/ 765916 h 765916"/>
              <a:gd name="connsiteX12" fmla="*/ 0 w 2664296"/>
              <a:gd name="connsiteY12" fmla="*/ 765916 h 765916"/>
              <a:gd name="connsiteX13" fmla="*/ 0 w 2664296"/>
              <a:gd name="connsiteY13" fmla="*/ 367640 h 765916"/>
              <a:gd name="connsiteX14" fmla="*/ 0 w 2664296"/>
              <a:gd name="connsiteY14" fmla="*/ 0 h 765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64296" h="765916" fill="none" extrusionOk="0">
                <a:moveTo>
                  <a:pt x="0" y="0"/>
                </a:moveTo>
                <a:cubicBezTo>
                  <a:pt x="167876" y="-33858"/>
                  <a:pt x="361233" y="11358"/>
                  <a:pt x="559502" y="0"/>
                </a:cubicBezTo>
                <a:cubicBezTo>
                  <a:pt x="757771" y="-11358"/>
                  <a:pt x="928850" y="18065"/>
                  <a:pt x="1092361" y="0"/>
                </a:cubicBezTo>
                <a:cubicBezTo>
                  <a:pt x="1255872" y="-18065"/>
                  <a:pt x="1365070" y="10994"/>
                  <a:pt x="1598578" y="0"/>
                </a:cubicBezTo>
                <a:cubicBezTo>
                  <a:pt x="1832086" y="-10994"/>
                  <a:pt x="1996907" y="31185"/>
                  <a:pt x="2131437" y="0"/>
                </a:cubicBezTo>
                <a:cubicBezTo>
                  <a:pt x="2265967" y="-31185"/>
                  <a:pt x="2528869" y="50416"/>
                  <a:pt x="2664296" y="0"/>
                </a:cubicBezTo>
                <a:cubicBezTo>
                  <a:pt x="2685281" y="134490"/>
                  <a:pt x="2656938" y="188507"/>
                  <a:pt x="2664296" y="359981"/>
                </a:cubicBezTo>
                <a:cubicBezTo>
                  <a:pt x="2671654" y="531455"/>
                  <a:pt x="2621168" y="593596"/>
                  <a:pt x="2664296" y="765916"/>
                </a:cubicBezTo>
                <a:cubicBezTo>
                  <a:pt x="2379427" y="802692"/>
                  <a:pt x="2336201" y="721766"/>
                  <a:pt x="2078151" y="765916"/>
                </a:cubicBezTo>
                <a:cubicBezTo>
                  <a:pt x="1820102" y="810066"/>
                  <a:pt x="1846801" y="732195"/>
                  <a:pt x="1625221" y="765916"/>
                </a:cubicBezTo>
                <a:cubicBezTo>
                  <a:pt x="1403641" y="799637"/>
                  <a:pt x="1268784" y="757285"/>
                  <a:pt x="1172290" y="765916"/>
                </a:cubicBezTo>
                <a:cubicBezTo>
                  <a:pt x="1075796" y="774547"/>
                  <a:pt x="807328" y="718244"/>
                  <a:pt x="692717" y="765916"/>
                </a:cubicBezTo>
                <a:cubicBezTo>
                  <a:pt x="578106" y="813588"/>
                  <a:pt x="190441" y="710083"/>
                  <a:pt x="0" y="765916"/>
                </a:cubicBezTo>
                <a:cubicBezTo>
                  <a:pt x="-29810" y="685797"/>
                  <a:pt x="19129" y="523704"/>
                  <a:pt x="0" y="367640"/>
                </a:cubicBezTo>
                <a:cubicBezTo>
                  <a:pt x="-19129" y="211576"/>
                  <a:pt x="2293" y="90054"/>
                  <a:pt x="0" y="0"/>
                </a:cubicBezTo>
                <a:close/>
              </a:path>
              <a:path w="2664296" h="765916" stroke="0" extrusionOk="0">
                <a:moveTo>
                  <a:pt x="0" y="0"/>
                </a:moveTo>
                <a:cubicBezTo>
                  <a:pt x="119131" y="-15949"/>
                  <a:pt x="291955" y="27619"/>
                  <a:pt x="479573" y="0"/>
                </a:cubicBezTo>
                <a:cubicBezTo>
                  <a:pt x="667191" y="-27619"/>
                  <a:pt x="840205" y="29486"/>
                  <a:pt x="959147" y="0"/>
                </a:cubicBezTo>
                <a:cubicBezTo>
                  <a:pt x="1078089" y="-29486"/>
                  <a:pt x="1260682" y="65461"/>
                  <a:pt x="1518649" y="0"/>
                </a:cubicBezTo>
                <a:cubicBezTo>
                  <a:pt x="1776616" y="-65461"/>
                  <a:pt x="1869206" y="63220"/>
                  <a:pt x="2078151" y="0"/>
                </a:cubicBezTo>
                <a:cubicBezTo>
                  <a:pt x="2287096" y="-63220"/>
                  <a:pt x="2439828" y="2162"/>
                  <a:pt x="2664296" y="0"/>
                </a:cubicBezTo>
                <a:cubicBezTo>
                  <a:pt x="2674922" y="77949"/>
                  <a:pt x="2660065" y="286204"/>
                  <a:pt x="2664296" y="359981"/>
                </a:cubicBezTo>
                <a:cubicBezTo>
                  <a:pt x="2668527" y="433758"/>
                  <a:pt x="2645208" y="630176"/>
                  <a:pt x="2664296" y="765916"/>
                </a:cubicBezTo>
                <a:cubicBezTo>
                  <a:pt x="2477453" y="789196"/>
                  <a:pt x="2363471" y="710939"/>
                  <a:pt x="2104794" y="765916"/>
                </a:cubicBezTo>
                <a:cubicBezTo>
                  <a:pt x="1846117" y="820893"/>
                  <a:pt x="1785859" y="720773"/>
                  <a:pt x="1571935" y="765916"/>
                </a:cubicBezTo>
                <a:cubicBezTo>
                  <a:pt x="1358011" y="811059"/>
                  <a:pt x="1237745" y="732669"/>
                  <a:pt x="1092361" y="765916"/>
                </a:cubicBezTo>
                <a:cubicBezTo>
                  <a:pt x="946977" y="799163"/>
                  <a:pt x="718007" y="729972"/>
                  <a:pt x="612788" y="765916"/>
                </a:cubicBezTo>
                <a:cubicBezTo>
                  <a:pt x="507569" y="801860"/>
                  <a:pt x="272542" y="724164"/>
                  <a:pt x="0" y="765916"/>
                </a:cubicBezTo>
                <a:cubicBezTo>
                  <a:pt x="-23888" y="619240"/>
                  <a:pt x="3729" y="488351"/>
                  <a:pt x="0" y="375299"/>
                </a:cubicBezTo>
                <a:cubicBezTo>
                  <a:pt x="-3729" y="262247"/>
                  <a:pt x="11800" y="18545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518939487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Budżet</a:t>
            </a:r>
          </a:p>
        </p:txBody>
      </p:sp>
      <p:pic>
        <p:nvPicPr>
          <p:cNvPr id="22532" name="Picture 2" descr="E:\SKEF\Żyj Finansowo PRZEWODNIK\materiały na CD\grafika\17_budze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99222"/>
            <a:ext cx="2510858" cy="283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5" descr="logo-SKE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AF37EE5-D08B-476E-95F5-1DDF0F579AAD}"/>
              </a:ext>
            </a:extLst>
          </p:cNvPr>
          <p:cNvSpPr txBox="1"/>
          <p:nvPr/>
        </p:nvSpPr>
        <p:spPr>
          <a:xfrm>
            <a:off x="323529" y="1326019"/>
            <a:ext cx="144016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Budżet jest: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AB48905-CBC1-4509-BC0D-CA1156607EA1}"/>
              </a:ext>
            </a:extLst>
          </p:cNvPr>
          <p:cNvSpPr txBox="1"/>
          <p:nvPr/>
        </p:nvSpPr>
        <p:spPr>
          <a:xfrm>
            <a:off x="685993" y="2861106"/>
            <a:ext cx="7036980" cy="338554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podstawowym narzędziem finansowym do zarządzania pieniędzmi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1F47CE4-BCF9-0117-65F8-A09C148B0659}"/>
              </a:ext>
            </a:extLst>
          </p:cNvPr>
          <p:cNvSpPr txBox="1"/>
          <p:nvPr/>
        </p:nvSpPr>
        <p:spPr>
          <a:xfrm>
            <a:off x="685993" y="1866723"/>
            <a:ext cx="5884852" cy="33855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zestawieniem dochodów i wydatków w danym okresie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842AE8-3589-825A-5F94-4F949E01C5D3}"/>
              </a:ext>
            </a:extLst>
          </p:cNvPr>
          <p:cNvSpPr txBox="1"/>
          <p:nvPr/>
        </p:nvSpPr>
        <p:spPr>
          <a:xfrm>
            <a:off x="685993" y="2346024"/>
            <a:ext cx="5884852" cy="338554"/>
          </a:xfrm>
          <a:prstGeom prst="rect">
            <a:avLst/>
          </a:prstGeom>
          <a:solidFill>
            <a:srgbClr val="C640A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planem zarządzania pieniędzmi w danym okresie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DA4BAF6-6D2A-B7A1-5201-36D0C352004D}"/>
              </a:ext>
            </a:extLst>
          </p:cNvPr>
          <p:cNvSpPr txBox="1"/>
          <p:nvPr/>
        </p:nvSpPr>
        <p:spPr>
          <a:xfrm>
            <a:off x="360745" y="3595027"/>
            <a:ext cx="2879107" cy="2308324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pl-PL" sz="1600" dirty="0"/>
              <a:t>Przykłady budżetów: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osobisty,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gospodarstwa domowego,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państwa,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firmy,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projektu,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wycieczki szkolnej,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imprezy urodzinowej,</a:t>
            </a:r>
          </a:p>
          <a:p>
            <a:pPr marL="285750" indent="-285750">
              <a:buFontTx/>
              <a:buChar char="-"/>
            </a:pPr>
            <a:r>
              <a:rPr lang="pl-PL" sz="1600" dirty="0"/>
              <a:t>wakacyjny.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976610-9467-ABFD-06DC-D71A665BB29E}"/>
              </a:ext>
            </a:extLst>
          </p:cNvPr>
          <p:cNvSpPr txBox="1"/>
          <p:nvPr/>
        </p:nvSpPr>
        <p:spPr>
          <a:xfrm>
            <a:off x="4932040" y="3595027"/>
            <a:ext cx="39604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Budżet składa się z dwóch części: dochodów i wydatków. Cała sztuka polega na zachowaniu równowagi pomiędzy nimi. Kiedy oba elementy są zrównoważone jesteś na dobrej drodze do osiągnięcia swoich celów. Kiedy tej równowagi brakuje i wydajesz więcej, niż zarabiasz, musi skończyć się to długami.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A20A4F6-99B4-3C5C-223C-4CE232327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44" y="332656"/>
            <a:ext cx="7022112" cy="5881018"/>
          </a:xfrm>
          <a:prstGeom prst="rect">
            <a:avLst/>
          </a:prstGeom>
          <a:noFill/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AC859EA-456C-D51B-B3E0-63AAE3BB0A26}"/>
              </a:ext>
            </a:extLst>
          </p:cNvPr>
          <p:cNvSpPr txBox="1"/>
          <p:nvPr/>
        </p:nvSpPr>
        <p:spPr>
          <a:xfrm>
            <a:off x="467544" y="6381328"/>
            <a:ext cx="6408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źródło: https://krakow.bankizywnosci.pl/?p=4719; data odczytu: 2023.12.04</a:t>
            </a:r>
          </a:p>
        </p:txBody>
      </p:sp>
    </p:spTree>
    <p:extLst>
      <p:ext uri="{BB962C8B-B14F-4D97-AF65-F5344CB8AC3E}">
        <p14:creationId xmlns:p14="http://schemas.microsoft.com/office/powerpoint/2010/main" val="4094756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BC93FEC-E566-B33B-014A-96F12D95C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4767456" cy="6408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5B512BE-4D0E-040A-A37F-2DD08A5361ED}"/>
              </a:ext>
            </a:extLst>
          </p:cNvPr>
          <p:cNvSpPr txBox="1"/>
          <p:nvPr/>
        </p:nvSpPr>
        <p:spPr>
          <a:xfrm>
            <a:off x="5074727" y="1540821"/>
            <a:ext cx="3816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Budżet może być prowadzony: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w tradycyjnej formie (zeszyt, gotowe arkusze budżetowe do pobrania w Internecie, MS Excel),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przy wykorzystaniu aplikacji na urządzenia mobilne (płatne i bezpłatne),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/>
              <a:t>poprzez bankowość internetową.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73E7916-3AB2-BED1-00FC-FEC0D5EDED43}"/>
              </a:ext>
            </a:extLst>
          </p:cNvPr>
          <p:cNvSpPr txBox="1"/>
          <p:nvPr/>
        </p:nvSpPr>
        <p:spPr>
          <a:xfrm>
            <a:off x="5137587" y="620688"/>
            <a:ext cx="3600400" cy="646331"/>
          </a:xfrm>
          <a:prstGeom prst="rect">
            <a:avLst/>
          </a:prstGeom>
          <a:ln>
            <a:extLst>
              <a:ext uri="{C807C97D-BFC1-408E-A445-0C87EB9F89A2}">
                <ask:lineSketchStyleProps xmlns:ask="http://schemas.microsoft.com/office/drawing/2018/sketchyshapes" sd="334377470">
                  <a:custGeom>
                    <a:avLst/>
                    <a:gdLst>
                      <a:gd name="connsiteX0" fmla="*/ 0 w 3600400"/>
                      <a:gd name="connsiteY0" fmla="*/ 0 h 1015663"/>
                      <a:gd name="connsiteX1" fmla="*/ 406331 w 3600400"/>
                      <a:gd name="connsiteY1" fmla="*/ 0 h 1015663"/>
                      <a:gd name="connsiteX2" fmla="*/ 812662 w 3600400"/>
                      <a:gd name="connsiteY2" fmla="*/ 0 h 1015663"/>
                      <a:gd name="connsiteX3" fmla="*/ 1254997 w 3600400"/>
                      <a:gd name="connsiteY3" fmla="*/ 0 h 1015663"/>
                      <a:gd name="connsiteX4" fmla="*/ 1841347 w 3600400"/>
                      <a:gd name="connsiteY4" fmla="*/ 0 h 1015663"/>
                      <a:gd name="connsiteX5" fmla="*/ 2247678 w 3600400"/>
                      <a:gd name="connsiteY5" fmla="*/ 0 h 1015663"/>
                      <a:gd name="connsiteX6" fmla="*/ 2762021 w 3600400"/>
                      <a:gd name="connsiteY6" fmla="*/ 0 h 1015663"/>
                      <a:gd name="connsiteX7" fmla="*/ 3600400 w 3600400"/>
                      <a:gd name="connsiteY7" fmla="*/ 0 h 1015663"/>
                      <a:gd name="connsiteX8" fmla="*/ 3600400 w 3600400"/>
                      <a:gd name="connsiteY8" fmla="*/ 507832 h 1015663"/>
                      <a:gd name="connsiteX9" fmla="*/ 3600400 w 3600400"/>
                      <a:gd name="connsiteY9" fmla="*/ 1015663 h 1015663"/>
                      <a:gd name="connsiteX10" fmla="*/ 3122061 w 3600400"/>
                      <a:gd name="connsiteY10" fmla="*/ 1015663 h 1015663"/>
                      <a:gd name="connsiteX11" fmla="*/ 2679726 w 3600400"/>
                      <a:gd name="connsiteY11" fmla="*/ 1015663 h 1015663"/>
                      <a:gd name="connsiteX12" fmla="*/ 2165383 w 3600400"/>
                      <a:gd name="connsiteY12" fmla="*/ 1015663 h 1015663"/>
                      <a:gd name="connsiteX13" fmla="*/ 1723049 w 3600400"/>
                      <a:gd name="connsiteY13" fmla="*/ 1015663 h 1015663"/>
                      <a:gd name="connsiteX14" fmla="*/ 1208706 w 3600400"/>
                      <a:gd name="connsiteY14" fmla="*/ 1015663 h 1015663"/>
                      <a:gd name="connsiteX15" fmla="*/ 730367 w 3600400"/>
                      <a:gd name="connsiteY15" fmla="*/ 1015663 h 1015663"/>
                      <a:gd name="connsiteX16" fmla="*/ 0 w 3600400"/>
                      <a:gd name="connsiteY16" fmla="*/ 1015663 h 1015663"/>
                      <a:gd name="connsiteX17" fmla="*/ 0 w 3600400"/>
                      <a:gd name="connsiteY17" fmla="*/ 497675 h 1015663"/>
                      <a:gd name="connsiteX18" fmla="*/ 0 w 3600400"/>
                      <a:gd name="connsiteY18" fmla="*/ 0 h 1015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00400" h="1015663" fill="none" extrusionOk="0">
                        <a:moveTo>
                          <a:pt x="0" y="0"/>
                        </a:moveTo>
                        <a:cubicBezTo>
                          <a:pt x="182539" y="-8036"/>
                          <a:pt x="314816" y="4908"/>
                          <a:pt x="406331" y="0"/>
                        </a:cubicBezTo>
                        <a:cubicBezTo>
                          <a:pt x="497846" y="-4908"/>
                          <a:pt x="704953" y="2150"/>
                          <a:pt x="812662" y="0"/>
                        </a:cubicBezTo>
                        <a:cubicBezTo>
                          <a:pt x="920371" y="-2150"/>
                          <a:pt x="1061065" y="45331"/>
                          <a:pt x="1254997" y="0"/>
                        </a:cubicBezTo>
                        <a:cubicBezTo>
                          <a:pt x="1448930" y="-45331"/>
                          <a:pt x="1583048" y="12083"/>
                          <a:pt x="1841347" y="0"/>
                        </a:cubicBezTo>
                        <a:cubicBezTo>
                          <a:pt x="2099646" y="-12083"/>
                          <a:pt x="2132697" y="18424"/>
                          <a:pt x="2247678" y="0"/>
                        </a:cubicBezTo>
                        <a:cubicBezTo>
                          <a:pt x="2362659" y="-18424"/>
                          <a:pt x="2617642" y="6706"/>
                          <a:pt x="2762021" y="0"/>
                        </a:cubicBezTo>
                        <a:cubicBezTo>
                          <a:pt x="2906400" y="-6706"/>
                          <a:pt x="3211628" y="44947"/>
                          <a:pt x="3600400" y="0"/>
                        </a:cubicBezTo>
                        <a:cubicBezTo>
                          <a:pt x="3624529" y="146271"/>
                          <a:pt x="3576364" y="383748"/>
                          <a:pt x="3600400" y="507832"/>
                        </a:cubicBezTo>
                        <a:cubicBezTo>
                          <a:pt x="3624436" y="631916"/>
                          <a:pt x="3560857" y="892515"/>
                          <a:pt x="3600400" y="1015663"/>
                        </a:cubicBezTo>
                        <a:cubicBezTo>
                          <a:pt x="3455281" y="1049624"/>
                          <a:pt x="3249644" y="972683"/>
                          <a:pt x="3122061" y="1015663"/>
                        </a:cubicBezTo>
                        <a:cubicBezTo>
                          <a:pt x="2994478" y="1058643"/>
                          <a:pt x="2873694" y="970482"/>
                          <a:pt x="2679726" y="1015663"/>
                        </a:cubicBezTo>
                        <a:cubicBezTo>
                          <a:pt x="2485759" y="1060844"/>
                          <a:pt x="2305166" y="1010777"/>
                          <a:pt x="2165383" y="1015663"/>
                        </a:cubicBezTo>
                        <a:cubicBezTo>
                          <a:pt x="2025600" y="1020549"/>
                          <a:pt x="1864745" y="970489"/>
                          <a:pt x="1723049" y="1015663"/>
                        </a:cubicBezTo>
                        <a:cubicBezTo>
                          <a:pt x="1581353" y="1060837"/>
                          <a:pt x="1385831" y="985291"/>
                          <a:pt x="1208706" y="1015663"/>
                        </a:cubicBezTo>
                        <a:cubicBezTo>
                          <a:pt x="1031581" y="1046035"/>
                          <a:pt x="889728" y="980760"/>
                          <a:pt x="730367" y="1015663"/>
                        </a:cubicBezTo>
                        <a:cubicBezTo>
                          <a:pt x="571006" y="1050566"/>
                          <a:pt x="254531" y="943267"/>
                          <a:pt x="0" y="1015663"/>
                        </a:cubicBezTo>
                        <a:cubicBezTo>
                          <a:pt x="-35926" y="792639"/>
                          <a:pt x="55219" y="654611"/>
                          <a:pt x="0" y="497675"/>
                        </a:cubicBezTo>
                        <a:cubicBezTo>
                          <a:pt x="-55219" y="340739"/>
                          <a:pt x="11654" y="205028"/>
                          <a:pt x="0" y="0"/>
                        </a:cubicBezTo>
                        <a:close/>
                      </a:path>
                      <a:path w="3600400" h="1015663" stroke="0" extrusionOk="0">
                        <a:moveTo>
                          <a:pt x="0" y="0"/>
                        </a:moveTo>
                        <a:cubicBezTo>
                          <a:pt x="213599" y="-47081"/>
                          <a:pt x="349276" y="59982"/>
                          <a:pt x="514343" y="0"/>
                        </a:cubicBezTo>
                        <a:cubicBezTo>
                          <a:pt x="679410" y="-59982"/>
                          <a:pt x="757871" y="13185"/>
                          <a:pt x="956678" y="0"/>
                        </a:cubicBezTo>
                        <a:cubicBezTo>
                          <a:pt x="1155485" y="-13185"/>
                          <a:pt x="1276545" y="51388"/>
                          <a:pt x="1435017" y="0"/>
                        </a:cubicBezTo>
                        <a:cubicBezTo>
                          <a:pt x="1593489" y="-51388"/>
                          <a:pt x="1748477" y="26965"/>
                          <a:pt x="1985363" y="0"/>
                        </a:cubicBezTo>
                        <a:cubicBezTo>
                          <a:pt x="2222249" y="-26965"/>
                          <a:pt x="2347823" y="39363"/>
                          <a:pt x="2535710" y="0"/>
                        </a:cubicBezTo>
                        <a:cubicBezTo>
                          <a:pt x="2723597" y="-39363"/>
                          <a:pt x="2884954" y="41702"/>
                          <a:pt x="3050053" y="0"/>
                        </a:cubicBezTo>
                        <a:cubicBezTo>
                          <a:pt x="3215152" y="-41702"/>
                          <a:pt x="3439125" y="16367"/>
                          <a:pt x="3600400" y="0"/>
                        </a:cubicBezTo>
                        <a:cubicBezTo>
                          <a:pt x="3620115" y="186444"/>
                          <a:pt x="3596417" y="380724"/>
                          <a:pt x="3600400" y="517988"/>
                        </a:cubicBezTo>
                        <a:cubicBezTo>
                          <a:pt x="3604383" y="655252"/>
                          <a:pt x="3588238" y="856615"/>
                          <a:pt x="3600400" y="1015663"/>
                        </a:cubicBezTo>
                        <a:cubicBezTo>
                          <a:pt x="3465781" y="1061216"/>
                          <a:pt x="3278905" y="983180"/>
                          <a:pt x="3194069" y="1015663"/>
                        </a:cubicBezTo>
                        <a:cubicBezTo>
                          <a:pt x="3109233" y="1048146"/>
                          <a:pt x="2759344" y="969957"/>
                          <a:pt x="2643722" y="1015663"/>
                        </a:cubicBezTo>
                        <a:cubicBezTo>
                          <a:pt x="2528100" y="1061369"/>
                          <a:pt x="2267362" y="967159"/>
                          <a:pt x="2165383" y="1015663"/>
                        </a:cubicBezTo>
                        <a:cubicBezTo>
                          <a:pt x="2063404" y="1064167"/>
                          <a:pt x="1907805" y="1003313"/>
                          <a:pt x="1687045" y="1015663"/>
                        </a:cubicBezTo>
                        <a:cubicBezTo>
                          <a:pt x="1466285" y="1028013"/>
                          <a:pt x="1374347" y="994084"/>
                          <a:pt x="1172702" y="1015663"/>
                        </a:cubicBezTo>
                        <a:cubicBezTo>
                          <a:pt x="971057" y="1037242"/>
                          <a:pt x="877895" y="997267"/>
                          <a:pt x="694363" y="1015663"/>
                        </a:cubicBezTo>
                        <a:cubicBezTo>
                          <a:pt x="510831" y="1034059"/>
                          <a:pt x="238510" y="1014936"/>
                          <a:pt x="0" y="1015663"/>
                        </a:cubicBezTo>
                        <a:cubicBezTo>
                          <a:pt x="-33251" y="847718"/>
                          <a:pt x="30887" y="727680"/>
                          <a:pt x="0" y="528145"/>
                        </a:cubicBezTo>
                        <a:cubicBezTo>
                          <a:pt x="-30887" y="328610"/>
                          <a:pt x="25141" y="18087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Zbieraj paragony! Pomoże to w rzetelnym prowadzeniu budżetu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7D7949A-3D78-FFA8-5CDF-818F49EFD318}"/>
              </a:ext>
            </a:extLst>
          </p:cNvPr>
          <p:cNvSpPr txBox="1"/>
          <p:nvPr/>
        </p:nvSpPr>
        <p:spPr>
          <a:xfrm>
            <a:off x="4874960" y="6381328"/>
            <a:ext cx="4161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źródło: https://gotowibezgotowkowi.pl/blog/budzet-rodziny-jak-sprawnie-nim-zarzadzac; data odczytu: 2023.12.04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2EA5CB9-FDDA-72E6-963C-897BA31F3BC5}"/>
              </a:ext>
            </a:extLst>
          </p:cNvPr>
          <p:cNvSpPr txBox="1"/>
          <p:nvPr/>
        </p:nvSpPr>
        <p:spPr>
          <a:xfrm>
            <a:off x="5094119" y="3415061"/>
            <a:ext cx="3643868" cy="1200329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l-PL" dirty="0"/>
              <a:t>G</a:t>
            </a:r>
            <a:r>
              <a:rPr lang="pl-PL" sz="1800" b="0" dirty="0"/>
              <a:t>dy w budżecie dochody są większe niż wydatki mówimy o dodatnim saldem budżetu, inaczej </a:t>
            </a:r>
            <a:r>
              <a:rPr lang="pl-PL" sz="1800" b="1" dirty="0"/>
              <a:t>NADWYŻCE BUDŻETOWEJ</a:t>
            </a:r>
            <a:r>
              <a:rPr lang="pl-PL" sz="1800" b="0" dirty="0"/>
              <a:t>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3FC0E48-1C38-0B12-9915-DC7310C89A40}"/>
              </a:ext>
            </a:extLst>
          </p:cNvPr>
          <p:cNvSpPr txBox="1"/>
          <p:nvPr/>
        </p:nvSpPr>
        <p:spPr>
          <a:xfrm>
            <a:off x="5094119" y="4847262"/>
            <a:ext cx="3643868" cy="1200329"/>
          </a:xfrm>
          <a:prstGeom prst="rect">
            <a:avLst/>
          </a:prstGeom>
          <a:solidFill>
            <a:srgbClr val="A41C9A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pl-PL" dirty="0"/>
              <a:t>G</a:t>
            </a:r>
            <a:r>
              <a:rPr lang="pl-PL" sz="1800" b="0" dirty="0"/>
              <a:t>dy w budżecie wydatki są większe niż dochody mówimy o ujemnym saldzie budżetu, inaczej </a:t>
            </a:r>
            <a:r>
              <a:rPr lang="pl-PL" sz="1800" b="1" dirty="0"/>
              <a:t>DEFICYCIE BUDŻETOWYM</a:t>
            </a:r>
            <a:r>
              <a:rPr lang="pl-PL" sz="18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3006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E2464346-A2DA-E422-2871-8A7934C9E602}"/>
              </a:ext>
            </a:extLst>
          </p:cNvPr>
          <p:cNvSpPr txBox="1"/>
          <p:nvPr/>
        </p:nvSpPr>
        <p:spPr>
          <a:xfrm>
            <a:off x="611560" y="720886"/>
            <a:ext cx="2664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600" b="1" dirty="0"/>
              <a:t>Ważne pojęcia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D9E62259-2CBB-D8A8-C0FC-934203F9AF12}"/>
              </a:ext>
            </a:extLst>
          </p:cNvPr>
          <p:cNvSpPr txBox="1"/>
          <p:nvPr/>
        </p:nvSpPr>
        <p:spPr>
          <a:xfrm>
            <a:off x="971600" y="1700808"/>
            <a:ext cx="7560840" cy="13542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PŁYNNOŚĆ FINANSOWA</a:t>
            </a:r>
          </a:p>
          <a:p>
            <a:pPr lvl="0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Zdolność do terminowego regulowania zobowiązań</a:t>
            </a:r>
          </a:p>
          <a:p>
            <a:pPr lvl="0"/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Utrata płynności finansowej skutkuje zwykle negatywnymi konsekwencjami, a w najgorszym przypadku może doprowadzić do bankructwa.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A2A97E0-5E25-7E21-01A2-50E75620F9A7}"/>
              </a:ext>
            </a:extLst>
          </p:cNvPr>
          <p:cNvSpPr txBox="1"/>
          <p:nvPr/>
        </p:nvSpPr>
        <p:spPr>
          <a:xfrm>
            <a:off x="971600" y="3573016"/>
            <a:ext cx="7560840" cy="13542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BANKRUCTWO (UPADŁOŚĆ)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Sytuacja, w której podmiot (np. osoba, przedsiębiorstwo, państwo) nie jest w stanie spłacać swoich wymagalnych zobowiązań (długów) w terminie. </a:t>
            </a:r>
          </a:p>
          <a:p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Skutkiem upadłości może być utrata całego majątku i inne konsekwencje prawne.</a:t>
            </a:r>
          </a:p>
        </p:txBody>
      </p:sp>
    </p:spTree>
    <p:extLst>
      <p:ext uri="{BB962C8B-B14F-4D97-AF65-F5344CB8AC3E}">
        <p14:creationId xmlns:p14="http://schemas.microsoft.com/office/powerpoint/2010/main" val="85424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053FD84-16F2-2C03-30CD-ABBB5B83B2E0}"/>
              </a:ext>
            </a:extLst>
          </p:cNvPr>
          <p:cNvSpPr txBox="1"/>
          <p:nvPr/>
        </p:nvSpPr>
        <p:spPr>
          <a:xfrm>
            <a:off x="755576" y="579147"/>
            <a:ext cx="76328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/>
              <a:t>Dochody i wydatki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88EE2AF-6C51-B565-DC66-DBD8538C47FE}"/>
              </a:ext>
            </a:extLst>
          </p:cNvPr>
          <p:cNvSpPr txBox="1"/>
          <p:nvPr/>
        </p:nvSpPr>
        <p:spPr>
          <a:xfrm>
            <a:off x="179512" y="1628800"/>
            <a:ext cx="4392488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DOCHODY</a:t>
            </a:r>
          </a:p>
          <a:p>
            <a:pPr algn="ctr"/>
            <a:r>
              <a:rPr lang="pl-PL" sz="1600" dirty="0"/>
              <a:t>Pieniądze, które otrzymujesz z różnych źródeł; Środki finansowe, które zasilają Twój budżet.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F4EB345-B97C-6263-BD11-19574016C5DF}"/>
              </a:ext>
            </a:extLst>
          </p:cNvPr>
          <p:cNvSpPr txBox="1"/>
          <p:nvPr/>
        </p:nvSpPr>
        <p:spPr>
          <a:xfrm>
            <a:off x="4827678" y="1645110"/>
            <a:ext cx="4136810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WYDATKI</a:t>
            </a:r>
          </a:p>
          <a:p>
            <a:pPr algn="ctr"/>
            <a:r>
              <a:rPr lang="pl-PL" sz="1600" dirty="0"/>
              <a:t>Pieniądze, które wydajesz na zaspokojenie swoich potrzeb i zachcianek.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9C66BBF-B776-E244-7EF5-076800E366B5}"/>
              </a:ext>
            </a:extLst>
          </p:cNvPr>
          <p:cNvSpPr txBox="1"/>
          <p:nvPr/>
        </p:nvSpPr>
        <p:spPr>
          <a:xfrm>
            <a:off x="4827678" y="2708920"/>
            <a:ext cx="413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Podstawowy podział wydatków w budżecie wyróżnia wydatki stałe i zmienne.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49E5F08-118F-2A68-CBCA-A155421180C8}"/>
              </a:ext>
            </a:extLst>
          </p:cNvPr>
          <p:cNvSpPr txBox="1"/>
          <p:nvPr/>
        </p:nvSpPr>
        <p:spPr>
          <a:xfrm>
            <a:off x="4827678" y="3411972"/>
            <a:ext cx="4136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C000"/>
                </a:solidFill>
              </a:rPr>
              <a:t>WYDATKI STAŁE</a:t>
            </a:r>
          </a:p>
          <a:p>
            <a:r>
              <a:rPr lang="pl-PL" sz="1400" dirty="0"/>
              <a:t>Stanowią określona kwotę i zawsze wynoszą tyle samo. Dla Twoich rodziców stałym wydatkiem może być spłata raty kredytu hipotecznego (np. 1,5 tys. zł miesięcznie).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A37B4F6-E7FA-18EC-315F-D701C2CCF6AD}"/>
              </a:ext>
            </a:extLst>
          </p:cNvPr>
          <p:cNvSpPr txBox="1"/>
          <p:nvPr/>
        </p:nvSpPr>
        <p:spPr>
          <a:xfrm>
            <a:off x="4827678" y="4808461"/>
            <a:ext cx="43163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rgbClr val="FFC000"/>
                </a:solidFill>
              </a:rPr>
              <a:t>WYDATKI ZMIENNE</a:t>
            </a:r>
          </a:p>
          <a:p>
            <a:r>
              <a:rPr lang="pl-PL" sz="1400" dirty="0"/>
              <a:t>Jak sama nazwa wskazuje, mogą się zmieniać, co oznacza, że zazwyczaj masz nad nimi większą kontrolę. Możesz wybrać pomiędzy jedzeniem w domu a wyjściem do restauracji. Choć to atrakcyjna propozycja, to jeśli krucho stoisz z pieniędzmi, być może będziesz zmuszony rozważyć tym razem zjedzenie posiłku w domu.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7AFFC1C-ECF4-60F4-9C77-92EFF2AB4E83}"/>
              </a:ext>
            </a:extLst>
          </p:cNvPr>
          <p:cNvSpPr txBox="1"/>
          <p:nvPr/>
        </p:nvSpPr>
        <p:spPr>
          <a:xfrm>
            <a:off x="179512" y="2708920"/>
            <a:ext cx="43924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Jest wiele dróg otrzymania pieniędzy. Większość ludzi sądzi, że dochodem są tylko pieniądze otrzymywane z tytułu wykonywanej pracy. Wykażmy się jednak większą kreatywnością. Dostajesz kieszonkowe lub pieniądze na urodziny? Masz dochód. Sprzedałeś jakieś używane ubrania? To także Twój dochód. </a:t>
            </a:r>
            <a:r>
              <a:rPr lang="pl-PL" dirty="0">
                <a:solidFill>
                  <a:srgbClr val="7030A0"/>
                </a:solidFill>
              </a:rPr>
              <a:t>Masz inne pomysły co może być Twoim dochodem?</a:t>
            </a:r>
          </a:p>
        </p:txBody>
      </p:sp>
    </p:spTree>
    <p:extLst>
      <p:ext uri="{BB962C8B-B14F-4D97-AF65-F5344CB8AC3E}">
        <p14:creationId xmlns:p14="http://schemas.microsoft.com/office/powerpoint/2010/main" val="25643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3"/>
          <p:cNvSpPr>
            <a:spLocks noGrp="1"/>
          </p:cNvSpPr>
          <p:nvPr>
            <p:ph type="title"/>
          </p:nvPr>
        </p:nvSpPr>
        <p:spPr>
          <a:xfrm>
            <a:off x="318356" y="3723957"/>
            <a:ext cx="3312368" cy="394606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1226619">
                  <a:custGeom>
                    <a:avLst/>
                    <a:gdLst>
                      <a:gd name="connsiteX0" fmla="*/ 0 w 4898033"/>
                      <a:gd name="connsiteY0" fmla="*/ 0 h 840706"/>
                      <a:gd name="connsiteX1" fmla="*/ 642187 w 4898033"/>
                      <a:gd name="connsiteY1" fmla="*/ 0 h 840706"/>
                      <a:gd name="connsiteX2" fmla="*/ 1284373 w 4898033"/>
                      <a:gd name="connsiteY2" fmla="*/ 0 h 840706"/>
                      <a:gd name="connsiteX3" fmla="*/ 1926560 w 4898033"/>
                      <a:gd name="connsiteY3" fmla="*/ 0 h 840706"/>
                      <a:gd name="connsiteX4" fmla="*/ 2323845 w 4898033"/>
                      <a:gd name="connsiteY4" fmla="*/ 0 h 840706"/>
                      <a:gd name="connsiteX5" fmla="*/ 2770110 w 4898033"/>
                      <a:gd name="connsiteY5" fmla="*/ 0 h 840706"/>
                      <a:gd name="connsiteX6" fmla="*/ 3363316 w 4898033"/>
                      <a:gd name="connsiteY6" fmla="*/ 0 h 840706"/>
                      <a:gd name="connsiteX7" fmla="*/ 3858562 w 4898033"/>
                      <a:gd name="connsiteY7" fmla="*/ 0 h 840706"/>
                      <a:gd name="connsiteX8" fmla="*/ 4353807 w 4898033"/>
                      <a:gd name="connsiteY8" fmla="*/ 0 h 840706"/>
                      <a:gd name="connsiteX9" fmla="*/ 4898033 w 4898033"/>
                      <a:gd name="connsiteY9" fmla="*/ 0 h 840706"/>
                      <a:gd name="connsiteX10" fmla="*/ 4898033 w 4898033"/>
                      <a:gd name="connsiteY10" fmla="*/ 403539 h 840706"/>
                      <a:gd name="connsiteX11" fmla="*/ 4898033 w 4898033"/>
                      <a:gd name="connsiteY11" fmla="*/ 840706 h 840706"/>
                      <a:gd name="connsiteX12" fmla="*/ 4255846 w 4898033"/>
                      <a:gd name="connsiteY12" fmla="*/ 840706 h 840706"/>
                      <a:gd name="connsiteX13" fmla="*/ 3711621 w 4898033"/>
                      <a:gd name="connsiteY13" fmla="*/ 840706 h 840706"/>
                      <a:gd name="connsiteX14" fmla="*/ 3069434 w 4898033"/>
                      <a:gd name="connsiteY14" fmla="*/ 840706 h 840706"/>
                      <a:gd name="connsiteX15" fmla="*/ 2476228 w 4898033"/>
                      <a:gd name="connsiteY15" fmla="*/ 840706 h 840706"/>
                      <a:gd name="connsiteX16" fmla="*/ 2078943 w 4898033"/>
                      <a:gd name="connsiteY16" fmla="*/ 840706 h 840706"/>
                      <a:gd name="connsiteX17" fmla="*/ 1583697 w 4898033"/>
                      <a:gd name="connsiteY17" fmla="*/ 840706 h 840706"/>
                      <a:gd name="connsiteX18" fmla="*/ 1186412 w 4898033"/>
                      <a:gd name="connsiteY18" fmla="*/ 840706 h 840706"/>
                      <a:gd name="connsiteX19" fmla="*/ 593206 w 4898033"/>
                      <a:gd name="connsiteY19" fmla="*/ 840706 h 840706"/>
                      <a:gd name="connsiteX20" fmla="*/ 0 w 4898033"/>
                      <a:gd name="connsiteY20" fmla="*/ 840706 h 840706"/>
                      <a:gd name="connsiteX21" fmla="*/ 0 w 4898033"/>
                      <a:gd name="connsiteY21" fmla="*/ 420353 h 840706"/>
                      <a:gd name="connsiteX22" fmla="*/ 0 w 4898033"/>
                      <a:gd name="connsiteY22" fmla="*/ 0 h 840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898033" h="840706" fill="none" extrusionOk="0">
                        <a:moveTo>
                          <a:pt x="0" y="0"/>
                        </a:moveTo>
                        <a:cubicBezTo>
                          <a:pt x="296693" y="-11263"/>
                          <a:pt x="481352" y="43698"/>
                          <a:pt x="642187" y="0"/>
                        </a:cubicBezTo>
                        <a:cubicBezTo>
                          <a:pt x="803022" y="-43698"/>
                          <a:pt x="1114325" y="55099"/>
                          <a:pt x="1284373" y="0"/>
                        </a:cubicBezTo>
                        <a:cubicBezTo>
                          <a:pt x="1454421" y="-55099"/>
                          <a:pt x="1769576" y="54109"/>
                          <a:pt x="1926560" y="0"/>
                        </a:cubicBezTo>
                        <a:cubicBezTo>
                          <a:pt x="2083544" y="-54109"/>
                          <a:pt x="2192006" y="16378"/>
                          <a:pt x="2323845" y="0"/>
                        </a:cubicBezTo>
                        <a:cubicBezTo>
                          <a:pt x="2455684" y="-16378"/>
                          <a:pt x="2593748" y="29190"/>
                          <a:pt x="2770110" y="0"/>
                        </a:cubicBezTo>
                        <a:cubicBezTo>
                          <a:pt x="2946473" y="-29190"/>
                          <a:pt x="3077662" y="30560"/>
                          <a:pt x="3363316" y="0"/>
                        </a:cubicBezTo>
                        <a:cubicBezTo>
                          <a:pt x="3648970" y="-30560"/>
                          <a:pt x="3706398" y="44662"/>
                          <a:pt x="3858562" y="0"/>
                        </a:cubicBezTo>
                        <a:cubicBezTo>
                          <a:pt x="4010726" y="-44662"/>
                          <a:pt x="4252669" y="4920"/>
                          <a:pt x="4353807" y="0"/>
                        </a:cubicBezTo>
                        <a:cubicBezTo>
                          <a:pt x="4454945" y="-4920"/>
                          <a:pt x="4728899" y="17863"/>
                          <a:pt x="4898033" y="0"/>
                        </a:cubicBezTo>
                        <a:cubicBezTo>
                          <a:pt x="4928579" y="187831"/>
                          <a:pt x="4886085" y="235766"/>
                          <a:pt x="4898033" y="403539"/>
                        </a:cubicBezTo>
                        <a:cubicBezTo>
                          <a:pt x="4909981" y="571312"/>
                          <a:pt x="4888745" y="632214"/>
                          <a:pt x="4898033" y="840706"/>
                        </a:cubicBezTo>
                        <a:cubicBezTo>
                          <a:pt x="4738105" y="898057"/>
                          <a:pt x="4402877" y="792739"/>
                          <a:pt x="4255846" y="840706"/>
                        </a:cubicBezTo>
                        <a:cubicBezTo>
                          <a:pt x="4108815" y="888673"/>
                          <a:pt x="3855633" y="820071"/>
                          <a:pt x="3711621" y="840706"/>
                        </a:cubicBezTo>
                        <a:cubicBezTo>
                          <a:pt x="3567610" y="861341"/>
                          <a:pt x="3347294" y="788438"/>
                          <a:pt x="3069434" y="840706"/>
                        </a:cubicBezTo>
                        <a:cubicBezTo>
                          <a:pt x="2791574" y="892974"/>
                          <a:pt x="2752013" y="833627"/>
                          <a:pt x="2476228" y="840706"/>
                        </a:cubicBezTo>
                        <a:cubicBezTo>
                          <a:pt x="2200443" y="847785"/>
                          <a:pt x="2206920" y="794075"/>
                          <a:pt x="2078943" y="840706"/>
                        </a:cubicBezTo>
                        <a:cubicBezTo>
                          <a:pt x="1950967" y="887337"/>
                          <a:pt x="1816993" y="836808"/>
                          <a:pt x="1583697" y="840706"/>
                        </a:cubicBezTo>
                        <a:cubicBezTo>
                          <a:pt x="1350401" y="844604"/>
                          <a:pt x="1267129" y="834120"/>
                          <a:pt x="1186412" y="840706"/>
                        </a:cubicBezTo>
                        <a:cubicBezTo>
                          <a:pt x="1105695" y="847292"/>
                          <a:pt x="730774" y="790517"/>
                          <a:pt x="593206" y="840706"/>
                        </a:cubicBezTo>
                        <a:cubicBezTo>
                          <a:pt x="455638" y="890895"/>
                          <a:pt x="156328" y="833822"/>
                          <a:pt x="0" y="840706"/>
                        </a:cubicBezTo>
                        <a:cubicBezTo>
                          <a:pt x="-27611" y="734043"/>
                          <a:pt x="6049" y="593904"/>
                          <a:pt x="0" y="420353"/>
                        </a:cubicBezTo>
                        <a:cubicBezTo>
                          <a:pt x="-6049" y="246802"/>
                          <a:pt x="34353" y="207165"/>
                          <a:pt x="0" y="0"/>
                        </a:cubicBezTo>
                        <a:close/>
                      </a:path>
                      <a:path w="4898033" h="840706" stroke="0" extrusionOk="0">
                        <a:moveTo>
                          <a:pt x="0" y="0"/>
                        </a:moveTo>
                        <a:cubicBezTo>
                          <a:pt x="129467" y="-29470"/>
                          <a:pt x="296222" y="20972"/>
                          <a:pt x="544226" y="0"/>
                        </a:cubicBezTo>
                        <a:cubicBezTo>
                          <a:pt x="792230" y="-20972"/>
                          <a:pt x="948446" y="48221"/>
                          <a:pt x="1088452" y="0"/>
                        </a:cubicBezTo>
                        <a:cubicBezTo>
                          <a:pt x="1228458" y="-48221"/>
                          <a:pt x="1567777" y="15727"/>
                          <a:pt x="1730638" y="0"/>
                        </a:cubicBezTo>
                        <a:cubicBezTo>
                          <a:pt x="1893499" y="-15727"/>
                          <a:pt x="2030451" y="8895"/>
                          <a:pt x="2176904" y="0"/>
                        </a:cubicBezTo>
                        <a:cubicBezTo>
                          <a:pt x="2323357" y="-8895"/>
                          <a:pt x="2490372" y="24901"/>
                          <a:pt x="2623169" y="0"/>
                        </a:cubicBezTo>
                        <a:cubicBezTo>
                          <a:pt x="2755967" y="-24901"/>
                          <a:pt x="2966251" y="33597"/>
                          <a:pt x="3069434" y="0"/>
                        </a:cubicBezTo>
                        <a:cubicBezTo>
                          <a:pt x="3172618" y="-33597"/>
                          <a:pt x="3366413" y="26723"/>
                          <a:pt x="3564680" y="0"/>
                        </a:cubicBezTo>
                        <a:cubicBezTo>
                          <a:pt x="3762947" y="-26723"/>
                          <a:pt x="3888114" y="1371"/>
                          <a:pt x="4108905" y="0"/>
                        </a:cubicBezTo>
                        <a:cubicBezTo>
                          <a:pt x="4329696" y="-1371"/>
                          <a:pt x="4553959" y="27856"/>
                          <a:pt x="4898033" y="0"/>
                        </a:cubicBezTo>
                        <a:cubicBezTo>
                          <a:pt x="4918655" y="187275"/>
                          <a:pt x="4865727" y="254967"/>
                          <a:pt x="4898033" y="403539"/>
                        </a:cubicBezTo>
                        <a:cubicBezTo>
                          <a:pt x="4930339" y="552111"/>
                          <a:pt x="4849203" y="698869"/>
                          <a:pt x="4898033" y="840706"/>
                        </a:cubicBezTo>
                        <a:cubicBezTo>
                          <a:pt x="4760191" y="856087"/>
                          <a:pt x="4634469" y="837959"/>
                          <a:pt x="4402787" y="840706"/>
                        </a:cubicBezTo>
                        <a:cubicBezTo>
                          <a:pt x="4171105" y="843453"/>
                          <a:pt x="4127777" y="797058"/>
                          <a:pt x="3956522" y="840706"/>
                        </a:cubicBezTo>
                        <a:cubicBezTo>
                          <a:pt x="3785268" y="884354"/>
                          <a:pt x="3509564" y="832663"/>
                          <a:pt x="3314336" y="840706"/>
                        </a:cubicBezTo>
                        <a:cubicBezTo>
                          <a:pt x="3119108" y="848749"/>
                          <a:pt x="2949147" y="786070"/>
                          <a:pt x="2770110" y="840706"/>
                        </a:cubicBezTo>
                        <a:cubicBezTo>
                          <a:pt x="2591073" y="895342"/>
                          <a:pt x="2480374" y="809172"/>
                          <a:pt x="2372825" y="840706"/>
                        </a:cubicBezTo>
                        <a:cubicBezTo>
                          <a:pt x="2265276" y="872240"/>
                          <a:pt x="2032536" y="795723"/>
                          <a:pt x="1926560" y="840706"/>
                        </a:cubicBezTo>
                        <a:cubicBezTo>
                          <a:pt x="1820584" y="885689"/>
                          <a:pt x="1507514" y="785337"/>
                          <a:pt x="1284373" y="840706"/>
                        </a:cubicBezTo>
                        <a:cubicBezTo>
                          <a:pt x="1061232" y="896075"/>
                          <a:pt x="910745" y="780019"/>
                          <a:pt x="691167" y="840706"/>
                        </a:cubicBezTo>
                        <a:cubicBezTo>
                          <a:pt x="471589" y="901393"/>
                          <a:pt x="261581" y="836715"/>
                          <a:pt x="0" y="840706"/>
                        </a:cubicBezTo>
                        <a:cubicBezTo>
                          <a:pt x="-5813" y="740134"/>
                          <a:pt x="32268" y="622011"/>
                          <a:pt x="0" y="411946"/>
                        </a:cubicBezTo>
                        <a:cubicBezTo>
                          <a:pt x="-32268" y="201881"/>
                          <a:pt x="37583" y="17062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eaLnBrk="1" hangingPunct="1"/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Zerowy PIT dla młodych</a:t>
            </a:r>
          </a:p>
        </p:txBody>
      </p:sp>
      <p:pic>
        <p:nvPicPr>
          <p:cNvPr id="2662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8FD2B5-0B13-42C2-946B-DD29BF98D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4382889"/>
            <a:ext cx="8507287" cy="2154436"/>
          </a:xfrm>
        </p:spPr>
        <p:txBody>
          <a:bodyPr/>
          <a:lstStyle/>
          <a:p>
            <a:pPr marL="0" indent="0"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Osoby, które nie ukończyły 26. roku życia i uzyskały przychody z pracy, umów zlecenia, z tytułu odbywania praktyk absolwenckich, z tytułu stażu uczniowskiego, zasiłku macierzyńskiego są zwolnione z podatku – maksymalnie do wysokości 85 528 zł w roku podatkowym.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Do tego limitu przychody młodego podatnika są zwolnione z PIT. Ulga w PIT dla młodych osób nie zwalnia z zapłaty składek na ubezpieczenia społeczne i ubezpieczenie zdrowotne.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Chcesz się dowiedzieć więcej?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https://www.podatki.gov.pl/media/6923/broszura-mf-zerowy-pit-dla-mlodych.pdf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EAFD445-6B7F-A391-EC55-7357E964F37F}"/>
              </a:ext>
            </a:extLst>
          </p:cNvPr>
          <p:cNvSpPr txBox="1"/>
          <p:nvPr/>
        </p:nvSpPr>
        <p:spPr>
          <a:xfrm>
            <a:off x="251520" y="1111243"/>
            <a:ext cx="850728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Zapewne wiesz, że dochody uzyskiwane z pracy są pomniejszane o pewne obowiązkowe potrącenia m.in. podatek dochodowy od osób fizycznych, składki na ubezpieczenie zdrowotne czy składki na ubezpieczenia społeczne. </a:t>
            </a:r>
          </a:p>
          <a:p>
            <a:endParaRPr lang="pl-PL" sz="1600" dirty="0"/>
          </a:p>
          <a:p>
            <a:r>
              <a:rPr lang="pl-PL" sz="1400" b="1" dirty="0"/>
              <a:t>Ćwiczenie 4 – Wynagrodzenie brutto i netto</a:t>
            </a:r>
          </a:p>
          <a:p>
            <a:endParaRPr lang="pl-PL" sz="1400" dirty="0"/>
          </a:p>
          <a:p>
            <a:r>
              <a:rPr lang="pl-PL" sz="1400" dirty="0"/>
              <a:t>Jesteś ciekaw, ile wynoszą takie potrącenia? Skorzystaj z kalkulatora wynagrodzeń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np. 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https://wynagrodzenia.pl/kalkulator-wynagrodzen</a:t>
            </a: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 i sprawdź wysokość potrąceń dla wynagrodzeń brutto w kwocie: 4 tys.</a:t>
            </a:r>
            <a:r>
              <a:rPr lang="pl-PL" sz="1400" dirty="0"/>
              <a:t> zł, 6 tys. zł i 10 tys. zł. Zwróć uwagę, że nie tylko pracownik, ale i pracodawca ponosi koszt.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4C04D4B-2171-D9E6-FA0F-5E2DA2D93948}"/>
              </a:ext>
            </a:extLst>
          </p:cNvPr>
          <p:cNvSpPr txBox="1"/>
          <p:nvPr/>
        </p:nvSpPr>
        <p:spPr>
          <a:xfrm>
            <a:off x="318356" y="548680"/>
            <a:ext cx="3821596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Wynagrodzenie brutto i netto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C5F494F-6F6A-D231-D76D-B02602EA5C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065" y="3221601"/>
            <a:ext cx="1686197" cy="12053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227012" y="4581129"/>
            <a:ext cx="8689976" cy="1985846"/>
          </a:xfrm>
          <a:ln w="28575">
            <a:solidFill>
              <a:srgbClr val="7030A0"/>
            </a:solidFill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pojęcia/zagadnienia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potrzeba, zachcianka, fundamentalne zasady w postępowaniu z pieniędzmi, planowanie finansowe, cel, koszt utraconych korzyści.</a:t>
            </a:r>
            <a:endParaRPr lang="pl-PL" alt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umiejętności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odróżnianie potrzeby od zachcianki, wyznaczanie celów, opracowanie planu finansowego.</a:t>
            </a:r>
            <a:endParaRPr lang="pl-PL" alt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Obraz zawierający tekst, wizytówka, koperta, grafika wektorowa&#10;&#10;Opis wygenerowany automatycznie">
            <a:extLst>
              <a:ext uri="{FF2B5EF4-FFF2-40B4-BE49-F238E27FC236}">
                <a16:creationId xmlns:a16="http://schemas.microsoft.com/office/drawing/2014/main" id="{6C15AE4B-3867-CD0F-44D6-2C8308BD5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" y="-675456"/>
            <a:ext cx="8954358" cy="529799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1EBEEA5-DDB7-D1C6-4250-123F1B9BA399}"/>
              </a:ext>
            </a:extLst>
          </p:cNvPr>
          <p:cNvSpPr txBox="1"/>
          <p:nvPr/>
        </p:nvSpPr>
        <p:spPr>
          <a:xfrm>
            <a:off x="2770943" y="3645024"/>
            <a:ext cx="6146045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pl-PL" altLang="pl-PL" sz="2400" b="1" dirty="0">
                <a:solidFill>
                  <a:schemeClr val="bg1"/>
                </a:solidFill>
              </a:rPr>
              <a:t>PLANOWANIE FINANSOWE</a:t>
            </a:r>
            <a:endParaRPr lang="pl-PL" altLang="pl-PL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4D4AF9-7FF4-4AF5-8183-366FD4BFC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1797758"/>
          </a:xfrm>
        </p:spPr>
        <p:txBody>
          <a:bodyPr/>
          <a:lstStyle/>
          <a:p>
            <a:pPr marL="0" indent="0">
              <a:buNone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Ćwiczenie 5 – Mój budżet</a:t>
            </a:r>
          </a:p>
          <a:p>
            <a:pPr marL="0" indent="0">
              <a:buNone/>
            </a:pP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Przygotuj budżet. Wypisz wszystkie swoje miesięczne dochody i wydatki, dzieląc te ostatnie na stałe i zmienne. Możesz skorzystać z gotowego arkusza budżetowego dostępnego w Internecie. Jakie jest saldo Twojego budżetu? Czy wszystkie Twoje wydatki są niezbędne? Czy mógłbyś z czegoś zrezygnować?</a:t>
            </a:r>
          </a:p>
        </p:txBody>
      </p:sp>
      <p:pic>
        <p:nvPicPr>
          <p:cNvPr id="2" name="Obraz 1" descr="Obraz zawierający zabawka, lalka">
            <a:extLst>
              <a:ext uri="{FF2B5EF4-FFF2-40B4-BE49-F238E27FC236}">
                <a16:creationId xmlns:a16="http://schemas.microsoft.com/office/drawing/2014/main" id="{736B0415-63B4-7F03-F8C9-87EE90E1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03" y="2780928"/>
            <a:ext cx="8412194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7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128C01E-EE47-4B1A-A4B1-7ECC720F9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3130" y="2636912"/>
            <a:ext cx="4038600" cy="43204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819813692">
                  <a:custGeom>
                    <a:avLst/>
                    <a:gdLst>
                      <a:gd name="connsiteX0" fmla="*/ 0 w 4038600"/>
                      <a:gd name="connsiteY0" fmla="*/ 0 h 432048"/>
                      <a:gd name="connsiteX1" fmla="*/ 657715 w 4038600"/>
                      <a:gd name="connsiteY1" fmla="*/ 0 h 432048"/>
                      <a:gd name="connsiteX2" fmla="*/ 1315430 w 4038600"/>
                      <a:gd name="connsiteY2" fmla="*/ 0 h 432048"/>
                      <a:gd name="connsiteX3" fmla="*/ 1851987 w 4038600"/>
                      <a:gd name="connsiteY3" fmla="*/ 0 h 432048"/>
                      <a:gd name="connsiteX4" fmla="*/ 2428929 w 4038600"/>
                      <a:gd name="connsiteY4" fmla="*/ 0 h 432048"/>
                      <a:gd name="connsiteX5" fmla="*/ 3005872 w 4038600"/>
                      <a:gd name="connsiteY5" fmla="*/ 0 h 432048"/>
                      <a:gd name="connsiteX6" fmla="*/ 3502043 w 4038600"/>
                      <a:gd name="connsiteY6" fmla="*/ 0 h 432048"/>
                      <a:gd name="connsiteX7" fmla="*/ 4038600 w 4038600"/>
                      <a:gd name="connsiteY7" fmla="*/ 0 h 432048"/>
                      <a:gd name="connsiteX8" fmla="*/ 4038600 w 4038600"/>
                      <a:gd name="connsiteY8" fmla="*/ 432048 h 432048"/>
                      <a:gd name="connsiteX9" fmla="*/ 3380885 w 4038600"/>
                      <a:gd name="connsiteY9" fmla="*/ 432048 h 432048"/>
                      <a:gd name="connsiteX10" fmla="*/ 2884714 w 4038600"/>
                      <a:gd name="connsiteY10" fmla="*/ 432048 h 432048"/>
                      <a:gd name="connsiteX11" fmla="*/ 2226999 w 4038600"/>
                      <a:gd name="connsiteY11" fmla="*/ 432048 h 432048"/>
                      <a:gd name="connsiteX12" fmla="*/ 1771215 w 4038600"/>
                      <a:gd name="connsiteY12" fmla="*/ 432048 h 432048"/>
                      <a:gd name="connsiteX13" fmla="*/ 1315430 w 4038600"/>
                      <a:gd name="connsiteY13" fmla="*/ 432048 h 432048"/>
                      <a:gd name="connsiteX14" fmla="*/ 738487 w 4038600"/>
                      <a:gd name="connsiteY14" fmla="*/ 432048 h 432048"/>
                      <a:gd name="connsiteX15" fmla="*/ 0 w 4038600"/>
                      <a:gd name="connsiteY15" fmla="*/ 432048 h 432048"/>
                      <a:gd name="connsiteX16" fmla="*/ 0 w 4038600"/>
                      <a:gd name="connsiteY16" fmla="*/ 0 h 43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038600" h="432048" fill="none" extrusionOk="0">
                        <a:moveTo>
                          <a:pt x="0" y="0"/>
                        </a:moveTo>
                        <a:cubicBezTo>
                          <a:pt x="326703" y="-7179"/>
                          <a:pt x="425150" y="41877"/>
                          <a:pt x="657715" y="0"/>
                        </a:cubicBezTo>
                        <a:cubicBezTo>
                          <a:pt x="890281" y="-41877"/>
                          <a:pt x="1071115" y="56362"/>
                          <a:pt x="1315430" y="0"/>
                        </a:cubicBezTo>
                        <a:cubicBezTo>
                          <a:pt x="1559745" y="-56362"/>
                          <a:pt x="1659154" y="26956"/>
                          <a:pt x="1851987" y="0"/>
                        </a:cubicBezTo>
                        <a:cubicBezTo>
                          <a:pt x="2044820" y="-26956"/>
                          <a:pt x="2207192" y="18590"/>
                          <a:pt x="2428929" y="0"/>
                        </a:cubicBezTo>
                        <a:cubicBezTo>
                          <a:pt x="2650666" y="-18590"/>
                          <a:pt x="2880167" y="12791"/>
                          <a:pt x="3005872" y="0"/>
                        </a:cubicBezTo>
                        <a:cubicBezTo>
                          <a:pt x="3131577" y="-12791"/>
                          <a:pt x="3388586" y="45988"/>
                          <a:pt x="3502043" y="0"/>
                        </a:cubicBezTo>
                        <a:cubicBezTo>
                          <a:pt x="3615500" y="-45988"/>
                          <a:pt x="3770717" y="8344"/>
                          <a:pt x="4038600" y="0"/>
                        </a:cubicBezTo>
                        <a:cubicBezTo>
                          <a:pt x="4053928" y="91368"/>
                          <a:pt x="3989092" y="292320"/>
                          <a:pt x="4038600" y="432048"/>
                        </a:cubicBezTo>
                        <a:cubicBezTo>
                          <a:pt x="3763593" y="505464"/>
                          <a:pt x="3654761" y="414112"/>
                          <a:pt x="3380885" y="432048"/>
                        </a:cubicBezTo>
                        <a:cubicBezTo>
                          <a:pt x="3107010" y="449984"/>
                          <a:pt x="3003489" y="378823"/>
                          <a:pt x="2884714" y="432048"/>
                        </a:cubicBezTo>
                        <a:cubicBezTo>
                          <a:pt x="2765939" y="485273"/>
                          <a:pt x="2389921" y="354053"/>
                          <a:pt x="2226999" y="432048"/>
                        </a:cubicBezTo>
                        <a:cubicBezTo>
                          <a:pt x="2064077" y="510043"/>
                          <a:pt x="1871179" y="414067"/>
                          <a:pt x="1771215" y="432048"/>
                        </a:cubicBezTo>
                        <a:cubicBezTo>
                          <a:pt x="1671251" y="450029"/>
                          <a:pt x="1468487" y="407075"/>
                          <a:pt x="1315430" y="432048"/>
                        </a:cubicBezTo>
                        <a:cubicBezTo>
                          <a:pt x="1162373" y="457021"/>
                          <a:pt x="901817" y="416313"/>
                          <a:pt x="738487" y="432048"/>
                        </a:cubicBezTo>
                        <a:cubicBezTo>
                          <a:pt x="575157" y="447783"/>
                          <a:pt x="258658" y="357958"/>
                          <a:pt x="0" y="432048"/>
                        </a:cubicBezTo>
                        <a:cubicBezTo>
                          <a:pt x="-4733" y="325097"/>
                          <a:pt x="34032" y="184400"/>
                          <a:pt x="0" y="0"/>
                        </a:cubicBezTo>
                        <a:close/>
                      </a:path>
                      <a:path w="4038600" h="432048" stroke="0" extrusionOk="0">
                        <a:moveTo>
                          <a:pt x="0" y="0"/>
                        </a:moveTo>
                        <a:cubicBezTo>
                          <a:pt x="285623" y="-55942"/>
                          <a:pt x="400206" y="19207"/>
                          <a:pt x="617329" y="0"/>
                        </a:cubicBezTo>
                        <a:cubicBezTo>
                          <a:pt x="834452" y="-19207"/>
                          <a:pt x="1086595" y="28572"/>
                          <a:pt x="1234658" y="0"/>
                        </a:cubicBezTo>
                        <a:cubicBezTo>
                          <a:pt x="1382721" y="-28572"/>
                          <a:pt x="1553937" y="10243"/>
                          <a:pt x="1811601" y="0"/>
                        </a:cubicBezTo>
                        <a:cubicBezTo>
                          <a:pt x="2069265" y="-10243"/>
                          <a:pt x="2192285" y="31820"/>
                          <a:pt x="2348157" y="0"/>
                        </a:cubicBezTo>
                        <a:cubicBezTo>
                          <a:pt x="2504029" y="-31820"/>
                          <a:pt x="2685823" y="32693"/>
                          <a:pt x="2803942" y="0"/>
                        </a:cubicBezTo>
                        <a:cubicBezTo>
                          <a:pt x="2922062" y="-32693"/>
                          <a:pt x="3194912" y="43836"/>
                          <a:pt x="3421271" y="0"/>
                        </a:cubicBezTo>
                        <a:cubicBezTo>
                          <a:pt x="3647630" y="-43836"/>
                          <a:pt x="3757003" y="43385"/>
                          <a:pt x="4038600" y="0"/>
                        </a:cubicBezTo>
                        <a:cubicBezTo>
                          <a:pt x="4054176" y="189748"/>
                          <a:pt x="3988209" y="292268"/>
                          <a:pt x="4038600" y="432048"/>
                        </a:cubicBezTo>
                        <a:cubicBezTo>
                          <a:pt x="3896797" y="458151"/>
                          <a:pt x="3732717" y="412311"/>
                          <a:pt x="3461657" y="432048"/>
                        </a:cubicBezTo>
                        <a:cubicBezTo>
                          <a:pt x="3190597" y="451785"/>
                          <a:pt x="3111009" y="422571"/>
                          <a:pt x="2884714" y="432048"/>
                        </a:cubicBezTo>
                        <a:cubicBezTo>
                          <a:pt x="2658419" y="441525"/>
                          <a:pt x="2464316" y="381431"/>
                          <a:pt x="2226999" y="432048"/>
                        </a:cubicBezTo>
                        <a:cubicBezTo>
                          <a:pt x="1989683" y="482665"/>
                          <a:pt x="1886972" y="404869"/>
                          <a:pt x="1609671" y="432048"/>
                        </a:cubicBezTo>
                        <a:cubicBezTo>
                          <a:pt x="1332370" y="459227"/>
                          <a:pt x="1217088" y="381971"/>
                          <a:pt x="1032728" y="432048"/>
                        </a:cubicBezTo>
                        <a:cubicBezTo>
                          <a:pt x="848368" y="482125"/>
                          <a:pt x="418642" y="333882"/>
                          <a:pt x="0" y="432048"/>
                        </a:cubicBezTo>
                        <a:cubicBezTo>
                          <a:pt x="-6768" y="218528"/>
                          <a:pt x="25115" y="866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budżet wycieczki szkolnej</a:t>
            </a:r>
          </a:p>
          <a:p>
            <a:pPr marL="0" indent="0" algn="ctr">
              <a:buNone/>
            </a:pPr>
            <a:endParaRPr lang="pl-PL" sz="2400" dirty="0"/>
          </a:p>
          <a:p>
            <a:pPr marL="0" indent="0" algn="ctr">
              <a:buNone/>
            </a:pPr>
            <a:endParaRPr lang="pl-PL" sz="2400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552EE87-BAC6-4AEA-BDDF-812A749BA0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7315" y="2636912"/>
            <a:ext cx="4038600" cy="43204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170453">
                  <a:custGeom>
                    <a:avLst/>
                    <a:gdLst>
                      <a:gd name="connsiteX0" fmla="*/ 0 w 4038600"/>
                      <a:gd name="connsiteY0" fmla="*/ 0 h 432048"/>
                      <a:gd name="connsiteX1" fmla="*/ 576943 w 4038600"/>
                      <a:gd name="connsiteY1" fmla="*/ 0 h 432048"/>
                      <a:gd name="connsiteX2" fmla="*/ 1194272 w 4038600"/>
                      <a:gd name="connsiteY2" fmla="*/ 0 h 432048"/>
                      <a:gd name="connsiteX3" fmla="*/ 1851987 w 4038600"/>
                      <a:gd name="connsiteY3" fmla="*/ 0 h 432048"/>
                      <a:gd name="connsiteX4" fmla="*/ 2469315 w 4038600"/>
                      <a:gd name="connsiteY4" fmla="*/ 0 h 432048"/>
                      <a:gd name="connsiteX5" fmla="*/ 3005872 w 4038600"/>
                      <a:gd name="connsiteY5" fmla="*/ 0 h 432048"/>
                      <a:gd name="connsiteX6" fmla="*/ 4038600 w 4038600"/>
                      <a:gd name="connsiteY6" fmla="*/ 0 h 432048"/>
                      <a:gd name="connsiteX7" fmla="*/ 4038600 w 4038600"/>
                      <a:gd name="connsiteY7" fmla="*/ 432048 h 432048"/>
                      <a:gd name="connsiteX8" fmla="*/ 3380885 w 4038600"/>
                      <a:gd name="connsiteY8" fmla="*/ 432048 h 432048"/>
                      <a:gd name="connsiteX9" fmla="*/ 2723170 w 4038600"/>
                      <a:gd name="connsiteY9" fmla="*/ 432048 h 432048"/>
                      <a:gd name="connsiteX10" fmla="*/ 2226999 w 4038600"/>
                      <a:gd name="connsiteY10" fmla="*/ 432048 h 432048"/>
                      <a:gd name="connsiteX11" fmla="*/ 1690443 w 4038600"/>
                      <a:gd name="connsiteY11" fmla="*/ 432048 h 432048"/>
                      <a:gd name="connsiteX12" fmla="*/ 1032728 w 4038600"/>
                      <a:gd name="connsiteY12" fmla="*/ 432048 h 432048"/>
                      <a:gd name="connsiteX13" fmla="*/ 0 w 4038600"/>
                      <a:gd name="connsiteY13" fmla="*/ 432048 h 432048"/>
                      <a:gd name="connsiteX14" fmla="*/ 0 w 4038600"/>
                      <a:gd name="connsiteY14" fmla="*/ 0 h 432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38600" h="432048" fill="none" extrusionOk="0">
                        <a:moveTo>
                          <a:pt x="0" y="0"/>
                        </a:moveTo>
                        <a:cubicBezTo>
                          <a:pt x="193049" y="-15202"/>
                          <a:pt x="341031" y="59139"/>
                          <a:pt x="576943" y="0"/>
                        </a:cubicBezTo>
                        <a:cubicBezTo>
                          <a:pt x="812855" y="-59139"/>
                          <a:pt x="980855" y="5070"/>
                          <a:pt x="1194272" y="0"/>
                        </a:cubicBezTo>
                        <a:cubicBezTo>
                          <a:pt x="1407689" y="-5070"/>
                          <a:pt x="1630609" y="61580"/>
                          <a:pt x="1851987" y="0"/>
                        </a:cubicBezTo>
                        <a:cubicBezTo>
                          <a:pt x="2073365" y="-61580"/>
                          <a:pt x="2249049" y="42439"/>
                          <a:pt x="2469315" y="0"/>
                        </a:cubicBezTo>
                        <a:cubicBezTo>
                          <a:pt x="2689581" y="-42439"/>
                          <a:pt x="2858508" y="32088"/>
                          <a:pt x="3005872" y="0"/>
                        </a:cubicBezTo>
                        <a:cubicBezTo>
                          <a:pt x="3153236" y="-32088"/>
                          <a:pt x="3760803" y="24772"/>
                          <a:pt x="4038600" y="0"/>
                        </a:cubicBezTo>
                        <a:cubicBezTo>
                          <a:pt x="4082606" y="119824"/>
                          <a:pt x="4025140" y="249588"/>
                          <a:pt x="4038600" y="432048"/>
                        </a:cubicBezTo>
                        <a:cubicBezTo>
                          <a:pt x="3713031" y="437621"/>
                          <a:pt x="3540608" y="353722"/>
                          <a:pt x="3380885" y="432048"/>
                        </a:cubicBezTo>
                        <a:cubicBezTo>
                          <a:pt x="3221163" y="510374"/>
                          <a:pt x="2927765" y="386962"/>
                          <a:pt x="2723170" y="432048"/>
                        </a:cubicBezTo>
                        <a:cubicBezTo>
                          <a:pt x="2518576" y="477134"/>
                          <a:pt x="2338290" y="401099"/>
                          <a:pt x="2226999" y="432048"/>
                        </a:cubicBezTo>
                        <a:cubicBezTo>
                          <a:pt x="2115708" y="462997"/>
                          <a:pt x="1868901" y="370190"/>
                          <a:pt x="1690443" y="432048"/>
                        </a:cubicBezTo>
                        <a:cubicBezTo>
                          <a:pt x="1511985" y="493906"/>
                          <a:pt x="1306392" y="417964"/>
                          <a:pt x="1032728" y="432048"/>
                        </a:cubicBezTo>
                        <a:cubicBezTo>
                          <a:pt x="759065" y="446132"/>
                          <a:pt x="491638" y="428641"/>
                          <a:pt x="0" y="432048"/>
                        </a:cubicBezTo>
                        <a:cubicBezTo>
                          <a:pt x="-38290" y="267872"/>
                          <a:pt x="34614" y="211950"/>
                          <a:pt x="0" y="0"/>
                        </a:cubicBezTo>
                        <a:close/>
                      </a:path>
                      <a:path w="4038600" h="432048" stroke="0" extrusionOk="0">
                        <a:moveTo>
                          <a:pt x="0" y="0"/>
                        </a:moveTo>
                        <a:cubicBezTo>
                          <a:pt x="263385" y="-56744"/>
                          <a:pt x="505235" y="56448"/>
                          <a:pt x="657715" y="0"/>
                        </a:cubicBezTo>
                        <a:cubicBezTo>
                          <a:pt x="810196" y="-56448"/>
                          <a:pt x="1022254" y="54268"/>
                          <a:pt x="1275044" y="0"/>
                        </a:cubicBezTo>
                        <a:cubicBezTo>
                          <a:pt x="1527834" y="-54268"/>
                          <a:pt x="1591448" y="57381"/>
                          <a:pt x="1771215" y="0"/>
                        </a:cubicBezTo>
                        <a:cubicBezTo>
                          <a:pt x="1950982" y="-57381"/>
                          <a:pt x="2004294" y="37831"/>
                          <a:pt x="2226999" y="0"/>
                        </a:cubicBezTo>
                        <a:cubicBezTo>
                          <a:pt x="2449704" y="-37831"/>
                          <a:pt x="2559288" y="25491"/>
                          <a:pt x="2763556" y="0"/>
                        </a:cubicBezTo>
                        <a:cubicBezTo>
                          <a:pt x="2967824" y="-25491"/>
                          <a:pt x="3283585" y="59216"/>
                          <a:pt x="3421271" y="0"/>
                        </a:cubicBezTo>
                        <a:cubicBezTo>
                          <a:pt x="3558958" y="-59216"/>
                          <a:pt x="3747169" y="44742"/>
                          <a:pt x="4038600" y="0"/>
                        </a:cubicBezTo>
                        <a:cubicBezTo>
                          <a:pt x="4073640" y="196004"/>
                          <a:pt x="3999995" y="344673"/>
                          <a:pt x="4038600" y="432048"/>
                        </a:cubicBezTo>
                        <a:cubicBezTo>
                          <a:pt x="3849110" y="486486"/>
                          <a:pt x="3806243" y="398979"/>
                          <a:pt x="3582815" y="432048"/>
                        </a:cubicBezTo>
                        <a:cubicBezTo>
                          <a:pt x="3359387" y="465117"/>
                          <a:pt x="3237874" y="385240"/>
                          <a:pt x="2925100" y="432048"/>
                        </a:cubicBezTo>
                        <a:cubicBezTo>
                          <a:pt x="2612327" y="478856"/>
                          <a:pt x="2603890" y="408154"/>
                          <a:pt x="2388543" y="432048"/>
                        </a:cubicBezTo>
                        <a:cubicBezTo>
                          <a:pt x="2173196" y="455942"/>
                          <a:pt x="2010062" y="402716"/>
                          <a:pt x="1811601" y="432048"/>
                        </a:cubicBezTo>
                        <a:cubicBezTo>
                          <a:pt x="1613140" y="461380"/>
                          <a:pt x="1538998" y="380283"/>
                          <a:pt x="1275044" y="432048"/>
                        </a:cubicBezTo>
                        <a:cubicBezTo>
                          <a:pt x="1011090" y="483813"/>
                          <a:pt x="892057" y="431266"/>
                          <a:pt x="617329" y="432048"/>
                        </a:cubicBezTo>
                        <a:cubicBezTo>
                          <a:pt x="342601" y="432830"/>
                          <a:pt x="290469" y="395641"/>
                          <a:pt x="0" y="432048"/>
                        </a:cubicBezTo>
                        <a:cubicBezTo>
                          <a:pt x="-10711" y="315078"/>
                          <a:pt x="36617" y="875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marL="0" indent="0" algn="ctr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budżet imprezy urodzinowej</a:t>
            </a:r>
          </a:p>
        </p:txBody>
      </p:sp>
      <p:pic>
        <p:nvPicPr>
          <p:cNvPr id="7" name="Obraz 6" descr="Obraz zawierający strzałka&#10;&#10;Opis wygenerowany automatycznie">
            <a:extLst>
              <a:ext uri="{FF2B5EF4-FFF2-40B4-BE49-F238E27FC236}">
                <a16:creationId xmlns:a16="http://schemas.microsoft.com/office/drawing/2014/main" id="{B8CEA049-7C12-128A-D799-A9A2AD11D7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56992"/>
            <a:ext cx="1944216" cy="2725735"/>
          </a:xfrm>
          <a:prstGeom prst="rect">
            <a:avLst/>
          </a:prstGeom>
        </p:spPr>
      </p:pic>
      <p:pic>
        <p:nvPicPr>
          <p:cNvPr id="10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FCDBE13E-DA7C-1758-1B07-C89A80F8EF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45024"/>
            <a:ext cx="3085196" cy="230425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96D647A-6FC2-ABCF-FBFC-AD25DFC724C7}"/>
              </a:ext>
            </a:extLst>
          </p:cNvPr>
          <p:cNvSpPr txBox="1"/>
          <p:nvPr/>
        </p:nvSpPr>
        <p:spPr>
          <a:xfrm>
            <a:off x="433130" y="682901"/>
            <a:ext cx="8410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Ćwiczenie 6 – Budżet nie tylko osobisty</a:t>
            </a:r>
          </a:p>
          <a:p>
            <a:endParaRPr lang="pl-PL" sz="1600" dirty="0"/>
          </a:p>
          <a:p>
            <a:r>
              <a:rPr lang="pl-PL" sz="1600" dirty="0"/>
              <a:t>Zastanawiałeś się kiedyś, ile kosztuje organizacja 3-dniowej wycieczki nad morze dla 25-osobowej klasy? Lub jaki jest koszt imprezy urodzinowej dla 15 gości? Zastanów się, jakie wydatki wiążą się z wybranym przez Ciebie przedsięwzięciem i skąd wziąć pieniądze na jego realizację? Przygotuj budżet wycieczki szkolnej lub imprezy niespodzianki dla kolegi.</a:t>
            </a:r>
          </a:p>
        </p:txBody>
      </p:sp>
    </p:spTree>
    <p:extLst>
      <p:ext uri="{BB962C8B-B14F-4D97-AF65-F5344CB8AC3E}">
        <p14:creationId xmlns:p14="http://schemas.microsoft.com/office/powerpoint/2010/main" val="4235744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179512" y="4463877"/>
            <a:ext cx="8640960" cy="1944063"/>
          </a:xfrm>
          <a:ln w="28575">
            <a:solidFill>
              <a:srgbClr val="00B050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pojęcia/zagadnienia</a:t>
            </a:r>
            <a:r>
              <a:rPr lang="pl-PL" altLang="pl-PL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buNone/>
            </a:pPr>
            <a:r>
              <a:rPr lang="pl-PL" altLang="pl-PL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oszczędności, inwestycje, wartość pieniądza w czasie, procent składany, dywersyfikacja, stopa zwrotu, akcja, obligacja, fundusze inwestycyjne, podatek od zysków kapitałowych.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alt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Ważne umiejętności: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nabycie</a:t>
            </a: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nawyku oszczędzania</a:t>
            </a: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wyliczenie zysku z lokaty</a:t>
            </a:r>
            <a:r>
              <a:rPr lang="pl-PL" alt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podejmowanie decyzji inwestycyjnych w oparciu o kryterium czasu, możliwości finansowe i wysokość stóp procentowych, zasada 72.</a:t>
            </a:r>
            <a:endParaRPr lang="pl-PL" alt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8CA7DD6-4FC9-BBE2-F5FB-3345EF7985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1490"/>
            <a:ext cx="6552728" cy="3801947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C478A18-E36F-3BA0-D7FC-60B959208C52}"/>
              </a:ext>
            </a:extLst>
          </p:cNvPr>
          <p:cNvSpPr txBox="1"/>
          <p:nvPr/>
        </p:nvSpPr>
        <p:spPr>
          <a:xfrm>
            <a:off x="4037590" y="908720"/>
            <a:ext cx="4870841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alt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OSZCZĘDNOŚCI I INWESTYCJE</a:t>
            </a:r>
            <a:endParaRPr lang="pl-PL" altLang="pl-P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22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1652600" y="692696"/>
            <a:ext cx="5722726" cy="504056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4701745">
                  <a:custGeom>
                    <a:avLst/>
                    <a:gdLst>
                      <a:gd name="connsiteX0" fmla="*/ 0 w 7124972"/>
                      <a:gd name="connsiteY0" fmla="*/ 0 h 812625"/>
                      <a:gd name="connsiteX1" fmla="*/ 736247 w 7124972"/>
                      <a:gd name="connsiteY1" fmla="*/ 0 h 812625"/>
                      <a:gd name="connsiteX2" fmla="*/ 1401244 w 7124972"/>
                      <a:gd name="connsiteY2" fmla="*/ 0 h 812625"/>
                      <a:gd name="connsiteX3" fmla="*/ 2137492 w 7124972"/>
                      <a:gd name="connsiteY3" fmla="*/ 0 h 812625"/>
                      <a:gd name="connsiteX4" fmla="*/ 2873739 w 7124972"/>
                      <a:gd name="connsiteY4" fmla="*/ 0 h 812625"/>
                      <a:gd name="connsiteX5" fmla="*/ 3609986 w 7124972"/>
                      <a:gd name="connsiteY5" fmla="*/ 0 h 812625"/>
                      <a:gd name="connsiteX6" fmla="*/ 4061234 w 7124972"/>
                      <a:gd name="connsiteY6" fmla="*/ 0 h 812625"/>
                      <a:gd name="connsiteX7" fmla="*/ 4726231 w 7124972"/>
                      <a:gd name="connsiteY7" fmla="*/ 0 h 812625"/>
                      <a:gd name="connsiteX8" fmla="*/ 5319979 w 7124972"/>
                      <a:gd name="connsiteY8" fmla="*/ 0 h 812625"/>
                      <a:gd name="connsiteX9" fmla="*/ 5842477 w 7124972"/>
                      <a:gd name="connsiteY9" fmla="*/ 0 h 812625"/>
                      <a:gd name="connsiteX10" fmla="*/ 6364975 w 7124972"/>
                      <a:gd name="connsiteY10" fmla="*/ 0 h 812625"/>
                      <a:gd name="connsiteX11" fmla="*/ 7124972 w 7124972"/>
                      <a:gd name="connsiteY11" fmla="*/ 0 h 812625"/>
                      <a:gd name="connsiteX12" fmla="*/ 7124972 w 7124972"/>
                      <a:gd name="connsiteY12" fmla="*/ 398186 h 812625"/>
                      <a:gd name="connsiteX13" fmla="*/ 7124972 w 7124972"/>
                      <a:gd name="connsiteY13" fmla="*/ 812625 h 812625"/>
                      <a:gd name="connsiteX14" fmla="*/ 6531224 w 7124972"/>
                      <a:gd name="connsiteY14" fmla="*/ 812625 h 812625"/>
                      <a:gd name="connsiteX15" fmla="*/ 5794977 w 7124972"/>
                      <a:gd name="connsiteY15" fmla="*/ 812625 h 812625"/>
                      <a:gd name="connsiteX16" fmla="*/ 5272479 w 7124972"/>
                      <a:gd name="connsiteY16" fmla="*/ 812625 h 812625"/>
                      <a:gd name="connsiteX17" fmla="*/ 4536232 w 7124972"/>
                      <a:gd name="connsiteY17" fmla="*/ 812625 h 812625"/>
                      <a:gd name="connsiteX18" fmla="*/ 3799985 w 7124972"/>
                      <a:gd name="connsiteY18" fmla="*/ 812625 h 812625"/>
                      <a:gd name="connsiteX19" fmla="*/ 3206237 w 7124972"/>
                      <a:gd name="connsiteY19" fmla="*/ 812625 h 812625"/>
                      <a:gd name="connsiteX20" fmla="*/ 2683739 w 7124972"/>
                      <a:gd name="connsiteY20" fmla="*/ 812625 h 812625"/>
                      <a:gd name="connsiteX21" fmla="*/ 2161242 w 7124972"/>
                      <a:gd name="connsiteY21" fmla="*/ 812625 h 812625"/>
                      <a:gd name="connsiteX22" fmla="*/ 1424994 w 7124972"/>
                      <a:gd name="connsiteY22" fmla="*/ 812625 h 812625"/>
                      <a:gd name="connsiteX23" fmla="*/ 688747 w 7124972"/>
                      <a:gd name="connsiteY23" fmla="*/ 812625 h 812625"/>
                      <a:gd name="connsiteX24" fmla="*/ 0 w 7124972"/>
                      <a:gd name="connsiteY24" fmla="*/ 812625 h 812625"/>
                      <a:gd name="connsiteX25" fmla="*/ 0 w 7124972"/>
                      <a:gd name="connsiteY25" fmla="*/ 390060 h 812625"/>
                      <a:gd name="connsiteX26" fmla="*/ 0 w 7124972"/>
                      <a:gd name="connsiteY26" fmla="*/ 0 h 81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124972" h="812625" fill="none" extrusionOk="0">
                        <a:moveTo>
                          <a:pt x="0" y="0"/>
                        </a:moveTo>
                        <a:cubicBezTo>
                          <a:pt x="297719" y="-16185"/>
                          <a:pt x="423587" y="20910"/>
                          <a:pt x="736247" y="0"/>
                        </a:cubicBezTo>
                        <a:cubicBezTo>
                          <a:pt x="1048907" y="-20910"/>
                          <a:pt x="1082072" y="2451"/>
                          <a:pt x="1401244" y="0"/>
                        </a:cubicBezTo>
                        <a:cubicBezTo>
                          <a:pt x="1720416" y="-2451"/>
                          <a:pt x="1815495" y="71680"/>
                          <a:pt x="2137492" y="0"/>
                        </a:cubicBezTo>
                        <a:cubicBezTo>
                          <a:pt x="2459489" y="-71680"/>
                          <a:pt x="2609016" y="23238"/>
                          <a:pt x="2873739" y="0"/>
                        </a:cubicBezTo>
                        <a:cubicBezTo>
                          <a:pt x="3138462" y="-23238"/>
                          <a:pt x="3455599" y="20089"/>
                          <a:pt x="3609986" y="0"/>
                        </a:cubicBezTo>
                        <a:cubicBezTo>
                          <a:pt x="3764373" y="-20089"/>
                          <a:pt x="3944121" y="47624"/>
                          <a:pt x="4061234" y="0"/>
                        </a:cubicBezTo>
                        <a:cubicBezTo>
                          <a:pt x="4178347" y="-47624"/>
                          <a:pt x="4495329" y="30531"/>
                          <a:pt x="4726231" y="0"/>
                        </a:cubicBezTo>
                        <a:cubicBezTo>
                          <a:pt x="4957133" y="-30531"/>
                          <a:pt x="5098713" y="20002"/>
                          <a:pt x="5319979" y="0"/>
                        </a:cubicBezTo>
                        <a:cubicBezTo>
                          <a:pt x="5541245" y="-20002"/>
                          <a:pt x="5635965" y="57296"/>
                          <a:pt x="5842477" y="0"/>
                        </a:cubicBezTo>
                        <a:cubicBezTo>
                          <a:pt x="6048989" y="-57296"/>
                          <a:pt x="6187124" y="23105"/>
                          <a:pt x="6364975" y="0"/>
                        </a:cubicBezTo>
                        <a:cubicBezTo>
                          <a:pt x="6542826" y="-23105"/>
                          <a:pt x="6878354" y="76141"/>
                          <a:pt x="7124972" y="0"/>
                        </a:cubicBezTo>
                        <a:cubicBezTo>
                          <a:pt x="7132912" y="91085"/>
                          <a:pt x="7078220" y="297722"/>
                          <a:pt x="7124972" y="398186"/>
                        </a:cubicBezTo>
                        <a:cubicBezTo>
                          <a:pt x="7171724" y="498650"/>
                          <a:pt x="7095414" y="614708"/>
                          <a:pt x="7124972" y="812625"/>
                        </a:cubicBezTo>
                        <a:cubicBezTo>
                          <a:pt x="6912599" y="845116"/>
                          <a:pt x="6739981" y="759083"/>
                          <a:pt x="6531224" y="812625"/>
                        </a:cubicBezTo>
                        <a:cubicBezTo>
                          <a:pt x="6322467" y="866167"/>
                          <a:pt x="6065666" y="778207"/>
                          <a:pt x="5794977" y="812625"/>
                        </a:cubicBezTo>
                        <a:cubicBezTo>
                          <a:pt x="5524288" y="847043"/>
                          <a:pt x="5431390" y="810636"/>
                          <a:pt x="5272479" y="812625"/>
                        </a:cubicBezTo>
                        <a:cubicBezTo>
                          <a:pt x="5113568" y="814614"/>
                          <a:pt x="4747423" y="750173"/>
                          <a:pt x="4536232" y="812625"/>
                        </a:cubicBezTo>
                        <a:cubicBezTo>
                          <a:pt x="4325041" y="875077"/>
                          <a:pt x="3996266" y="730197"/>
                          <a:pt x="3799985" y="812625"/>
                        </a:cubicBezTo>
                        <a:cubicBezTo>
                          <a:pt x="3603704" y="895053"/>
                          <a:pt x="3445382" y="743276"/>
                          <a:pt x="3206237" y="812625"/>
                        </a:cubicBezTo>
                        <a:cubicBezTo>
                          <a:pt x="2967092" y="881974"/>
                          <a:pt x="2818797" y="761942"/>
                          <a:pt x="2683739" y="812625"/>
                        </a:cubicBezTo>
                        <a:cubicBezTo>
                          <a:pt x="2548681" y="863308"/>
                          <a:pt x="2354390" y="808557"/>
                          <a:pt x="2161242" y="812625"/>
                        </a:cubicBezTo>
                        <a:cubicBezTo>
                          <a:pt x="1968094" y="816693"/>
                          <a:pt x="1670287" y="788164"/>
                          <a:pt x="1424994" y="812625"/>
                        </a:cubicBezTo>
                        <a:cubicBezTo>
                          <a:pt x="1179701" y="837086"/>
                          <a:pt x="848584" y="763688"/>
                          <a:pt x="688747" y="812625"/>
                        </a:cubicBezTo>
                        <a:cubicBezTo>
                          <a:pt x="528910" y="861562"/>
                          <a:pt x="265560" y="750512"/>
                          <a:pt x="0" y="812625"/>
                        </a:cubicBezTo>
                        <a:cubicBezTo>
                          <a:pt x="-34326" y="688761"/>
                          <a:pt x="9704" y="598834"/>
                          <a:pt x="0" y="390060"/>
                        </a:cubicBezTo>
                        <a:cubicBezTo>
                          <a:pt x="-9704" y="181287"/>
                          <a:pt x="2664" y="161878"/>
                          <a:pt x="0" y="0"/>
                        </a:cubicBezTo>
                        <a:close/>
                      </a:path>
                      <a:path w="7124972" h="812625" stroke="0" extrusionOk="0">
                        <a:moveTo>
                          <a:pt x="0" y="0"/>
                        </a:moveTo>
                        <a:cubicBezTo>
                          <a:pt x="148706" y="-34539"/>
                          <a:pt x="213984" y="556"/>
                          <a:pt x="379999" y="0"/>
                        </a:cubicBezTo>
                        <a:cubicBezTo>
                          <a:pt x="546014" y="-556"/>
                          <a:pt x="621393" y="43644"/>
                          <a:pt x="759997" y="0"/>
                        </a:cubicBezTo>
                        <a:cubicBezTo>
                          <a:pt x="898601" y="-43644"/>
                          <a:pt x="1025569" y="50961"/>
                          <a:pt x="1211245" y="0"/>
                        </a:cubicBezTo>
                        <a:cubicBezTo>
                          <a:pt x="1396921" y="-50961"/>
                          <a:pt x="1722165" y="38168"/>
                          <a:pt x="1947492" y="0"/>
                        </a:cubicBezTo>
                        <a:cubicBezTo>
                          <a:pt x="2172819" y="-38168"/>
                          <a:pt x="2358079" y="20145"/>
                          <a:pt x="2541240" y="0"/>
                        </a:cubicBezTo>
                        <a:cubicBezTo>
                          <a:pt x="2724401" y="-20145"/>
                          <a:pt x="3001853" y="62259"/>
                          <a:pt x="3206237" y="0"/>
                        </a:cubicBezTo>
                        <a:cubicBezTo>
                          <a:pt x="3410621" y="-62259"/>
                          <a:pt x="3506945" y="35115"/>
                          <a:pt x="3586236" y="0"/>
                        </a:cubicBezTo>
                        <a:cubicBezTo>
                          <a:pt x="3665527" y="-35115"/>
                          <a:pt x="3940312" y="40477"/>
                          <a:pt x="4179984" y="0"/>
                        </a:cubicBezTo>
                        <a:cubicBezTo>
                          <a:pt x="4419656" y="-40477"/>
                          <a:pt x="4595495" y="26704"/>
                          <a:pt x="4773731" y="0"/>
                        </a:cubicBezTo>
                        <a:cubicBezTo>
                          <a:pt x="4951967" y="-26704"/>
                          <a:pt x="5097234" y="3138"/>
                          <a:pt x="5296229" y="0"/>
                        </a:cubicBezTo>
                        <a:cubicBezTo>
                          <a:pt x="5495224" y="-3138"/>
                          <a:pt x="5526507" y="13934"/>
                          <a:pt x="5747477" y="0"/>
                        </a:cubicBezTo>
                        <a:cubicBezTo>
                          <a:pt x="5968447" y="-13934"/>
                          <a:pt x="6196989" y="12822"/>
                          <a:pt x="6412475" y="0"/>
                        </a:cubicBezTo>
                        <a:cubicBezTo>
                          <a:pt x="6627961" y="-12822"/>
                          <a:pt x="6825470" y="68268"/>
                          <a:pt x="7124972" y="0"/>
                        </a:cubicBezTo>
                        <a:cubicBezTo>
                          <a:pt x="7152618" y="141002"/>
                          <a:pt x="7080326" y="281059"/>
                          <a:pt x="7124972" y="406313"/>
                        </a:cubicBezTo>
                        <a:cubicBezTo>
                          <a:pt x="7169618" y="531567"/>
                          <a:pt x="7116876" y="665350"/>
                          <a:pt x="7124972" y="812625"/>
                        </a:cubicBezTo>
                        <a:cubicBezTo>
                          <a:pt x="6969822" y="865134"/>
                          <a:pt x="6836039" y="799864"/>
                          <a:pt x="6673724" y="812625"/>
                        </a:cubicBezTo>
                        <a:cubicBezTo>
                          <a:pt x="6511409" y="825386"/>
                          <a:pt x="6192431" y="775852"/>
                          <a:pt x="5937477" y="812625"/>
                        </a:cubicBezTo>
                        <a:cubicBezTo>
                          <a:pt x="5682523" y="849398"/>
                          <a:pt x="5617568" y="803968"/>
                          <a:pt x="5486228" y="812625"/>
                        </a:cubicBezTo>
                        <a:cubicBezTo>
                          <a:pt x="5354888" y="821282"/>
                          <a:pt x="5040613" y="778274"/>
                          <a:pt x="4821231" y="812625"/>
                        </a:cubicBezTo>
                        <a:cubicBezTo>
                          <a:pt x="4601849" y="846976"/>
                          <a:pt x="4473224" y="804650"/>
                          <a:pt x="4369983" y="812625"/>
                        </a:cubicBezTo>
                        <a:cubicBezTo>
                          <a:pt x="4266742" y="820600"/>
                          <a:pt x="4101914" y="760537"/>
                          <a:pt x="3918735" y="812625"/>
                        </a:cubicBezTo>
                        <a:cubicBezTo>
                          <a:pt x="3735556" y="864713"/>
                          <a:pt x="3412607" y="726032"/>
                          <a:pt x="3182487" y="812625"/>
                        </a:cubicBezTo>
                        <a:cubicBezTo>
                          <a:pt x="2952367" y="899218"/>
                          <a:pt x="2851817" y="764579"/>
                          <a:pt x="2731239" y="812625"/>
                        </a:cubicBezTo>
                        <a:cubicBezTo>
                          <a:pt x="2610661" y="860671"/>
                          <a:pt x="2462965" y="789542"/>
                          <a:pt x="2208741" y="812625"/>
                        </a:cubicBezTo>
                        <a:cubicBezTo>
                          <a:pt x="1954517" y="835708"/>
                          <a:pt x="1855432" y="750673"/>
                          <a:pt x="1543744" y="812625"/>
                        </a:cubicBezTo>
                        <a:cubicBezTo>
                          <a:pt x="1232056" y="874577"/>
                          <a:pt x="1256024" y="802545"/>
                          <a:pt x="1092496" y="812625"/>
                        </a:cubicBezTo>
                        <a:cubicBezTo>
                          <a:pt x="928968" y="822705"/>
                          <a:pt x="826510" y="767764"/>
                          <a:pt x="641247" y="812625"/>
                        </a:cubicBezTo>
                        <a:cubicBezTo>
                          <a:pt x="455984" y="857486"/>
                          <a:pt x="197527" y="758476"/>
                          <a:pt x="0" y="812625"/>
                        </a:cubicBezTo>
                        <a:cubicBezTo>
                          <a:pt x="-27186" y="723816"/>
                          <a:pt x="8830" y="583706"/>
                          <a:pt x="0" y="406313"/>
                        </a:cubicBezTo>
                        <a:cubicBezTo>
                          <a:pt x="-8830" y="228920"/>
                          <a:pt x="36912" y="10571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Oszczędzanie a inwestowanie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584661"/>
              </p:ext>
            </p:extLst>
          </p:nvPr>
        </p:nvGraphicFramePr>
        <p:xfrm>
          <a:off x="179512" y="1676153"/>
          <a:ext cx="88569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5" name="Obraz 5" descr="logo-SKE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/>
          <p:cNvSpPr>
            <a:spLocks noGrp="1"/>
          </p:cNvSpPr>
          <p:nvPr>
            <p:ph type="title"/>
          </p:nvPr>
        </p:nvSpPr>
        <p:spPr>
          <a:xfrm>
            <a:off x="548630" y="692696"/>
            <a:ext cx="8046740" cy="545088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Dlaczego oszczędzamy i inwestujemy pieniądze? </a:t>
            </a:r>
            <a:endParaRPr lang="pl-PL" altLang="pl-PL" sz="2600" b="1" dirty="0">
              <a:highlight>
                <a:srgbClr val="C0C0C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Obraz 5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91C7EFC-0C42-4E49-9B63-25188161A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106" y="2132856"/>
            <a:ext cx="8459788" cy="36657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Możliwość realizacji określonych celów,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Niezależność finansowa,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Wartość pieniądza zmienia się w czasie, obawiamy się wpływu inflacji na nasze pieniądze: banknot 100-złotowy, który dziś trzymasz w ręku za dwa lata będzie mieć „inną wartość” (siła nabywcza pieniądza),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Mechanizm składania procentów działa na naszą korzyść,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Unikanie pokusy konsumpcji,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Zapewnienie bezpieczeństwa finansowego,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………?</a:t>
            </a:r>
          </a:p>
          <a:p>
            <a:pPr marL="0" indent="0">
              <a:buNone/>
            </a:pPr>
            <a:r>
              <a:rPr lang="pl-PL" sz="2400" dirty="0"/>
              <a:t>     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13CA1B9-A85B-460D-9F82-5CCD89F88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58000" y="1311093"/>
            <a:ext cx="2238327" cy="13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E57285-3929-2FC3-C60F-A6C2728E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96" y="731837"/>
            <a:ext cx="5729808" cy="608931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8729520">
                  <a:custGeom>
                    <a:avLst/>
                    <a:gdLst>
                      <a:gd name="connsiteX0" fmla="*/ 0 w 6851104"/>
                      <a:gd name="connsiteY0" fmla="*/ 0 h 720080"/>
                      <a:gd name="connsiteX1" fmla="*/ 707947 w 6851104"/>
                      <a:gd name="connsiteY1" fmla="*/ 0 h 720080"/>
                      <a:gd name="connsiteX2" fmla="*/ 1347384 w 6851104"/>
                      <a:gd name="connsiteY2" fmla="*/ 0 h 720080"/>
                      <a:gd name="connsiteX3" fmla="*/ 1986820 w 6851104"/>
                      <a:gd name="connsiteY3" fmla="*/ 0 h 720080"/>
                      <a:gd name="connsiteX4" fmla="*/ 2557745 w 6851104"/>
                      <a:gd name="connsiteY4" fmla="*/ 0 h 720080"/>
                      <a:gd name="connsiteX5" fmla="*/ 3128671 w 6851104"/>
                      <a:gd name="connsiteY5" fmla="*/ 0 h 720080"/>
                      <a:gd name="connsiteX6" fmla="*/ 3768107 w 6851104"/>
                      <a:gd name="connsiteY6" fmla="*/ 0 h 720080"/>
                      <a:gd name="connsiteX7" fmla="*/ 4476055 w 6851104"/>
                      <a:gd name="connsiteY7" fmla="*/ 0 h 720080"/>
                      <a:gd name="connsiteX8" fmla="*/ 5184002 w 6851104"/>
                      <a:gd name="connsiteY8" fmla="*/ 0 h 720080"/>
                      <a:gd name="connsiteX9" fmla="*/ 5754927 w 6851104"/>
                      <a:gd name="connsiteY9" fmla="*/ 0 h 720080"/>
                      <a:gd name="connsiteX10" fmla="*/ 6120320 w 6851104"/>
                      <a:gd name="connsiteY10" fmla="*/ 0 h 720080"/>
                      <a:gd name="connsiteX11" fmla="*/ 6851104 w 6851104"/>
                      <a:gd name="connsiteY11" fmla="*/ 0 h 720080"/>
                      <a:gd name="connsiteX12" fmla="*/ 6851104 w 6851104"/>
                      <a:gd name="connsiteY12" fmla="*/ 338438 h 720080"/>
                      <a:gd name="connsiteX13" fmla="*/ 6851104 w 6851104"/>
                      <a:gd name="connsiteY13" fmla="*/ 720080 h 720080"/>
                      <a:gd name="connsiteX14" fmla="*/ 6348690 w 6851104"/>
                      <a:gd name="connsiteY14" fmla="*/ 720080 h 720080"/>
                      <a:gd name="connsiteX15" fmla="*/ 5777764 w 6851104"/>
                      <a:gd name="connsiteY15" fmla="*/ 720080 h 720080"/>
                      <a:gd name="connsiteX16" fmla="*/ 5069817 w 6851104"/>
                      <a:gd name="connsiteY16" fmla="*/ 720080 h 720080"/>
                      <a:gd name="connsiteX17" fmla="*/ 4498892 w 6851104"/>
                      <a:gd name="connsiteY17" fmla="*/ 720080 h 720080"/>
                      <a:gd name="connsiteX18" fmla="*/ 3859455 w 6851104"/>
                      <a:gd name="connsiteY18" fmla="*/ 720080 h 720080"/>
                      <a:gd name="connsiteX19" fmla="*/ 3425552 w 6851104"/>
                      <a:gd name="connsiteY19" fmla="*/ 720080 h 720080"/>
                      <a:gd name="connsiteX20" fmla="*/ 2923138 w 6851104"/>
                      <a:gd name="connsiteY20" fmla="*/ 720080 h 720080"/>
                      <a:gd name="connsiteX21" fmla="*/ 2215190 w 6851104"/>
                      <a:gd name="connsiteY21" fmla="*/ 720080 h 720080"/>
                      <a:gd name="connsiteX22" fmla="*/ 1849798 w 6851104"/>
                      <a:gd name="connsiteY22" fmla="*/ 720080 h 720080"/>
                      <a:gd name="connsiteX23" fmla="*/ 1141851 w 6851104"/>
                      <a:gd name="connsiteY23" fmla="*/ 720080 h 720080"/>
                      <a:gd name="connsiteX24" fmla="*/ 776458 w 6851104"/>
                      <a:gd name="connsiteY24" fmla="*/ 720080 h 720080"/>
                      <a:gd name="connsiteX25" fmla="*/ 0 w 6851104"/>
                      <a:gd name="connsiteY25" fmla="*/ 720080 h 720080"/>
                      <a:gd name="connsiteX26" fmla="*/ 0 w 6851104"/>
                      <a:gd name="connsiteY26" fmla="*/ 367241 h 720080"/>
                      <a:gd name="connsiteX27" fmla="*/ 0 w 6851104"/>
                      <a:gd name="connsiteY27" fmla="*/ 0 h 720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6851104" h="720080" fill="none" extrusionOk="0">
                        <a:moveTo>
                          <a:pt x="0" y="0"/>
                        </a:moveTo>
                        <a:cubicBezTo>
                          <a:pt x="254686" y="-66867"/>
                          <a:pt x="530833" y="33739"/>
                          <a:pt x="707947" y="0"/>
                        </a:cubicBezTo>
                        <a:cubicBezTo>
                          <a:pt x="885061" y="-33739"/>
                          <a:pt x="1030215" y="13669"/>
                          <a:pt x="1347384" y="0"/>
                        </a:cubicBezTo>
                        <a:cubicBezTo>
                          <a:pt x="1664553" y="-13669"/>
                          <a:pt x="1793767" y="36232"/>
                          <a:pt x="1986820" y="0"/>
                        </a:cubicBezTo>
                        <a:cubicBezTo>
                          <a:pt x="2179873" y="-36232"/>
                          <a:pt x="2408703" y="26597"/>
                          <a:pt x="2557745" y="0"/>
                        </a:cubicBezTo>
                        <a:cubicBezTo>
                          <a:pt x="2706787" y="-26597"/>
                          <a:pt x="2853154" y="45423"/>
                          <a:pt x="3128671" y="0"/>
                        </a:cubicBezTo>
                        <a:cubicBezTo>
                          <a:pt x="3404188" y="-45423"/>
                          <a:pt x="3576434" y="35977"/>
                          <a:pt x="3768107" y="0"/>
                        </a:cubicBezTo>
                        <a:cubicBezTo>
                          <a:pt x="3959780" y="-35977"/>
                          <a:pt x="4210231" y="27002"/>
                          <a:pt x="4476055" y="0"/>
                        </a:cubicBezTo>
                        <a:cubicBezTo>
                          <a:pt x="4741879" y="-27002"/>
                          <a:pt x="4850849" y="42324"/>
                          <a:pt x="5184002" y="0"/>
                        </a:cubicBezTo>
                        <a:cubicBezTo>
                          <a:pt x="5517155" y="-42324"/>
                          <a:pt x="5474548" y="10173"/>
                          <a:pt x="5754927" y="0"/>
                        </a:cubicBezTo>
                        <a:cubicBezTo>
                          <a:pt x="6035306" y="-10173"/>
                          <a:pt x="6015974" y="7202"/>
                          <a:pt x="6120320" y="0"/>
                        </a:cubicBezTo>
                        <a:cubicBezTo>
                          <a:pt x="6224666" y="-7202"/>
                          <a:pt x="6683545" y="16981"/>
                          <a:pt x="6851104" y="0"/>
                        </a:cubicBezTo>
                        <a:cubicBezTo>
                          <a:pt x="6884699" y="163920"/>
                          <a:pt x="6815906" y="219101"/>
                          <a:pt x="6851104" y="338438"/>
                        </a:cubicBezTo>
                        <a:cubicBezTo>
                          <a:pt x="6886302" y="457775"/>
                          <a:pt x="6827166" y="563053"/>
                          <a:pt x="6851104" y="720080"/>
                        </a:cubicBezTo>
                        <a:cubicBezTo>
                          <a:pt x="6673952" y="727849"/>
                          <a:pt x="6559476" y="699099"/>
                          <a:pt x="6348690" y="720080"/>
                        </a:cubicBezTo>
                        <a:cubicBezTo>
                          <a:pt x="6137904" y="741061"/>
                          <a:pt x="5950247" y="678850"/>
                          <a:pt x="5777764" y="720080"/>
                        </a:cubicBezTo>
                        <a:cubicBezTo>
                          <a:pt x="5605281" y="761310"/>
                          <a:pt x="5321665" y="715422"/>
                          <a:pt x="5069817" y="720080"/>
                        </a:cubicBezTo>
                        <a:cubicBezTo>
                          <a:pt x="4817969" y="724738"/>
                          <a:pt x="4695089" y="695720"/>
                          <a:pt x="4498892" y="720080"/>
                        </a:cubicBezTo>
                        <a:cubicBezTo>
                          <a:pt x="4302695" y="744440"/>
                          <a:pt x="4058593" y="678152"/>
                          <a:pt x="3859455" y="720080"/>
                        </a:cubicBezTo>
                        <a:cubicBezTo>
                          <a:pt x="3660317" y="762008"/>
                          <a:pt x="3571314" y="715107"/>
                          <a:pt x="3425552" y="720080"/>
                        </a:cubicBezTo>
                        <a:cubicBezTo>
                          <a:pt x="3279790" y="725053"/>
                          <a:pt x="3073598" y="679201"/>
                          <a:pt x="2923138" y="720080"/>
                        </a:cubicBezTo>
                        <a:cubicBezTo>
                          <a:pt x="2772678" y="760959"/>
                          <a:pt x="2362376" y="708549"/>
                          <a:pt x="2215190" y="720080"/>
                        </a:cubicBezTo>
                        <a:cubicBezTo>
                          <a:pt x="2068004" y="731611"/>
                          <a:pt x="2023151" y="704687"/>
                          <a:pt x="1849798" y="720080"/>
                        </a:cubicBezTo>
                        <a:cubicBezTo>
                          <a:pt x="1676445" y="735473"/>
                          <a:pt x="1302886" y="705424"/>
                          <a:pt x="1141851" y="720080"/>
                        </a:cubicBezTo>
                        <a:cubicBezTo>
                          <a:pt x="980816" y="734736"/>
                          <a:pt x="892348" y="680779"/>
                          <a:pt x="776458" y="720080"/>
                        </a:cubicBezTo>
                        <a:cubicBezTo>
                          <a:pt x="660568" y="759381"/>
                          <a:pt x="378052" y="649097"/>
                          <a:pt x="0" y="720080"/>
                        </a:cubicBezTo>
                        <a:cubicBezTo>
                          <a:pt x="-41968" y="639690"/>
                          <a:pt x="9977" y="470552"/>
                          <a:pt x="0" y="367241"/>
                        </a:cubicBezTo>
                        <a:cubicBezTo>
                          <a:pt x="-9977" y="263930"/>
                          <a:pt x="13037" y="107215"/>
                          <a:pt x="0" y="0"/>
                        </a:cubicBezTo>
                        <a:close/>
                      </a:path>
                      <a:path w="6851104" h="720080" stroke="0" extrusionOk="0">
                        <a:moveTo>
                          <a:pt x="0" y="0"/>
                        </a:moveTo>
                        <a:cubicBezTo>
                          <a:pt x="127793" y="-11320"/>
                          <a:pt x="286308" y="36000"/>
                          <a:pt x="365392" y="0"/>
                        </a:cubicBezTo>
                        <a:cubicBezTo>
                          <a:pt x="444476" y="-36000"/>
                          <a:pt x="581297" y="13942"/>
                          <a:pt x="730784" y="0"/>
                        </a:cubicBezTo>
                        <a:cubicBezTo>
                          <a:pt x="880271" y="-13942"/>
                          <a:pt x="958088" y="3261"/>
                          <a:pt x="1164688" y="0"/>
                        </a:cubicBezTo>
                        <a:cubicBezTo>
                          <a:pt x="1371288" y="-3261"/>
                          <a:pt x="1454102" y="3305"/>
                          <a:pt x="1735613" y="0"/>
                        </a:cubicBezTo>
                        <a:cubicBezTo>
                          <a:pt x="2017125" y="-3305"/>
                          <a:pt x="2253474" y="9802"/>
                          <a:pt x="2443560" y="0"/>
                        </a:cubicBezTo>
                        <a:cubicBezTo>
                          <a:pt x="2633646" y="-9802"/>
                          <a:pt x="2958761" y="50125"/>
                          <a:pt x="3151508" y="0"/>
                        </a:cubicBezTo>
                        <a:cubicBezTo>
                          <a:pt x="3344255" y="-50125"/>
                          <a:pt x="3468835" y="33524"/>
                          <a:pt x="3722433" y="0"/>
                        </a:cubicBezTo>
                        <a:cubicBezTo>
                          <a:pt x="3976031" y="-33524"/>
                          <a:pt x="4028671" y="14809"/>
                          <a:pt x="4293359" y="0"/>
                        </a:cubicBezTo>
                        <a:cubicBezTo>
                          <a:pt x="4558047" y="-14809"/>
                          <a:pt x="4622276" y="40339"/>
                          <a:pt x="4727262" y="0"/>
                        </a:cubicBezTo>
                        <a:cubicBezTo>
                          <a:pt x="4832248" y="-40339"/>
                          <a:pt x="5155975" y="38040"/>
                          <a:pt x="5366698" y="0"/>
                        </a:cubicBezTo>
                        <a:cubicBezTo>
                          <a:pt x="5577421" y="-38040"/>
                          <a:pt x="5689416" y="9726"/>
                          <a:pt x="5800601" y="0"/>
                        </a:cubicBezTo>
                        <a:cubicBezTo>
                          <a:pt x="5911786" y="-9726"/>
                          <a:pt x="6043989" y="19094"/>
                          <a:pt x="6234505" y="0"/>
                        </a:cubicBezTo>
                        <a:cubicBezTo>
                          <a:pt x="6425021" y="-19094"/>
                          <a:pt x="6592163" y="38812"/>
                          <a:pt x="6851104" y="0"/>
                        </a:cubicBezTo>
                        <a:cubicBezTo>
                          <a:pt x="6875049" y="93465"/>
                          <a:pt x="6839988" y="190526"/>
                          <a:pt x="6851104" y="367241"/>
                        </a:cubicBezTo>
                        <a:cubicBezTo>
                          <a:pt x="6862220" y="543956"/>
                          <a:pt x="6821541" y="582246"/>
                          <a:pt x="6851104" y="720080"/>
                        </a:cubicBezTo>
                        <a:cubicBezTo>
                          <a:pt x="6683644" y="739800"/>
                          <a:pt x="6658347" y="689431"/>
                          <a:pt x="6485712" y="720080"/>
                        </a:cubicBezTo>
                        <a:cubicBezTo>
                          <a:pt x="6313077" y="750729"/>
                          <a:pt x="5939100" y="670541"/>
                          <a:pt x="5777764" y="720080"/>
                        </a:cubicBezTo>
                        <a:cubicBezTo>
                          <a:pt x="5616428" y="769619"/>
                          <a:pt x="5376349" y="646286"/>
                          <a:pt x="5138328" y="720080"/>
                        </a:cubicBezTo>
                        <a:cubicBezTo>
                          <a:pt x="4900307" y="793874"/>
                          <a:pt x="4792308" y="652734"/>
                          <a:pt x="4567403" y="720080"/>
                        </a:cubicBezTo>
                        <a:cubicBezTo>
                          <a:pt x="4342498" y="787426"/>
                          <a:pt x="4200313" y="682722"/>
                          <a:pt x="3859455" y="720080"/>
                        </a:cubicBezTo>
                        <a:cubicBezTo>
                          <a:pt x="3518597" y="757438"/>
                          <a:pt x="3566343" y="710542"/>
                          <a:pt x="3425552" y="720080"/>
                        </a:cubicBezTo>
                        <a:cubicBezTo>
                          <a:pt x="3284761" y="729618"/>
                          <a:pt x="3003192" y="655415"/>
                          <a:pt x="2854627" y="720080"/>
                        </a:cubicBezTo>
                        <a:cubicBezTo>
                          <a:pt x="2706063" y="784745"/>
                          <a:pt x="2462430" y="664592"/>
                          <a:pt x="2215190" y="720080"/>
                        </a:cubicBezTo>
                        <a:cubicBezTo>
                          <a:pt x="1967950" y="775568"/>
                          <a:pt x="1924248" y="687284"/>
                          <a:pt x="1644265" y="720080"/>
                        </a:cubicBezTo>
                        <a:cubicBezTo>
                          <a:pt x="1364282" y="752876"/>
                          <a:pt x="1455681" y="692723"/>
                          <a:pt x="1278873" y="720080"/>
                        </a:cubicBezTo>
                        <a:cubicBezTo>
                          <a:pt x="1102065" y="747437"/>
                          <a:pt x="835006" y="655785"/>
                          <a:pt x="639436" y="720080"/>
                        </a:cubicBezTo>
                        <a:cubicBezTo>
                          <a:pt x="443866" y="784375"/>
                          <a:pt x="276765" y="664955"/>
                          <a:pt x="0" y="720080"/>
                        </a:cubicBezTo>
                        <a:cubicBezTo>
                          <a:pt x="-9736" y="624007"/>
                          <a:pt x="12272" y="442913"/>
                          <a:pt x="0" y="367241"/>
                        </a:cubicBezTo>
                        <a:cubicBezTo>
                          <a:pt x="-12272" y="291569"/>
                          <a:pt x="18076" y="1674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Od czego zacząć oszczędzanie?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AC0BCF-161D-E6A3-1C86-8C15A097B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016" y="2276872"/>
            <a:ext cx="3528392" cy="792089"/>
          </a:xfrm>
        </p:spPr>
        <p:txBody>
          <a:bodyPr/>
          <a:lstStyle/>
          <a:p>
            <a:pPr marL="114300" indent="0" algn="ctr">
              <a:buNone/>
            </a:pPr>
            <a:r>
              <a:rPr lang="pl-PL" sz="7500" b="1" dirty="0">
                <a:solidFill>
                  <a:srgbClr val="CC3300"/>
                </a:solidFill>
                <a:latin typeface="+mj-lt"/>
              </a:rPr>
              <a:t>CEL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6972B2E-709B-D3C4-8DFB-799F7F53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16832"/>
            <a:ext cx="3744416" cy="373914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3C00DF3-ED13-1E98-F6E6-66556538FE0B}"/>
              </a:ext>
            </a:extLst>
          </p:cNvPr>
          <p:cNvSpPr txBox="1"/>
          <p:nvPr/>
        </p:nvSpPr>
        <p:spPr>
          <a:xfrm>
            <a:off x="5652120" y="3786403"/>
            <a:ext cx="295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Wyznacz swój cel oszczędzania. </a:t>
            </a:r>
          </a:p>
          <a:p>
            <a:r>
              <a:rPr lang="pl-PL" dirty="0"/>
              <a:t>Będzie Cię motywował do systematycznego odkładania pieniędzy.</a:t>
            </a:r>
          </a:p>
        </p:txBody>
      </p:sp>
    </p:spTree>
    <p:extLst>
      <p:ext uri="{BB962C8B-B14F-4D97-AF65-F5344CB8AC3E}">
        <p14:creationId xmlns:p14="http://schemas.microsoft.com/office/powerpoint/2010/main" val="2483455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2405AF-3FEB-4A62-CA7C-85599A27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602" y="745589"/>
            <a:ext cx="5626968" cy="504056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1189962">
                  <a:custGeom>
                    <a:avLst/>
                    <a:gdLst>
                      <a:gd name="connsiteX0" fmla="*/ 0 w 5626968"/>
                      <a:gd name="connsiteY0" fmla="*/ 0 h 778098"/>
                      <a:gd name="connsiteX1" fmla="*/ 393888 w 5626968"/>
                      <a:gd name="connsiteY1" fmla="*/ 0 h 778098"/>
                      <a:gd name="connsiteX2" fmla="*/ 900315 w 5626968"/>
                      <a:gd name="connsiteY2" fmla="*/ 0 h 778098"/>
                      <a:gd name="connsiteX3" fmla="*/ 1350472 w 5626968"/>
                      <a:gd name="connsiteY3" fmla="*/ 0 h 778098"/>
                      <a:gd name="connsiteX4" fmla="*/ 1856899 w 5626968"/>
                      <a:gd name="connsiteY4" fmla="*/ 0 h 778098"/>
                      <a:gd name="connsiteX5" fmla="*/ 2363327 w 5626968"/>
                      <a:gd name="connsiteY5" fmla="*/ 0 h 778098"/>
                      <a:gd name="connsiteX6" fmla="*/ 2869754 w 5626968"/>
                      <a:gd name="connsiteY6" fmla="*/ 0 h 778098"/>
                      <a:gd name="connsiteX7" fmla="*/ 3263641 w 5626968"/>
                      <a:gd name="connsiteY7" fmla="*/ 0 h 778098"/>
                      <a:gd name="connsiteX8" fmla="*/ 3882608 w 5626968"/>
                      <a:gd name="connsiteY8" fmla="*/ 0 h 778098"/>
                      <a:gd name="connsiteX9" fmla="*/ 4389035 w 5626968"/>
                      <a:gd name="connsiteY9" fmla="*/ 0 h 778098"/>
                      <a:gd name="connsiteX10" fmla="*/ 4895462 w 5626968"/>
                      <a:gd name="connsiteY10" fmla="*/ 0 h 778098"/>
                      <a:gd name="connsiteX11" fmla="*/ 5626968 w 5626968"/>
                      <a:gd name="connsiteY11" fmla="*/ 0 h 778098"/>
                      <a:gd name="connsiteX12" fmla="*/ 5626968 w 5626968"/>
                      <a:gd name="connsiteY12" fmla="*/ 373487 h 778098"/>
                      <a:gd name="connsiteX13" fmla="*/ 5626968 w 5626968"/>
                      <a:gd name="connsiteY13" fmla="*/ 778098 h 778098"/>
                      <a:gd name="connsiteX14" fmla="*/ 5233080 w 5626968"/>
                      <a:gd name="connsiteY14" fmla="*/ 778098 h 778098"/>
                      <a:gd name="connsiteX15" fmla="*/ 4839192 w 5626968"/>
                      <a:gd name="connsiteY15" fmla="*/ 778098 h 778098"/>
                      <a:gd name="connsiteX16" fmla="*/ 4220226 w 5626968"/>
                      <a:gd name="connsiteY16" fmla="*/ 778098 h 778098"/>
                      <a:gd name="connsiteX17" fmla="*/ 3601260 w 5626968"/>
                      <a:gd name="connsiteY17" fmla="*/ 778098 h 778098"/>
                      <a:gd name="connsiteX18" fmla="*/ 3038563 w 5626968"/>
                      <a:gd name="connsiteY18" fmla="*/ 778098 h 778098"/>
                      <a:gd name="connsiteX19" fmla="*/ 2419596 w 5626968"/>
                      <a:gd name="connsiteY19" fmla="*/ 778098 h 778098"/>
                      <a:gd name="connsiteX20" fmla="*/ 2025708 w 5626968"/>
                      <a:gd name="connsiteY20" fmla="*/ 778098 h 778098"/>
                      <a:gd name="connsiteX21" fmla="*/ 1575551 w 5626968"/>
                      <a:gd name="connsiteY21" fmla="*/ 778098 h 778098"/>
                      <a:gd name="connsiteX22" fmla="*/ 956585 w 5626968"/>
                      <a:gd name="connsiteY22" fmla="*/ 778098 h 778098"/>
                      <a:gd name="connsiteX23" fmla="*/ 562697 w 5626968"/>
                      <a:gd name="connsiteY23" fmla="*/ 778098 h 778098"/>
                      <a:gd name="connsiteX24" fmla="*/ 0 w 5626968"/>
                      <a:gd name="connsiteY24" fmla="*/ 778098 h 778098"/>
                      <a:gd name="connsiteX25" fmla="*/ 0 w 5626968"/>
                      <a:gd name="connsiteY25" fmla="*/ 404611 h 778098"/>
                      <a:gd name="connsiteX26" fmla="*/ 0 w 5626968"/>
                      <a:gd name="connsiteY26" fmla="*/ 0 h 77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626968" h="778098" fill="none" extrusionOk="0">
                        <a:moveTo>
                          <a:pt x="0" y="0"/>
                        </a:moveTo>
                        <a:cubicBezTo>
                          <a:pt x="118682" y="-29826"/>
                          <a:pt x="246990" y="25659"/>
                          <a:pt x="393888" y="0"/>
                        </a:cubicBezTo>
                        <a:cubicBezTo>
                          <a:pt x="540786" y="-25659"/>
                          <a:pt x="663831" y="38543"/>
                          <a:pt x="900315" y="0"/>
                        </a:cubicBezTo>
                        <a:cubicBezTo>
                          <a:pt x="1136799" y="-38543"/>
                          <a:pt x="1138991" y="28246"/>
                          <a:pt x="1350472" y="0"/>
                        </a:cubicBezTo>
                        <a:cubicBezTo>
                          <a:pt x="1561953" y="-28246"/>
                          <a:pt x="1700947" y="24188"/>
                          <a:pt x="1856899" y="0"/>
                        </a:cubicBezTo>
                        <a:cubicBezTo>
                          <a:pt x="2012851" y="-24188"/>
                          <a:pt x="2148926" y="57256"/>
                          <a:pt x="2363327" y="0"/>
                        </a:cubicBezTo>
                        <a:cubicBezTo>
                          <a:pt x="2577728" y="-57256"/>
                          <a:pt x="2758581" y="49143"/>
                          <a:pt x="2869754" y="0"/>
                        </a:cubicBezTo>
                        <a:cubicBezTo>
                          <a:pt x="2980927" y="-49143"/>
                          <a:pt x="3166116" y="16141"/>
                          <a:pt x="3263641" y="0"/>
                        </a:cubicBezTo>
                        <a:cubicBezTo>
                          <a:pt x="3361166" y="-16141"/>
                          <a:pt x="3622363" y="54418"/>
                          <a:pt x="3882608" y="0"/>
                        </a:cubicBezTo>
                        <a:cubicBezTo>
                          <a:pt x="4142853" y="-54418"/>
                          <a:pt x="4168711" y="50020"/>
                          <a:pt x="4389035" y="0"/>
                        </a:cubicBezTo>
                        <a:cubicBezTo>
                          <a:pt x="4609359" y="-50020"/>
                          <a:pt x="4716553" y="46761"/>
                          <a:pt x="4895462" y="0"/>
                        </a:cubicBezTo>
                        <a:cubicBezTo>
                          <a:pt x="5074371" y="-46761"/>
                          <a:pt x="5315215" y="37548"/>
                          <a:pt x="5626968" y="0"/>
                        </a:cubicBezTo>
                        <a:cubicBezTo>
                          <a:pt x="5630837" y="167295"/>
                          <a:pt x="5621890" y="229114"/>
                          <a:pt x="5626968" y="373487"/>
                        </a:cubicBezTo>
                        <a:cubicBezTo>
                          <a:pt x="5632046" y="517860"/>
                          <a:pt x="5595183" y="609055"/>
                          <a:pt x="5626968" y="778098"/>
                        </a:cubicBezTo>
                        <a:cubicBezTo>
                          <a:pt x="5463876" y="824762"/>
                          <a:pt x="5425017" y="768946"/>
                          <a:pt x="5233080" y="778098"/>
                        </a:cubicBezTo>
                        <a:cubicBezTo>
                          <a:pt x="5041143" y="787250"/>
                          <a:pt x="4986714" y="738556"/>
                          <a:pt x="4839192" y="778098"/>
                        </a:cubicBezTo>
                        <a:cubicBezTo>
                          <a:pt x="4691670" y="817640"/>
                          <a:pt x="4521929" y="769638"/>
                          <a:pt x="4220226" y="778098"/>
                        </a:cubicBezTo>
                        <a:cubicBezTo>
                          <a:pt x="3918523" y="786558"/>
                          <a:pt x="3788205" y="734141"/>
                          <a:pt x="3601260" y="778098"/>
                        </a:cubicBezTo>
                        <a:cubicBezTo>
                          <a:pt x="3414315" y="822055"/>
                          <a:pt x="3279653" y="750603"/>
                          <a:pt x="3038563" y="778098"/>
                        </a:cubicBezTo>
                        <a:cubicBezTo>
                          <a:pt x="2797473" y="805593"/>
                          <a:pt x="2550758" y="738461"/>
                          <a:pt x="2419596" y="778098"/>
                        </a:cubicBezTo>
                        <a:cubicBezTo>
                          <a:pt x="2288434" y="817735"/>
                          <a:pt x="2132152" y="771645"/>
                          <a:pt x="2025708" y="778098"/>
                        </a:cubicBezTo>
                        <a:cubicBezTo>
                          <a:pt x="1919264" y="784551"/>
                          <a:pt x="1800551" y="777782"/>
                          <a:pt x="1575551" y="778098"/>
                        </a:cubicBezTo>
                        <a:cubicBezTo>
                          <a:pt x="1350551" y="778414"/>
                          <a:pt x="1116589" y="733487"/>
                          <a:pt x="956585" y="778098"/>
                        </a:cubicBezTo>
                        <a:cubicBezTo>
                          <a:pt x="796581" y="822709"/>
                          <a:pt x="718237" y="734949"/>
                          <a:pt x="562697" y="778098"/>
                        </a:cubicBezTo>
                        <a:cubicBezTo>
                          <a:pt x="407157" y="821247"/>
                          <a:pt x="230386" y="750796"/>
                          <a:pt x="0" y="778098"/>
                        </a:cubicBezTo>
                        <a:cubicBezTo>
                          <a:pt x="-41127" y="610332"/>
                          <a:pt x="1366" y="576115"/>
                          <a:pt x="0" y="404611"/>
                        </a:cubicBezTo>
                        <a:cubicBezTo>
                          <a:pt x="-1366" y="233107"/>
                          <a:pt x="36127" y="130722"/>
                          <a:pt x="0" y="0"/>
                        </a:cubicBezTo>
                        <a:close/>
                      </a:path>
                      <a:path w="5626968" h="778098" stroke="0" extrusionOk="0">
                        <a:moveTo>
                          <a:pt x="0" y="0"/>
                        </a:moveTo>
                        <a:cubicBezTo>
                          <a:pt x="180163" y="-38875"/>
                          <a:pt x="283010" y="38285"/>
                          <a:pt x="450157" y="0"/>
                        </a:cubicBezTo>
                        <a:cubicBezTo>
                          <a:pt x="617304" y="-38285"/>
                          <a:pt x="758159" y="7262"/>
                          <a:pt x="844045" y="0"/>
                        </a:cubicBezTo>
                        <a:cubicBezTo>
                          <a:pt x="929931" y="-7262"/>
                          <a:pt x="1298902" y="6520"/>
                          <a:pt x="1519281" y="0"/>
                        </a:cubicBezTo>
                        <a:cubicBezTo>
                          <a:pt x="1739660" y="-6520"/>
                          <a:pt x="1806560" y="30067"/>
                          <a:pt x="1913169" y="0"/>
                        </a:cubicBezTo>
                        <a:cubicBezTo>
                          <a:pt x="2019778" y="-30067"/>
                          <a:pt x="2206017" y="713"/>
                          <a:pt x="2307057" y="0"/>
                        </a:cubicBezTo>
                        <a:cubicBezTo>
                          <a:pt x="2408097" y="-713"/>
                          <a:pt x="2718492" y="44737"/>
                          <a:pt x="2926023" y="0"/>
                        </a:cubicBezTo>
                        <a:cubicBezTo>
                          <a:pt x="3133554" y="-44737"/>
                          <a:pt x="3240134" y="5003"/>
                          <a:pt x="3319911" y="0"/>
                        </a:cubicBezTo>
                        <a:cubicBezTo>
                          <a:pt x="3399688" y="-5003"/>
                          <a:pt x="3708503" y="16966"/>
                          <a:pt x="3882608" y="0"/>
                        </a:cubicBezTo>
                        <a:cubicBezTo>
                          <a:pt x="4056713" y="-16966"/>
                          <a:pt x="4223316" y="7333"/>
                          <a:pt x="4332765" y="0"/>
                        </a:cubicBezTo>
                        <a:cubicBezTo>
                          <a:pt x="4442214" y="-7333"/>
                          <a:pt x="4647520" y="19760"/>
                          <a:pt x="4782923" y="0"/>
                        </a:cubicBezTo>
                        <a:cubicBezTo>
                          <a:pt x="4918326" y="-19760"/>
                          <a:pt x="5207345" y="22284"/>
                          <a:pt x="5626968" y="0"/>
                        </a:cubicBezTo>
                        <a:cubicBezTo>
                          <a:pt x="5655902" y="107805"/>
                          <a:pt x="5579416" y="293751"/>
                          <a:pt x="5626968" y="396830"/>
                        </a:cubicBezTo>
                        <a:cubicBezTo>
                          <a:pt x="5674520" y="499909"/>
                          <a:pt x="5607001" y="679401"/>
                          <a:pt x="5626968" y="778098"/>
                        </a:cubicBezTo>
                        <a:cubicBezTo>
                          <a:pt x="5290091" y="835116"/>
                          <a:pt x="5151863" y="760962"/>
                          <a:pt x="4951732" y="778098"/>
                        </a:cubicBezTo>
                        <a:cubicBezTo>
                          <a:pt x="4751601" y="795234"/>
                          <a:pt x="4536015" y="711807"/>
                          <a:pt x="4389035" y="778098"/>
                        </a:cubicBezTo>
                        <a:cubicBezTo>
                          <a:pt x="4242055" y="844389"/>
                          <a:pt x="3861272" y="718445"/>
                          <a:pt x="3713799" y="778098"/>
                        </a:cubicBezTo>
                        <a:cubicBezTo>
                          <a:pt x="3566326" y="837751"/>
                          <a:pt x="3347398" y="771236"/>
                          <a:pt x="3094832" y="778098"/>
                        </a:cubicBezTo>
                        <a:cubicBezTo>
                          <a:pt x="2842266" y="784960"/>
                          <a:pt x="2785189" y="747609"/>
                          <a:pt x="2588405" y="778098"/>
                        </a:cubicBezTo>
                        <a:cubicBezTo>
                          <a:pt x="2391621" y="808587"/>
                          <a:pt x="2241848" y="745125"/>
                          <a:pt x="2138248" y="778098"/>
                        </a:cubicBezTo>
                        <a:cubicBezTo>
                          <a:pt x="2034648" y="811071"/>
                          <a:pt x="1865034" y="753365"/>
                          <a:pt x="1744360" y="778098"/>
                        </a:cubicBezTo>
                        <a:cubicBezTo>
                          <a:pt x="1623686" y="802831"/>
                          <a:pt x="1310440" y="746428"/>
                          <a:pt x="1125394" y="778098"/>
                        </a:cubicBezTo>
                        <a:cubicBezTo>
                          <a:pt x="940348" y="809768"/>
                          <a:pt x="766745" y="744335"/>
                          <a:pt x="562697" y="778098"/>
                        </a:cubicBezTo>
                        <a:cubicBezTo>
                          <a:pt x="358649" y="811861"/>
                          <a:pt x="204255" y="738861"/>
                          <a:pt x="0" y="778098"/>
                        </a:cubicBezTo>
                        <a:cubicBezTo>
                          <a:pt x="-35804" y="654004"/>
                          <a:pt x="25816" y="507564"/>
                          <a:pt x="0" y="389049"/>
                        </a:cubicBezTo>
                        <a:cubicBezTo>
                          <a:pt x="-25816" y="270534"/>
                          <a:pt x="35881" y="1471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Produkty oszczędnościowe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483E4D-E114-8150-375F-F34A7991EF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004" y="1855598"/>
            <a:ext cx="4038600" cy="1396752"/>
          </a:xfrm>
          <a:ln w="19050">
            <a:solidFill>
              <a:srgbClr val="FFC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LOKATA</a:t>
            </a:r>
          </a:p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zdeponowanie pieniędzy na określony czas, po upływie którego środki są zwracane z odsetkami</a:t>
            </a:r>
          </a:p>
          <a:p>
            <a:pPr marL="0" indent="0" algn="ctr">
              <a:buNone/>
            </a:pP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AF4B8F8-C959-2095-825E-29CEE75AA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55598"/>
            <a:ext cx="4038600" cy="1396752"/>
          </a:xfrm>
          <a:ln w="19050">
            <a:solidFill>
              <a:srgbClr val="FFC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RACHUNEK OSZCZĘDNOŚCIOWY</a:t>
            </a:r>
          </a:p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oprocentowany rachunek ze swobodnym dostępem do pieniędzy </a:t>
            </a:r>
          </a:p>
          <a:p>
            <a:pPr marL="0" indent="0" algn="ctr">
              <a:buNone/>
            </a:pP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D96690B2-AD9E-58AE-E29D-60DD67CBFCC4}"/>
              </a:ext>
            </a:extLst>
          </p:cNvPr>
          <p:cNvSpPr txBox="1">
            <a:spLocks/>
          </p:cNvSpPr>
          <p:nvPr/>
        </p:nvSpPr>
        <p:spPr bwMode="auto">
          <a:xfrm>
            <a:off x="443004" y="3789040"/>
            <a:ext cx="4038600" cy="204482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OBLIGACJE</a:t>
            </a:r>
          </a:p>
          <a:p>
            <a:pPr marL="114300" marR="0" lvl="0" indent="0" algn="ctr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pl-P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papiery wartościowe, stanowiące dowód udzielenia pożyczki emitentowi przez nabywcę obligacji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rodzaje obligacji: </a:t>
            </a:r>
            <a:r>
              <a:rPr kumimoji="0" lang="pl-PL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skarbowe, komunalne / municypalne, korporacyjne / przedsiębiorstw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994E984-B519-0315-48BB-EA905A675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782" y="3789040"/>
            <a:ext cx="4389592" cy="164479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EA8885-6870-5914-B7D2-A72EE8B277D2}"/>
              </a:ext>
            </a:extLst>
          </p:cNvPr>
          <p:cNvSpPr txBox="1"/>
          <p:nvPr/>
        </p:nvSpPr>
        <p:spPr>
          <a:xfrm>
            <a:off x="4647668" y="5447000"/>
            <a:ext cx="431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Źródło: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https://www.edukacjagieldowa.pl/gieldowe-abc/notowane-instrumenty/obligacje/</a:t>
            </a:r>
            <a:r>
              <a:rPr kumimoji="0" lang="pl-P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; data odczytu: 2023.12.04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831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BDA454-24DE-437D-A1DE-EEB43335C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616" y="1484784"/>
            <a:ext cx="6696744" cy="1584176"/>
          </a:xfrm>
          <a:ln w="19050">
            <a:solidFill>
              <a:srgbClr val="FFC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Ulokowałeś 8 tys. zł na 3-miesięcznej lokacie oprocentowanej 5% w stosunku rocznym. </a:t>
            </a:r>
          </a:p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Ile wyniesie Twój zysk netto? </a:t>
            </a:r>
          </a:p>
          <a:p>
            <a:pPr marL="0" indent="0" algn="ctr">
              <a:buNone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Czyli, ile odsetek zostanie Ci wypłaconych?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C1ADFA2-D503-E954-E0CA-849578D3F46F}"/>
              </a:ext>
            </a:extLst>
          </p:cNvPr>
          <p:cNvSpPr txBox="1"/>
          <p:nvPr/>
        </p:nvSpPr>
        <p:spPr>
          <a:xfrm>
            <a:off x="395536" y="3573016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Rozwiązanie: </a:t>
            </a:r>
          </a:p>
          <a:p>
            <a:endParaRPr lang="pl-PL" dirty="0"/>
          </a:p>
          <a:p>
            <a:pPr marL="342900" indent="-342900">
              <a:buAutoNum type="alphaUcPeriod"/>
            </a:pPr>
            <a:r>
              <a:rPr lang="pl-PL" dirty="0"/>
              <a:t>Oprocentowanie nominalne: 		5% </a:t>
            </a:r>
            <a:r>
              <a:rPr lang="pl-PL" sz="1800" dirty="0"/>
              <a:t>÷</a:t>
            </a:r>
            <a:r>
              <a:rPr lang="pl-PL" dirty="0"/>
              <a:t> 4 (kwartały) = 1,25%</a:t>
            </a:r>
          </a:p>
          <a:p>
            <a:pPr marL="342900" indent="-342900">
              <a:buAutoNum type="alphaUcPeriod"/>
            </a:pPr>
            <a:r>
              <a:rPr lang="pl-PL" dirty="0"/>
              <a:t>Odsetki (przed opodatkowaniem): 	8000 x 1,25% = 8000 x 0,0125 = 100</a:t>
            </a:r>
          </a:p>
          <a:p>
            <a:pPr marL="342900" indent="-342900">
              <a:buAutoNum type="alphaUcPeriod"/>
            </a:pPr>
            <a:r>
              <a:rPr lang="pl-PL" dirty="0"/>
              <a:t>Podatek Belki (19%): 			100 x 0,19 = 19 </a:t>
            </a:r>
          </a:p>
          <a:p>
            <a:pPr marL="342900" indent="-342900">
              <a:buAutoNum type="alphaUcPeriod"/>
            </a:pPr>
            <a:r>
              <a:rPr lang="pl-PL" dirty="0"/>
              <a:t>Odsetki (po opodatkowaniu):		100 – 19 = 81 zł</a:t>
            </a:r>
          </a:p>
          <a:p>
            <a:endParaRPr lang="pl-PL" dirty="0"/>
          </a:p>
          <a:p>
            <a:r>
              <a:rPr lang="pl-PL" dirty="0"/>
              <a:t>Odpowiedź: </a:t>
            </a:r>
            <a:r>
              <a:rPr lang="pl-PL" b="1" dirty="0"/>
              <a:t>Zysk netto z lokaty wyniesie 81 zł.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522ADE57-1953-05FC-894D-8C796A39F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516" y="614838"/>
            <a:ext cx="5626968" cy="504056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1189962">
                  <a:custGeom>
                    <a:avLst/>
                    <a:gdLst>
                      <a:gd name="connsiteX0" fmla="*/ 0 w 5626968"/>
                      <a:gd name="connsiteY0" fmla="*/ 0 h 778098"/>
                      <a:gd name="connsiteX1" fmla="*/ 393888 w 5626968"/>
                      <a:gd name="connsiteY1" fmla="*/ 0 h 778098"/>
                      <a:gd name="connsiteX2" fmla="*/ 900315 w 5626968"/>
                      <a:gd name="connsiteY2" fmla="*/ 0 h 778098"/>
                      <a:gd name="connsiteX3" fmla="*/ 1350472 w 5626968"/>
                      <a:gd name="connsiteY3" fmla="*/ 0 h 778098"/>
                      <a:gd name="connsiteX4" fmla="*/ 1856899 w 5626968"/>
                      <a:gd name="connsiteY4" fmla="*/ 0 h 778098"/>
                      <a:gd name="connsiteX5" fmla="*/ 2363327 w 5626968"/>
                      <a:gd name="connsiteY5" fmla="*/ 0 h 778098"/>
                      <a:gd name="connsiteX6" fmla="*/ 2869754 w 5626968"/>
                      <a:gd name="connsiteY6" fmla="*/ 0 h 778098"/>
                      <a:gd name="connsiteX7" fmla="*/ 3263641 w 5626968"/>
                      <a:gd name="connsiteY7" fmla="*/ 0 h 778098"/>
                      <a:gd name="connsiteX8" fmla="*/ 3882608 w 5626968"/>
                      <a:gd name="connsiteY8" fmla="*/ 0 h 778098"/>
                      <a:gd name="connsiteX9" fmla="*/ 4389035 w 5626968"/>
                      <a:gd name="connsiteY9" fmla="*/ 0 h 778098"/>
                      <a:gd name="connsiteX10" fmla="*/ 4895462 w 5626968"/>
                      <a:gd name="connsiteY10" fmla="*/ 0 h 778098"/>
                      <a:gd name="connsiteX11" fmla="*/ 5626968 w 5626968"/>
                      <a:gd name="connsiteY11" fmla="*/ 0 h 778098"/>
                      <a:gd name="connsiteX12" fmla="*/ 5626968 w 5626968"/>
                      <a:gd name="connsiteY12" fmla="*/ 373487 h 778098"/>
                      <a:gd name="connsiteX13" fmla="*/ 5626968 w 5626968"/>
                      <a:gd name="connsiteY13" fmla="*/ 778098 h 778098"/>
                      <a:gd name="connsiteX14" fmla="*/ 5233080 w 5626968"/>
                      <a:gd name="connsiteY14" fmla="*/ 778098 h 778098"/>
                      <a:gd name="connsiteX15" fmla="*/ 4839192 w 5626968"/>
                      <a:gd name="connsiteY15" fmla="*/ 778098 h 778098"/>
                      <a:gd name="connsiteX16" fmla="*/ 4220226 w 5626968"/>
                      <a:gd name="connsiteY16" fmla="*/ 778098 h 778098"/>
                      <a:gd name="connsiteX17" fmla="*/ 3601260 w 5626968"/>
                      <a:gd name="connsiteY17" fmla="*/ 778098 h 778098"/>
                      <a:gd name="connsiteX18" fmla="*/ 3038563 w 5626968"/>
                      <a:gd name="connsiteY18" fmla="*/ 778098 h 778098"/>
                      <a:gd name="connsiteX19" fmla="*/ 2419596 w 5626968"/>
                      <a:gd name="connsiteY19" fmla="*/ 778098 h 778098"/>
                      <a:gd name="connsiteX20" fmla="*/ 2025708 w 5626968"/>
                      <a:gd name="connsiteY20" fmla="*/ 778098 h 778098"/>
                      <a:gd name="connsiteX21" fmla="*/ 1575551 w 5626968"/>
                      <a:gd name="connsiteY21" fmla="*/ 778098 h 778098"/>
                      <a:gd name="connsiteX22" fmla="*/ 956585 w 5626968"/>
                      <a:gd name="connsiteY22" fmla="*/ 778098 h 778098"/>
                      <a:gd name="connsiteX23" fmla="*/ 562697 w 5626968"/>
                      <a:gd name="connsiteY23" fmla="*/ 778098 h 778098"/>
                      <a:gd name="connsiteX24" fmla="*/ 0 w 5626968"/>
                      <a:gd name="connsiteY24" fmla="*/ 778098 h 778098"/>
                      <a:gd name="connsiteX25" fmla="*/ 0 w 5626968"/>
                      <a:gd name="connsiteY25" fmla="*/ 404611 h 778098"/>
                      <a:gd name="connsiteX26" fmla="*/ 0 w 5626968"/>
                      <a:gd name="connsiteY26" fmla="*/ 0 h 77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626968" h="778098" fill="none" extrusionOk="0">
                        <a:moveTo>
                          <a:pt x="0" y="0"/>
                        </a:moveTo>
                        <a:cubicBezTo>
                          <a:pt x="118682" y="-29826"/>
                          <a:pt x="246990" y="25659"/>
                          <a:pt x="393888" y="0"/>
                        </a:cubicBezTo>
                        <a:cubicBezTo>
                          <a:pt x="540786" y="-25659"/>
                          <a:pt x="663831" y="38543"/>
                          <a:pt x="900315" y="0"/>
                        </a:cubicBezTo>
                        <a:cubicBezTo>
                          <a:pt x="1136799" y="-38543"/>
                          <a:pt x="1138991" y="28246"/>
                          <a:pt x="1350472" y="0"/>
                        </a:cubicBezTo>
                        <a:cubicBezTo>
                          <a:pt x="1561953" y="-28246"/>
                          <a:pt x="1700947" y="24188"/>
                          <a:pt x="1856899" y="0"/>
                        </a:cubicBezTo>
                        <a:cubicBezTo>
                          <a:pt x="2012851" y="-24188"/>
                          <a:pt x="2148926" y="57256"/>
                          <a:pt x="2363327" y="0"/>
                        </a:cubicBezTo>
                        <a:cubicBezTo>
                          <a:pt x="2577728" y="-57256"/>
                          <a:pt x="2758581" y="49143"/>
                          <a:pt x="2869754" y="0"/>
                        </a:cubicBezTo>
                        <a:cubicBezTo>
                          <a:pt x="2980927" y="-49143"/>
                          <a:pt x="3166116" y="16141"/>
                          <a:pt x="3263641" y="0"/>
                        </a:cubicBezTo>
                        <a:cubicBezTo>
                          <a:pt x="3361166" y="-16141"/>
                          <a:pt x="3622363" y="54418"/>
                          <a:pt x="3882608" y="0"/>
                        </a:cubicBezTo>
                        <a:cubicBezTo>
                          <a:pt x="4142853" y="-54418"/>
                          <a:pt x="4168711" y="50020"/>
                          <a:pt x="4389035" y="0"/>
                        </a:cubicBezTo>
                        <a:cubicBezTo>
                          <a:pt x="4609359" y="-50020"/>
                          <a:pt x="4716553" y="46761"/>
                          <a:pt x="4895462" y="0"/>
                        </a:cubicBezTo>
                        <a:cubicBezTo>
                          <a:pt x="5074371" y="-46761"/>
                          <a:pt x="5315215" y="37548"/>
                          <a:pt x="5626968" y="0"/>
                        </a:cubicBezTo>
                        <a:cubicBezTo>
                          <a:pt x="5630837" y="167295"/>
                          <a:pt x="5621890" y="229114"/>
                          <a:pt x="5626968" y="373487"/>
                        </a:cubicBezTo>
                        <a:cubicBezTo>
                          <a:pt x="5632046" y="517860"/>
                          <a:pt x="5595183" y="609055"/>
                          <a:pt x="5626968" y="778098"/>
                        </a:cubicBezTo>
                        <a:cubicBezTo>
                          <a:pt x="5463876" y="824762"/>
                          <a:pt x="5425017" y="768946"/>
                          <a:pt x="5233080" y="778098"/>
                        </a:cubicBezTo>
                        <a:cubicBezTo>
                          <a:pt x="5041143" y="787250"/>
                          <a:pt x="4986714" y="738556"/>
                          <a:pt x="4839192" y="778098"/>
                        </a:cubicBezTo>
                        <a:cubicBezTo>
                          <a:pt x="4691670" y="817640"/>
                          <a:pt x="4521929" y="769638"/>
                          <a:pt x="4220226" y="778098"/>
                        </a:cubicBezTo>
                        <a:cubicBezTo>
                          <a:pt x="3918523" y="786558"/>
                          <a:pt x="3788205" y="734141"/>
                          <a:pt x="3601260" y="778098"/>
                        </a:cubicBezTo>
                        <a:cubicBezTo>
                          <a:pt x="3414315" y="822055"/>
                          <a:pt x="3279653" y="750603"/>
                          <a:pt x="3038563" y="778098"/>
                        </a:cubicBezTo>
                        <a:cubicBezTo>
                          <a:pt x="2797473" y="805593"/>
                          <a:pt x="2550758" y="738461"/>
                          <a:pt x="2419596" y="778098"/>
                        </a:cubicBezTo>
                        <a:cubicBezTo>
                          <a:pt x="2288434" y="817735"/>
                          <a:pt x="2132152" y="771645"/>
                          <a:pt x="2025708" y="778098"/>
                        </a:cubicBezTo>
                        <a:cubicBezTo>
                          <a:pt x="1919264" y="784551"/>
                          <a:pt x="1800551" y="777782"/>
                          <a:pt x="1575551" y="778098"/>
                        </a:cubicBezTo>
                        <a:cubicBezTo>
                          <a:pt x="1350551" y="778414"/>
                          <a:pt x="1116589" y="733487"/>
                          <a:pt x="956585" y="778098"/>
                        </a:cubicBezTo>
                        <a:cubicBezTo>
                          <a:pt x="796581" y="822709"/>
                          <a:pt x="718237" y="734949"/>
                          <a:pt x="562697" y="778098"/>
                        </a:cubicBezTo>
                        <a:cubicBezTo>
                          <a:pt x="407157" y="821247"/>
                          <a:pt x="230386" y="750796"/>
                          <a:pt x="0" y="778098"/>
                        </a:cubicBezTo>
                        <a:cubicBezTo>
                          <a:pt x="-41127" y="610332"/>
                          <a:pt x="1366" y="576115"/>
                          <a:pt x="0" y="404611"/>
                        </a:cubicBezTo>
                        <a:cubicBezTo>
                          <a:pt x="-1366" y="233107"/>
                          <a:pt x="36127" y="130722"/>
                          <a:pt x="0" y="0"/>
                        </a:cubicBezTo>
                        <a:close/>
                      </a:path>
                      <a:path w="5626968" h="778098" stroke="0" extrusionOk="0">
                        <a:moveTo>
                          <a:pt x="0" y="0"/>
                        </a:moveTo>
                        <a:cubicBezTo>
                          <a:pt x="180163" y="-38875"/>
                          <a:pt x="283010" y="38285"/>
                          <a:pt x="450157" y="0"/>
                        </a:cubicBezTo>
                        <a:cubicBezTo>
                          <a:pt x="617304" y="-38285"/>
                          <a:pt x="758159" y="7262"/>
                          <a:pt x="844045" y="0"/>
                        </a:cubicBezTo>
                        <a:cubicBezTo>
                          <a:pt x="929931" y="-7262"/>
                          <a:pt x="1298902" y="6520"/>
                          <a:pt x="1519281" y="0"/>
                        </a:cubicBezTo>
                        <a:cubicBezTo>
                          <a:pt x="1739660" y="-6520"/>
                          <a:pt x="1806560" y="30067"/>
                          <a:pt x="1913169" y="0"/>
                        </a:cubicBezTo>
                        <a:cubicBezTo>
                          <a:pt x="2019778" y="-30067"/>
                          <a:pt x="2206017" y="713"/>
                          <a:pt x="2307057" y="0"/>
                        </a:cubicBezTo>
                        <a:cubicBezTo>
                          <a:pt x="2408097" y="-713"/>
                          <a:pt x="2718492" y="44737"/>
                          <a:pt x="2926023" y="0"/>
                        </a:cubicBezTo>
                        <a:cubicBezTo>
                          <a:pt x="3133554" y="-44737"/>
                          <a:pt x="3240134" y="5003"/>
                          <a:pt x="3319911" y="0"/>
                        </a:cubicBezTo>
                        <a:cubicBezTo>
                          <a:pt x="3399688" y="-5003"/>
                          <a:pt x="3708503" y="16966"/>
                          <a:pt x="3882608" y="0"/>
                        </a:cubicBezTo>
                        <a:cubicBezTo>
                          <a:pt x="4056713" y="-16966"/>
                          <a:pt x="4223316" y="7333"/>
                          <a:pt x="4332765" y="0"/>
                        </a:cubicBezTo>
                        <a:cubicBezTo>
                          <a:pt x="4442214" y="-7333"/>
                          <a:pt x="4647520" y="19760"/>
                          <a:pt x="4782923" y="0"/>
                        </a:cubicBezTo>
                        <a:cubicBezTo>
                          <a:pt x="4918326" y="-19760"/>
                          <a:pt x="5207345" y="22284"/>
                          <a:pt x="5626968" y="0"/>
                        </a:cubicBezTo>
                        <a:cubicBezTo>
                          <a:pt x="5655902" y="107805"/>
                          <a:pt x="5579416" y="293751"/>
                          <a:pt x="5626968" y="396830"/>
                        </a:cubicBezTo>
                        <a:cubicBezTo>
                          <a:pt x="5674520" y="499909"/>
                          <a:pt x="5607001" y="679401"/>
                          <a:pt x="5626968" y="778098"/>
                        </a:cubicBezTo>
                        <a:cubicBezTo>
                          <a:pt x="5290091" y="835116"/>
                          <a:pt x="5151863" y="760962"/>
                          <a:pt x="4951732" y="778098"/>
                        </a:cubicBezTo>
                        <a:cubicBezTo>
                          <a:pt x="4751601" y="795234"/>
                          <a:pt x="4536015" y="711807"/>
                          <a:pt x="4389035" y="778098"/>
                        </a:cubicBezTo>
                        <a:cubicBezTo>
                          <a:pt x="4242055" y="844389"/>
                          <a:pt x="3861272" y="718445"/>
                          <a:pt x="3713799" y="778098"/>
                        </a:cubicBezTo>
                        <a:cubicBezTo>
                          <a:pt x="3566326" y="837751"/>
                          <a:pt x="3347398" y="771236"/>
                          <a:pt x="3094832" y="778098"/>
                        </a:cubicBezTo>
                        <a:cubicBezTo>
                          <a:pt x="2842266" y="784960"/>
                          <a:pt x="2785189" y="747609"/>
                          <a:pt x="2588405" y="778098"/>
                        </a:cubicBezTo>
                        <a:cubicBezTo>
                          <a:pt x="2391621" y="808587"/>
                          <a:pt x="2241848" y="745125"/>
                          <a:pt x="2138248" y="778098"/>
                        </a:cubicBezTo>
                        <a:cubicBezTo>
                          <a:pt x="2034648" y="811071"/>
                          <a:pt x="1865034" y="753365"/>
                          <a:pt x="1744360" y="778098"/>
                        </a:cubicBezTo>
                        <a:cubicBezTo>
                          <a:pt x="1623686" y="802831"/>
                          <a:pt x="1310440" y="746428"/>
                          <a:pt x="1125394" y="778098"/>
                        </a:cubicBezTo>
                        <a:cubicBezTo>
                          <a:pt x="940348" y="809768"/>
                          <a:pt x="766745" y="744335"/>
                          <a:pt x="562697" y="778098"/>
                        </a:cubicBezTo>
                        <a:cubicBezTo>
                          <a:pt x="358649" y="811861"/>
                          <a:pt x="204255" y="738861"/>
                          <a:pt x="0" y="778098"/>
                        </a:cubicBezTo>
                        <a:cubicBezTo>
                          <a:pt x="-35804" y="654004"/>
                          <a:pt x="25816" y="507564"/>
                          <a:pt x="0" y="389049"/>
                        </a:cubicBezTo>
                        <a:cubicBezTo>
                          <a:pt x="-25816" y="270534"/>
                          <a:pt x="35881" y="14716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Zysk z lokaty</a:t>
            </a:r>
          </a:p>
        </p:txBody>
      </p:sp>
    </p:spTree>
    <p:extLst>
      <p:ext uri="{BB962C8B-B14F-4D97-AF65-F5344CB8AC3E}">
        <p14:creationId xmlns:p14="http://schemas.microsoft.com/office/powerpoint/2010/main" val="157261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/>
          </p:nvPr>
        </p:nvSpPr>
        <p:spPr>
          <a:xfrm>
            <a:off x="930424" y="520700"/>
            <a:ext cx="7283152" cy="820068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124577348">
                  <a:custGeom>
                    <a:avLst/>
                    <a:gdLst>
                      <a:gd name="connsiteX0" fmla="*/ 0 w 7283152"/>
                      <a:gd name="connsiteY0" fmla="*/ 0 h 1079500"/>
                      <a:gd name="connsiteX1" fmla="*/ 633074 w 7283152"/>
                      <a:gd name="connsiteY1" fmla="*/ 0 h 1079500"/>
                      <a:gd name="connsiteX2" fmla="*/ 974822 w 7283152"/>
                      <a:gd name="connsiteY2" fmla="*/ 0 h 1079500"/>
                      <a:gd name="connsiteX3" fmla="*/ 1316570 w 7283152"/>
                      <a:gd name="connsiteY3" fmla="*/ 0 h 1079500"/>
                      <a:gd name="connsiteX4" fmla="*/ 1731149 w 7283152"/>
                      <a:gd name="connsiteY4" fmla="*/ 0 h 1079500"/>
                      <a:gd name="connsiteX5" fmla="*/ 2145729 w 7283152"/>
                      <a:gd name="connsiteY5" fmla="*/ 0 h 1079500"/>
                      <a:gd name="connsiteX6" fmla="*/ 2633140 w 7283152"/>
                      <a:gd name="connsiteY6" fmla="*/ 0 h 1079500"/>
                      <a:gd name="connsiteX7" fmla="*/ 3047719 w 7283152"/>
                      <a:gd name="connsiteY7" fmla="*/ 0 h 1079500"/>
                      <a:gd name="connsiteX8" fmla="*/ 3680793 w 7283152"/>
                      <a:gd name="connsiteY8" fmla="*/ 0 h 1079500"/>
                      <a:gd name="connsiteX9" fmla="*/ 4022541 w 7283152"/>
                      <a:gd name="connsiteY9" fmla="*/ 0 h 1079500"/>
                      <a:gd name="connsiteX10" fmla="*/ 4364289 w 7283152"/>
                      <a:gd name="connsiteY10" fmla="*/ 0 h 1079500"/>
                      <a:gd name="connsiteX11" fmla="*/ 4778868 w 7283152"/>
                      <a:gd name="connsiteY11" fmla="*/ 0 h 1079500"/>
                      <a:gd name="connsiteX12" fmla="*/ 5120616 w 7283152"/>
                      <a:gd name="connsiteY12" fmla="*/ 0 h 1079500"/>
                      <a:gd name="connsiteX13" fmla="*/ 5753690 w 7283152"/>
                      <a:gd name="connsiteY13" fmla="*/ 0 h 1079500"/>
                      <a:gd name="connsiteX14" fmla="*/ 6168270 w 7283152"/>
                      <a:gd name="connsiteY14" fmla="*/ 0 h 1079500"/>
                      <a:gd name="connsiteX15" fmla="*/ 7283152 w 7283152"/>
                      <a:gd name="connsiteY15" fmla="*/ 0 h 1079500"/>
                      <a:gd name="connsiteX16" fmla="*/ 7283152 w 7283152"/>
                      <a:gd name="connsiteY16" fmla="*/ 539750 h 1079500"/>
                      <a:gd name="connsiteX17" fmla="*/ 7283152 w 7283152"/>
                      <a:gd name="connsiteY17" fmla="*/ 1079500 h 1079500"/>
                      <a:gd name="connsiteX18" fmla="*/ 6868573 w 7283152"/>
                      <a:gd name="connsiteY18" fmla="*/ 1079500 h 1079500"/>
                      <a:gd name="connsiteX19" fmla="*/ 6381162 w 7283152"/>
                      <a:gd name="connsiteY19" fmla="*/ 1079500 h 1079500"/>
                      <a:gd name="connsiteX20" fmla="*/ 5748088 w 7283152"/>
                      <a:gd name="connsiteY20" fmla="*/ 1079500 h 1079500"/>
                      <a:gd name="connsiteX21" fmla="*/ 5115014 w 7283152"/>
                      <a:gd name="connsiteY21" fmla="*/ 1079500 h 1079500"/>
                      <a:gd name="connsiteX22" fmla="*/ 4700434 w 7283152"/>
                      <a:gd name="connsiteY22" fmla="*/ 1079500 h 1079500"/>
                      <a:gd name="connsiteX23" fmla="*/ 4213023 w 7283152"/>
                      <a:gd name="connsiteY23" fmla="*/ 1079500 h 1079500"/>
                      <a:gd name="connsiteX24" fmla="*/ 3798444 w 7283152"/>
                      <a:gd name="connsiteY24" fmla="*/ 1079500 h 1079500"/>
                      <a:gd name="connsiteX25" fmla="*/ 3383864 w 7283152"/>
                      <a:gd name="connsiteY25" fmla="*/ 1079500 h 1079500"/>
                      <a:gd name="connsiteX26" fmla="*/ 3042117 w 7283152"/>
                      <a:gd name="connsiteY26" fmla="*/ 1079500 h 1079500"/>
                      <a:gd name="connsiteX27" fmla="*/ 2627537 w 7283152"/>
                      <a:gd name="connsiteY27" fmla="*/ 1079500 h 1079500"/>
                      <a:gd name="connsiteX28" fmla="*/ 2067295 w 7283152"/>
                      <a:gd name="connsiteY28" fmla="*/ 1079500 h 1079500"/>
                      <a:gd name="connsiteX29" fmla="*/ 1725547 w 7283152"/>
                      <a:gd name="connsiteY29" fmla="*/ 1079500 h 1079500"/>
                      <a:gd name="connsiteX30" fmla="*/ 1238136 w 7283152"/>
                      <a:gd name="connsiteY30" fmla="*/ 1079500 h 1079500"/>
                      <a:gd name="connsiteX31" fmla="*/ 677893 w 7283152"/>
                      <a:gd name="connsiteY31" fmla="*/ 1079500 h 1079500"/>
                      <a:gd name="connsiteX32" fmla="*/ 0 w 7283152"/>
                      <a:gd name="connsiteY32" fmla="*/ 1079500 h 1079500"/>
                      <a:gd name="connsiteX33" fmla="*/ 0 w 7283152"/>
                      <a:gd name="connsiteY33" fmla="*/ 528955 h 1079500"/>
                      <a:gd name="connsiteX34" fmla="*/ 0 w 7283152"/>
                      <a:gd name="connsiteY34" fmla="*/ 0 h 1079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83152" h="1079500" fill="none" extrusionOk="0">
                        <a:moveTo>
                          <a:pt x="0" y="0"/>
                        </a:moveTo>
                        <a:cubicBezTo>
                          <a:pt x="289498" y="-49815"/>
                          <a:pt x="419228" y="60038"/>
                          <a:pt x="633074" y="0"/>
                        </a:cubicBezTo>
                        <a:cubicBezTo>
                          <a:pt x="846920" y="-60038"/>
                          <a:pt x="874253" y="9266"/>
                          <a:pt x="974822" y="0"/>
                        </a:cubicBezTo>
                        <a:cubicBezTo>
                          <a:pt x="1075391" y="-9266"/>
                          <a:pt x="1159606" y="34862"/>
                          <a:pt x="1316570" y="0"/>
                        </a:cubicBezTo>
                        <a:cubicBezTo>
                          <a:pt x="1473534" y="-34862"/>
                          <a:pt x="1594689" y="17638"/>
                          <a:pt x="1731149" y="0"/>
                        </a:cubicBezTo>
                        <a:cubicBezTo>
                          <a:pt x="1867609" y="-17638"/>
                          <a:pt x="2049146" y="32290"/>
                          <a:pt x="2145729" y="0"/>
                        </a:cubicBezTo>
                        <a:cubicBezTo>
                          <a:pt x="2242312" y="-32290"/>
                          <a:pt x="2462669" y="46191"/>
                          <a:pt x="2633140" y="0"/>
                        </a:cubicBezTo>
                        <a:cubicBezTo>
                          <a:pt x="2803611" y="-46191"/>
                          <a:pt x="2945361" y="12168"/>
                          <a:pt x="3047719" y="0"/>
                        </a:cubicBezTo>
                        <a:cubicBezTo>
                          <a:pt x="3150077" y="-12168"/>
                          <a:pt x="3494548" y="53807"/>
                          <a:pt x="3680793" y="0"/>
                        </a:cubicBezTo>
                        <a:cubicBezTo>
                          <a:pt x="3867038" y="-53807"/>
                          <a:pt x="3879122" y="1718"/>
                          <a:pt x="4022541" y="0"/>
                        </a:cubicBezTo>
                        <a:cubicBezTo>
                          <a:pt x="4165960" y="-1718"/>
                          <a:pt x="4234252" y="37353"/>
                          <a:pt x="4364289" y="0"/>
                        </a:cubicBezTo>
                        <a:cubicBezTo>
                          <a:pt x="4494326" y="-37353"/>
                          <a:pt x="4615948" y="10511"/>
                          <a:pt x="4778868" y="0"/>
                        </a:cubicBezTo>
                        <a:cubicBezTo>
                          <a:pt x="4941788" y="-10511"/>
                          <a:pt x="5042881" y="13043"/>
                          <a:pt x="5120616" y="0"/>
                        </a:cubicBezTo>
                        <a:cubicBezTo>
                          <a:pt x="5198351" y="-13043"/>
                          <a:pt x="5556817" y="70520"/>
                          <a:pt x="5753690" y="0"/>
                        </a:cubicBezTo>
                        <a:cubicBezTo>
                          <a:pt x="5950563" y="-70520"/>
                          <a:pt x="6037277" y="31196"/>
                          <a:pt x="6168270" y="0"/>
                        </a:cubicBezTo>
                        <a:cubicBezTo>
                          <a:pt x="6299263" y="-31196"/>
                          <a:pt x="6792384" y="69822"/>
                          <a:pt x="7283152" y="0"/>
                        </a:cubicBezTo>
                        <a:cubicBezTo>
                          <a:pt x="7331238" y="173583"/>
                          <a:pt x="7270822" y="407070"/>
                          <a:pt x="7283152" y="539750"/>
                        </a:cubicBezTo>
                        <a:cubicBezTo>
                          <a:pt x="7295482" y="672430"/>
                          <a:pt x="7257865" y="875762"/>
                          <a:pt x="7283152" y="1079500"/>
                        </a:cubicBezTo>
                        <a:cubicBezTo>
                          <a:pt x="7077488" y="1086521"/>
                          <a:pt x="7023733" y="1069722"/>
                          <a:pt x="6868573" y="1079500"/>
                        </a:cubicBezTo>
                        <a:cubicBezTo>
                          <a:pt x="6713413" y="1089278"/>
                          <a:pt x="6507617" y="1034286"/>
                          <a:pt x="6381162" y="1079500"/>
                        </a:cubicBezTo>
                        <a:cubicBezTo>
                          <a:pt x="6254707" y="1124714"/>
                          <a:pt x="6007338" y="1042051"/>
                          <a:pt x="5748088" y="1079500"/>
                        </a:cubicBezTo>
                        <a:cubicBezTo>
                          <a:pt x="5488838" y="1116949"/>
                          <a:pt x="5272803" y="1054383"/>
                          <a:pt x="5115014" y="1079500"/>
                        </a:cubicBezTo>
                        <a:cubicBezTo>
                          <a:pt x="4957225" y="1104617"/>
                          <a:pt x="4849706" y="1035652"/>
                          <a:pt x="4700434" y="1079500"/>
                        </a:cubicBezTo>
                        <a:cubicBezTo>
                          <a:pt x="4551162" y="1123348"/>
                          <a:pt x="4450749" y="1025927"/>
                          <a:pt x="4213023" y="1079500"/>
                        </a:cubicBezTo>
                        <a:cubicBezTo>
                          <a:pt x="3975297" y="1133073"/>
                          <a:pt x="3962913" y="1033713"/>
                          <a:pt x="3798444" y="1079500"/>
                        </a:cubicBezTo>
                        <a:cubicBezTo>
                          <a:pt x="3633975" y="1125287"/>
                          <a:pt x="3590943" y="1068554"/>
                          <a:pt x="3383864" y="1079500"/>
                        </a:cubicBezTo>
                        <a:cubicBezTo>
                          <a:pt x="3176785" y="1090446"/>
                          <a:pt x="3195906" y="1045780"/>
                          <a:pt x="3042117" y="1079500"/>
                        </a:cubicBezTo>
                        <a:cubicBezTo>
                          <a:pt x="2888328" y="1113220"/>
                          <a:pt x="2712649" y="1069390"/>
                          <a:pt x="2627537" y="1079500"/>
                        </a:cubicBezTo>
                        <a:cubicBezTo>
                          <a:pt x="2542425" y="1089610"/>
                          <a:pt x="2202854" y="1029659"/>
                          <a:pt x="2067295" y="1079500"/>
                        </a:cubicBezTo>
                        <a:cubicBezTo>
                          <a:pt x="1931736" y="1129341"/>
                          <a:pt x="1893148" y="1068757"/>
                          <a:pt x="1725547" y="1079500"/>
                        </a:cubicBezTo>
                        <a:cubicBezTo>
                          <a:pt x="1557946" y="1090243"/>
                          <a:pt x="1346177" y="1056784"/>
                          <a:pt x="1238136" y="1079500"/>
                        </a:cubicBezTo>
                        <a:cubicBezTo>
                          <a:pt x="1130095" y="1102216"/>
                          <a:pt x="827085" y="1032999"/>
                          <a:pt x="677893" y="1079500"/>
                        </a:cubicBezTo>
                        <a:cubicBezTo>
                          <a:pt x="528701" y="1126001"/>
                          <a:pt x="198530" y="1008680"/>
                          <a:pt x="0" y="1079500"/>
                        </a:cubicBezTo>
                        <a:cubicBezTo>
                          <a:pt x="-46928" y="820017"/>
                          <a:pt x="60042" y="759191"/>
                          <a:pt x="0" y="528955"/>
                        </a:cubicBezTo>
                        <a:cubicBezTo>
                          <a:pt x="-60042" y="298719"/>
                          <a:pt x="38368" y="241651"/>
                          <a:pt x="0" y="0"/>
                        </a:cubicBezTo>
                        <a:close/>
                      </a:path>
                      <a:path w="7283152" h="1079500" stroke="0" extrusionOk="0">
                        <a:moveTo>
                          <a:pt x="0" y="0"/>
                        </a:moveTo>
                        <a:cubicBezTo>
                          <a:pt x="153857" y="-39013"/>
                          <a:pt x="262767" y="26376"/>
                          <a:pt x="341748" y="0"/>
                        </a:cubicBezTo>
                        <a:cubicBezTo>
                          <a:pt x="420729" y="-26376"/>
                          <a:pt x="714266" y="36634"/>
                          <a:pt x="829159" y="0"/>
                        </a:cubicBezTo>
                        <a:cubicBezTo>
                          <a:pt x="944052" y="-36634"/>
                          <a:pt x="1235940" y="41678"/>
                          <a:pt x="1462233" y="0"/>
                        </a:cubicBezTo>
                        <a:cubicBezTo>
                          <a:pt x="1688526" y="-41678"/>
                          <a:pt x="1649952" y="1027"/>
                          <a:pt x="1803981" y="0"/>
                        </a:cubicBezTo>
                        <a:cubicBezTo>
                          <a:pt x="1958010" y="-1027"/>
                          <a:pt x="2096199" y="20483"/>
                          <a:pt x="2364223" y="0"/>
                        </a:cubicBezTo>
                        <a:cubicBezTo>
                          <a:pt x="2632247" y="-20483"/>
                          <a:pt x="2648910" y="10441"/>
                          <a:pt x="2778803" y="0"/>
                        </a:cubicBezTo>
                        <a:cubicBezTo>
                          <a:pt x="2908696" y="-10441"/>
                          <a:pt x="3180456" y="74727"/>
                          <a:pt x="3484708" y="0"/>
                        </a:cubicBezTo>
                        <a:cubicBezTo>
                          <a:pt x="3788961" y="-74727"/>
                          <a:pt x="3674094" y="2076"/>
                          <a:pt x="3826456" y="0"/>
                        </a:cubicBezTo>
                        <a:cubicBezTo>
                          <a:pt x="3978818" y="-2076"/>
                          <a:pt x="4289672" y="71925"/>
                          <a:pt x="4459530" y="0"/>
                        </a:cubicBezTo>
                        <a:cubicBezTo>
                          <a:pt x="4629388" y="-71925"/>
                          <a:pt x="4731591" y="14300"/>
                          <a:pt x="4801278" y="0"/>
                        </a:cubicBezTo>
                        <a:cubicBezTo>
                          <a:pt x="4870965" y="-14300"/>
                          <a:pt x="5071488" y="17908"/>
                          <a:pt x="5215857" y="0"/>
                        </a:cubicBezTo>
                        <a:cubicBezTo>
                          <a:pt x="5360226" y="-17908"/>
                          <a:pt x="5494302" y="10079"/>
                          <a:pt x="5703268" y="0"/>
                        </a:cubicBezTo>
                        <a:cubicBezTo>
                          <a:pt x="5912234" y="-10079"/>
                          <a:pt x="5991084" y="7294"/>
                          <a:pt x="6263511" y="0"/>
                        </a:cubicBezTo>
                        <a:cubicBezTo>
                          <a:pt x="6535938" y="-7294"/>
                          <a:pt x="6607134" y="16753"/>
                          <a:pt x="6750922" y="0"/>
                        </a:cubicBezTo>
                        <a:cubicBezTo>
                          <a:pt x="6894710" y="-16753"/>
                          <a:pt x="7024096" y="53699"/>
                          <a:pt x="7283152" y="0"/>
                        </a:cubicBezTo>
                        <a:cubicBezTo>
                          <a:pt x="7290350" y="123322"/>
                          <a:pt x="7248590" y="447099"/>
                          <a:pt x="7283152" y="561340"/>
                        </a:cubicBezTo>
                        <a:cubicBezTo>
                          <a:pt x="7317714" y="675581"/>
                          <a:pt x="7271657" y="931838"/>
                          <a:pt x="7283152" y="1079500"/>
                        </a:cubicBezTo>
                        <a:cubicBezTo>
                          <a:pt x="6944463" y="1131037"/>
                          <a:pt x="6926618" y="995757"/>
                          <a:pt x="6577246" y="1079500"/>
                        </a:cubicBezTo>
                        <a:cubicBezTo>
                          <a:pt x="6227874" y="1163243"/>
                          <a:pt x="6245613" y="1034827"/>
                          <a:pt x="6089836" y="1079500"/>
                        </a:cubicBezTo>
                        <a:cubicBezTo>
                          <a:pt x="5934059" y="1124173"/>
                          <a:pt x="5805645" y="1045493"/>
                          <a:pt x="5529593" y="1079500"/>
                        </a:cubicBezTo>
                        <a:cubicBezTo>
                          <a:pt x="5253541" y="1113507"/>
                          <a:pt x="5142304" y="1037478"/>
                          <a:pt x="4969351" y="1079500"/>
                        </a:cubicBezTo>
                        <a:cubicBezTo>
                          <a:pt x="4796398" y="1121522"/>
                          <a:pt x="4739914" y="1042762"/>
                          <a:pt x="4554771" y="1079500"/>
                        </a:cubicBezTo>
                        <a:cubicBezTo>
                          <a:pt x="4369628" y="1116238"/>
                          <a:pt x="4240204" y="1022171"/>
                          <a:pt x="4067360" y="1079500"/>
                        </a:cubicBezTo>
                        <a:cubicBezTo>
                          <a:pt x="3894516" y="1136829"/>
                          <a:pt x="3625580" y="1030181"/>
                          <a:pt x="3361455" y="1079500"/>
                        </a:cubicBezTo>
                        <a:cubicBezTo>
                          <a:pt x="3097331" y="1128819"/>
                          <a:pt x="3109154" y="1044881"/>
                          <a:pt x="2874044" y="1079500"/>
                        </a:cubicBezTo>
                        <a:cubicBezTo>
                          <a:pt x="2638934" y="1114119"/>
                          <a:pt x="2626208" y="1028782"/>
                          <a:pt x="2386633" y="1079500"/>
                        </a:cubicBezTo>
                        <a:cubicBezTo>
                          <a:pt x="2147058" y="1130218"/>
                          <a:pt x="2031770" y="1065673"/>
                          <a:pt x="1680727" y="1079500"/>
                        </a:cubicBezTo>
                        <a:cubicBezTo>
                          <a:pt x="1329684" y="1093327"/>
                          <a:pt x="1283046" y="1065275"/>
                          <a:pt x="1120485" y="1079500"/>
                        </a:cubicBezTo>
                        <a:cubicBezTo>
                          <a:pt x="957924" y="1093725"/>
                          <a:pt x="908458" y="1056608"/>
                          <a:pt x="705906" y="1079500"/>
                        </a:cubicBezTo>
                        <a:cubicBezTo>
                          <a:pt x="503354" y="1102392"/>
                          <a:pt x="210113" y="1073402"/>
                          <a:pt x="0" y="1079500"/>
                        </a:cubicBezTo>
                        <a:cubicBezTo>
                          <a:pt x="-12593" y="856352"/>
                          <a:pt x="23314" y="807467"/>
                          <a:pt x="0" y="572135"/>
                        </a:cubicBezTo>
                        <a:cubicBezTo>
                          <a:pt x="-23314" y="336804"/>
                          <a:pt x="50673" y="20949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Podatek od zysków kapitałowych – </a:t>
            </a:r>
            <a:b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tzw. podatek Belki</a:t>
            </a:r>
          </a:p>
        </p:txBody>
      </p:sp>
      <p:pic>
        <p:nvPicPr>
          <p:cNvPr id="37894" name="Obraz 5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5E0C4B-9115-4CD6-BAFC-078BCB52E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556792"/>
            <a:ext cx="8136904" cy="2304256"/>
          </a:xfrm>
        </p:spPr>
        <p:txBody>
          <a:bodyPr/>
          <a:lstStyle/>
          <a:p>
            <a:pPr marL="0" indent="0" algn="ctr">
              <a:buNone/>
            </a:pPr>
            <a:r>
              <a:rPr lang="pl-PL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Podatek został wprowadzony w 2002 r. z inicjatywy ówczesnego ministra finansów - Marka Belki i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uregulowany w ustawie z dnia 26 lipca 1991 r. o podatku dochodowym od osób fizycznych (art. 30a i 30b).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Podatek od zysków kapitałowych musisz zapłacić za każdym razem, gdy wypłacasz zysk osiągnięty ze swoich oszczędności. </a:t>
            </a:r>
          </a:p>
          <a:p>
            <a:pPr marL="0" indent="0" algn="ctr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przykład, gdy kończy Ci się lokata lub sprzedajesz z zyskiem akcje, czy fundusze inwestycyjne, wówczas </a:t>
            </a:r>
            <a:r>
              <a:rPr lang="pl-PL" sz="1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zysk zostaje pomniejszony o 19%</a:t>
            </a:r>
            <a:r>
              <a:rPr lang="pl-PL" sz="18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48C7AE2-58C6-11A2-2425-7BE23DE8C447}"/>
              </a:ext>
            </a:extLst>
          </p:cNvPr>
          <p:cNvSpPr txBox="1"/>
          <p:nvPr/>
        </p:nvSpPr>
        <p:spPr>
          <a:xfrm>
            <a:off x="409387" y="4077072"/>
            <a:ext cx="8397233" cy="95410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400" b="1" dirty="0"/>
              <a:t>CIEKAWOSTKA</a:t>
            </a:r>
          </a:p>
          <a:p>
            <a:r>
              <a:rPr lang="pl-PL" sz="1400" dirty="0"/>
              <a:t>Podatek od zysków kapitałowych obowiązuje w wielu krajach Europy. Najwyższy jest w Danii (42%), Norwegii (35%), Finlandii i Francji (34%). Natomiast mieszkańcy Belgii, Szwajcarii, Słowenii, Słowacji i Luksemburga nie płacą podatku od zysków w ogóle.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AC55B0C-97EC-92B0-7076-E73336A1D48C}"/>
              </a:ext>
            </a:extLst>
          </p:cNvPr>
          <p:cNvSpPr txBox="1"/>
          <p:nvPr/>
        </p:nvSpPr>
        <p:spPr>
          <a:xfrm>
            <a:off x="341923" y="5373216"/>
            <a:ext cx="8459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Ćwiczenie 7 – Lokata </a:t>
            </a:r>
          </a:p>
          <a:p>
            <a:r>
              <a:rPr lang="pl-PL" sz="1600" dirty="0"/>
              <a:t>Znajdź najwyżej oprocentowaną lokatę roczną obecnie dostępną na rynku. Oblicz, ile zyskasz odsetek przy ulokowaniu 5 tys. zł. Nie zapomnij o podatku od zysków kapitałowych.</a:t>
            </a:r>
          </a:p>
        </p:txBody>
      </p:sp>
    </p:spTree>
    <p:extLst>
      <p:ext uri="{BB962C8B-B14F-4D97-AF65-F5344CB8AC3E}">
        <p14:creationId xmlns:p14="http://schemas.microsoft.com/office/powerpoint/2010/main" val="131129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AF3BCD-5A97-F81F-6F29-CFDC045C0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788081"/>
            <a:ext cx="3106688" cy="648072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15873800">
                  <a:custGeom>
                    <a:avLst/>
                    <a:gdLst>
                      <a:gd name="connsiteX0" fmla="*/ 0 w 3106688"/>
                      <a:gd name="connsiteY0" fmla="*/ 0 h 648072"/>
                      <a:gd name="connsiteX1" fmla="*/ 486714 w 3106688"/>
                      <a:gd name="connsiteY1" fmla="*/ 0 h 648072"/>
                      <a:gd name="connsiteX2" fmla="*/ 1066630 w 3106688"/>
                      <a:gd name="connsiteY2" fmla="*/ 0 h 648072"/>
                      <a:gd name="connsiteX3" fmla="*/ 1491210 w 3106688"/>
                      <a:gd name="connsiteY3" fmla="*/ 0 h 648072"/>
                      <a:gd name="connsiteX4" fmla="*/ 1946858 w 3106688"/>
                      <a:gd name="connsiteY4" fmla="*/ 0 h 648072"/>
                      <a:gd name="connsiteX5" fmla="*/ 2526773 w 3106688"/>
                      <a:gd name="connsiteY5" fmla="*/ 0 h 648072"/>
                      <a:gd name="connsiteX6" fmla="*/ 3106688 w 3106688"/>
                      <a:gd name="connsiteY6" fmla="*/ 0 h 648072"/>
                      <a:gd name="connsiteX7" fmla="*/ 3106688 w 3106688"/>
                      <a:gd name="connsiteY7" fmla="*/ 336997 h 648072"/>
                      <a:gd name="connsiteX8" fmla="*/ 3106688 w 3106688"/>
                      <a:gd name="connsiteY8" fmla="*/ 648072 h 648072"/>
                      <a:gd name="connsiteX9" fmla="*/ 2588907 w 3106688"/>
                      <a:gd name="connsiteY9" fmla="*/ 648072 h 648072"/>
                      <a:gd name="connsiteX10" fmla="*/ 2133259 w 3106688"/>
                      <a:gd name="connsiteY10" fmla="*/ 648072 h 648072"/>
                      <a:gd name="connsiteX11" fmla="*/ 1584411 w 3106688"/>
                      <a:gd name="connsiteY11" fmla="*/ 648072 h 648072"/>
                      <a:gd name="connsiteX12" fmla="*/ 1097696 w 3106688"/>
                      <a:gd name="connsiteY12" fmla="*/ 648072 h 648072"/>
                      <a:gd name="connsiteX13" fmla="*/ 579915 w 3106688"/>
                      <a:gd name="connsiteY13" fmla="*/ 648072 h 648072"/>
                      <a:gd name="connsiteX14" fmla="*/ 0 w 3106688"/>
                      <a:gd name="connsiteY14" fmla="*/ 648072 h 648072"/>
                      <a:gd name="connsiteX15" fmla="*/ 0 w 3106688"/>
                      <a:gd name="connsiteY15" fmla="*/ 330517 h 648072"/>
                      <a:gd name="connsiteX16" fmla="*/ 0 w 3106688"/>
                      <a:gd name="connsiteY16" fmla="*/ 0 h 648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106688" h="648072" fill="none" extrusionOk="0">
                        <a:moveTo>
                          <a:pt x="0" y="0"/>
                        </a:moveTo>
                        <a:cubicBezTo>
                          <a:pt x="193978" y="-1434"/>
                          <a:pt x="309835" y="42427"/>
                          <a:pt x="486714" y="0"/>
                        </a:cubicBezTo>
                        <a:cubicBezTo>
                          <a:pt x="663593" y="-42427"/>
                          <a:pt x="878895" y="48866"/>
                          <a:pt x="1066630" y="0"/>
                        </a:cubicBezTo>
                        <a:cubicBezTo>
                          <a:pt x="1254365" y="-48866"/>
                          <a:pt x="1363143" y="5432"/>
                          <a:pt x="1491210" y="0"/>
                        </a:cubicBezTo>
                        <a:cubicBezTo>
                          <a:pt x="1619277" y="-5432"/>
                          <a:pt x="1853169" y="28769"/>
                          <a:pt x="1946858" y="0"/>
                        </a:cubicBezTo>
                        <a:cubicBezTo>
                          <a:pt x="2040547" y="-28769"/>
                          <a:pt x="2254164" y="52696"/>
                          <a:pt x="2526773" y="0"/>
                        </a:cubicBezTo>
                        <a:cubicBezTo>
                          <a:pt x="2799382" y="-52696"/>
                          <a:pt x="2858246" y="42484"/>
                          <a:pt x="3106688" y="0"/>
                        </a:cubicBezTo>
                        <a:cubicBezTo>
                          <a:pt x="3106840" y="167569"/>
                          <a:pt x="3079312" y="178224"/>
                          <a:pt x="3106688" y="336997"/>
                        </a:cubicBezTo>
                        <a:cubicBezTo>
                          <a:pt x="3134064" y="495770"/>
                          <a:pt x="3104316" y="555453"/>
                          <a:pt x="3106688" y="648072"/>
                        </a:cubicBezTo>
                        <a:cubicBezTo>
                          <a:pt x="2980166" y="658071"/>
                          <a:pt x="2816601" y="606594"/>
                          <a:pt x="2588907" y="648072"/>
                        </a:cubicBezTo>
                        <a:cubicBezTo>
                          <a:pt x="2361213" y="689550"/>
                          <a:pt x="2315270" y="631407"/>
                          <a:pt x="2133259" y="648072"/>
                        </a:cubicBezTo>
                        <a:cubicBezTo>
                          <a:pt x="1951248" y="664737"/>
                          <a:pt x="1821223" y="601324"/>
                          <a:pt x="1584411" y="648072"/>
                        </a:cubicBezTo>
                        <a:cubicBezTo>
                          <a:pt x="1347599" y="694820"/>
                          <a:pt x="1284214" y="640923"/>
                          <a:pt x="1097696" y="648072"/>
                        </a:cubicBezTo>
                        <a:cubicBezTo>
                          <a:pt x="911178" y="655221"/>
                          <a:pt x="823941" y="633737"/>
                          <a:pt x="579915" y="648072"/>
                        </a:cubicBezTo>
                        <a:cubicBezTo>
                          <a:pt x="335889" y="662407"/>
                          <a:pt x="232369" y="593339"/>
                          <a:pt x="0" y="648072"/>
                        </a:cubicBezTo>
                        <a:cubicBezTo>
                          <a:pt x="-5817" y="521391"/>
                          <a:pt x="22146" y="472366"/>
                          <a:pt x="0" y="330517"/>
                        </a:cubicBezTo>
                        <a:cubicBezTo>
                          <a:pt x="-22146" y="188669"/>
                          <a:pt x="3555" y="78820"/>
                          <a:pt x="0" y="0"/>
                        </a:cubicBezTo>
                        <a:close/>
                      </a:path>
                      <a:path w="3106688" h="648072" stroke="0" extrusionOk="0">
                        <a:moveTo>
                          <a:pt x="0" y="0"/>
                        </a:moveTo>
                        <a:cubicBezTo>
                          <a:pt x="141801" y="-1185"/>
                          <a:pt x="273496" y="15834"/>
                          <a:pt x="424581" y="0"/>
                        </a:cubicBezTo>
                        <a:cubicBezTo>
                          <a:pt x="575666" y="-15834"/>
                          <a:pt x="684712" y="14507"/>
                          <a:pt x="880228" y="0"/>
                        </a:cubicBezTo>
                        <a:cubicBezTo>
                          <a:pt x="1075744" y="-14507"/>
                          <a:pt x="1300336" y="49354"/>
                          <a:pt x="1429076" y="0"/>
                        </a:cubicBezTo>
                        <a:cubicBezTo>
                          <a:pt x="1557816" y="-49354"/>
                          <a:pt x="1839169" y="22692"/>
                          <a:pt x="1946858" y="0"/>
                        </a:cubicBezTo>
                        <a:cubicBezTo>
                          <a:pt x="2054547" y="-22692"/>
                          <a:pt x="2200044" y="16310"/>
                          <a:pt x="2433572" y="0"/>
                        </a:cubicBezTo>
                        <a:cubicBezTo>
                          <a:pt x="2667100" y="-16310"/>
                          <a:pt x="2791636" y="30526"/>
                          <a:pt x="3106688" y="0"/>
                        </a:cubicBezTo>
                        <a:cubicBezTo>
                          <a:pt x="3136683" y="94076"/>
                          <a:pt x="3090874" y="249568"/>
                          <a:pt x="3106688" y="317555"/>
                        </a:cubicBezTo>
                        <a:cubicBezTo>
                          <a:pt x="3122502" y="385542"/>
                          <a:pt x="3093423" y="558015"/>
                          <a:pt x="3106688" y="648072"/>
                        </a:cubicBezTo>
                        <a:cubicBezTo>
                          <a:pt x="2990640" y="653228"/>
                          <a:pt x="2756384" y="615893"/>
                          <a:pt x="2651040" y="648072"/>
                        </a:cubicBezTo>
                        <a:cubicBezTo>
                          <a:pt x="2545696" y="680251"/>
                          <a:pt x="2313336" y="623979"/>
                          <a:pt x="2226460" y="648072"/>
                        </a:cubicBezTo>
                        <a:cubicBezTo>
                          <a:pt x="2139584" y="672165"/>
                          <a:pt x="1840703" y="588075"/>
                          <a:pt x="1677612" y="648072"/>
                        </a:cubicBezTo>
                        <a:cubicBezTo>
                          <a:pt x="1514521" y="708069"/>
                          <a:pt x="1264921" y="628260"/>
                          <a:pt x="1097696" y="648072"/>
                        </a:cubicBezTo>
                        <a:cubicBezTo>
                          <a:pt x="930471" y="667884"/>
                          <a:pt x="700661" y="644089"/>
                          <a:pt x="548848" y="648072"/>
                        </a:cubicBezTo>
                        <a:cubicBezTo>
                          <a:pt x="397035" y="652055"/>
                          <a:pt x="162177" y="632069"/>
                          <a:pt x="0" y="648072"/>
                        </a:cubicBezTo>
                        <a:cubicBezTo>
                          <a:pt x="-1390" y="517266"/>
                          <a:pt x="7338" y="405501"/>
                          <a:pt x="0" y="311075"/>
                        </a:cubicBezTo>
                        <a:cubicBezTo>
                          <a:pt x="-7338" y="216649"/>
                          <a:pt x="27238" y="12013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Inwestowanie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AE4248-C430-F741-C5E7-0288A427A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95032"/>
            <a:ext cx="3568273" cy="1152128"/>
          </a:xfrm>
          <a:ln w="19050">
            <a:solidFill>
              <a:srgbClr val="FFC000"/>
            </a:solidFill>
          </a:ln>
        </p:spPr>
        <p:txBody>
          <a:bodyPr/>
          <a:lstStyle/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RYZYKO INWESTYCYJNE</a:t>
            </a:r>
          </a:p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niepewność co do wielkości przyszłych zysków lub strat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E3B782-52FF-65CE-D1DB-3048DCA9C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3" y="3429000"/>
            <a:ext cx="754348" cy="86299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D1CC2A1-A5DB-FEC5-F1C3-6D524A7D6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63" y="4797152"/>
            <a:ext cx="754348" cy="86299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88B6AAE-0F64-FC83-C11D-CC5F8E12FA62}"/>
              </a:ext>
            </a:extLst>
          </p:cNvPr>
          <p:cNvSpPr txBox="1"/>
          <p:nvPr/>
        </p:nvSpPr>
        <p:spPr>
          <a:xfrm>
            <a:off x="1331640" y="3501008"/>
            <a:ext cx="3240360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marR="0" lvl="0" indent="0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Im większe ryzyko, tym większe potencjalne zyski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F035BF0-6020-09E0-F279-84DB65397D71}"/>
              </a:ext>
            </a:extLst>
          </p:cNvPr>
          <p:cNvSpPr txBox="1"/>
          <p:nvPr/>
        </p:nvSpPr>
        <p:spPr>
          <a:xfrm>
            <a:off x="1328132" y="4760014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marR="0" lvl="0" indent="0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Bezpieczne inwestycje nie istnieją! Każda inwestycja obarczona jest ryzykiem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435E506-125D-8A90-FA50-4E7D827859AF}"/>
              </a:ext>
            </a:extLst>
          </p:cNvPr>
          <p:cNvSpPr txBox="1"/>
          <p:nvPr/>
        </p:nvSpPr>
        <p:spPr>
          <a:xfrm>
            <a:off x="4725994" y="4163471"/>
            <a:ext cx="4177867" cy="196977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DYWERSYFIKACJA RYZYKA</a:t>
            </a:r>
          </a:p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l-PL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Calibri"/>
              </a:rPr>
              <a:t>sposób na zmniejszenie ryzyka inwestycyjnego poprzez podział pieniędzy na kilka różnych inwestycji, bardziej i mniej ryzykownych</a:t>
            </a:r>
          </a:p>
          <a:p>
            <a:pPr marL="50800" marR="0" lvl="0" indent="0" algn="ctr" defTabSz="914400" rtl="0" eaLnBrk="1" fontAlgn="auto" latinLnBrk="0" hangingPunct="1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pl-PL" kern="0" dirty="0">
                <a:solidFill>
                  <a:srgbClr val="000000"/>
                </a:solidFill>
                <a:latin typeface="Arial"/>
                <a:cs typeface="Calibri"/>
                <a:sym typeface="Calibri"/>
              </a:rPr>
              <a:t>np. fundusze, obligacje, złoto</a:t>
            </a:r>
            <a:endParaRPr kumimoji="0" lang="pl-PL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/>
              <a:sym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966B1C4-D594-E83E-ED8B-48A561518BCA}"/>
              </a:ext>
            </a:extLst>
          </p:cNvPr>
          <p:cNvSpPr txBox="1"/>
          <p:nvPr/>
        </p:nvSpPr>
        <p:spPr>
          <a:xfrm>
            <a:off x="4718121" y="1059728"/>
            <a:ext cx="4177867" cy="280076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l-PL" u="sng" dirty="0"/>
              <a:t>Produkty inwestycyjne:</a:t>
            </a:r>
          </a:p>
          <a:p>
            <a:pPr marL="285750" indent="-285750">
              <a:buFontTx/>
              <a:buChar char="-"/>
            </a:pPr>
            <a:r>
              <a:rPr lang="pl-PL" dirty="0"/>
              <a:t>akcje</a:t>
            </a:r>
          </a:p>
          <a:p>
            <a:pPr marL="285750" indent="-285750">
              <a:buFontTx/>
              <a:buChar char="-"/>
            </a:pPr>
            <a:r>
              <a:rPr lang="pl-PL" dirty="0"/>
              <a:t>fundusze inwestycyjne</a:t>
            </a:r>
          </a:p>
          <a:p>
            <a:pPr marL="285750" indent="-285750">
              <a:buFontTx/>
              <a:buChar char="-"/>
            </a:pPr>
            <a:r>
              <a:rPr lang="pl-PL" dirty="0"/>
              <a:t>wyspecjalizowane produkty inwestycyjne </a:t>
            </a:r>
            <a:r>
              <a:rPr lang="pl-PL" sz="1400" dirty="0"/>
              <a:t>(np. instrumenty pochodne – kontrakty terminowe, opcje)</a:t>
            </a:r>
          </a:p>
          <a:p>
            <a:pPr marL="285750" indent="-285750">
              <a:buFontTx/>
              <a:buChar char="-"/>
            </a:pPr>
            <a:r>
              <a:rPr lang="pl-PL" dirty="0"/>
              <a:t>nieruchomości</a:t>
            </a:r>
          </a:p>
          <a:p>
            <a:pPr marL="285750" indent="-285750">
              <a:buFontTx/>
              <a:buChar char="-"/>
            </a:pPr>
            <a:r>
              <a:rPr lang="pl-PL" dirty="0"/>
              <a:t>waluty</a:t>
            </a:r>
          </a:p>
          <a:p>
            <a:pPr marL="285750" indent="-285750">
              <a:buFontTx/>
              <a:buChar char="-"/>
            </a:pPr>
            <a:r>
              <a:rPr lang="pl-PL" dirty="0"/>
              <a:t>złoto i srebro, kamienie szlachetne</a:t>
            </a:r>
          </a:p>
          <a:p>
            <a:pPr marL="285750" indent="-285750">
              <a:buFontTx/>
              <a:buChar char="-"/>
            </a:pPr>
            <a:r>
              <a:rPr lang="pl-PL" dirty="0"/>
              <a:t>programy emerytalne </a:t>
            </a:r>
            <a:r>
              <a:rPr lang="pl-PL" sz="1400" dirty="0"/>
              <a:t>np. IKZE</a:t>
            </a:r>
          </a:p>
        </p:txBody>
      </p:sp>
    </p:spTree>
    <p:extLst>
      <p:ext uri="{BB962C8B-B14F-4D97-AF65-F5344CB8AC3E}">
        <p14:creationId xmlns:p14="http://schemas.microsoft.com/office/powerpoint/2010/main" val="551230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107504" y="357596"/>
            <a:ext cx="8928992" cy="1826573"/>
          </a:xfrm>
        </p:spPr>
        <p:txBody>
          <a:bodyPr/>
          <a:lstStyle/>
          <a:p>
            <a:pPr algn="l" eaLnBrk="1" hangingPunct="1"/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Ćwiczenia 1: Moje potrzeby i zachcianki – czy potrafię je odróżnić?</a:t>
            </a:r>
            <a:b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Spójrz na poniższe zdjęcia różnych dóbr i zastanów się, które uznałbyś za potrzebę, a które za zachciankę według swoich osobistych odczuć. Czy dla Twoich rówieśników wybór byłby ten sam? A dla Twoich rodziców lub dziadków? Zastanów się, czy wszyscy ludzie, niezależnie od wieku, sytuacji finansowej czy rodzinnej, mają te same potrzeby i zachcianki? </a:t>
            </a:r>
          </a:p>
        </p:txBody>
      </p:sp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6D0276-3C57-4AA0-A224-D9CAD859E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765083">
            <a:off x="1377090" y="4086115"/>
            <a:ext cx="2016224" cy="1008112"/>
          </a:xfrm>
          <a:prstGeom prst="rect">
            <a:avLst/>
          </a:prstGeom>
        </p:spPr>
      </p:pic>
      <p:pic>
        <p:nvPicPr>
          <p:cNvPr id="7" name="Obraz 6" descr="Obraz zawierający tekst, sprzęt elektroniczny, komputer, computer&#10;&#10;Opis wygenerowany automatycznie">
            <a:extLst>
              <a:ext uri="{FF2B5EF4-FFF2-40B4-BE49-F238E27FC236}">
                <a16:creationId xmlns:a16="http://schemas.microsoft.com/office/drawing/2014/main" id="{4F09F828-1391-4C9B-B3AC-E3C183F13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7025" y="2437914"/>
            <a:ext cx="2417047" cy="224584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588E019-4660-4770-A8A6-F723606BC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31927" y="4543780"/>
            <a:ext cx="2721595" cy="1814158"/>
          </a:xfrm>
          <a:prstGeom prst="rect">
            <a:avLst/>
          </a:prstGeom>
        </p:spPr>
      </p:pic>
      <p:pic>
        <p:nvPicPr>
          <p:cNvPr id="19" name="Obraz 18" descr="Obraz zawierający kubek, kosmetyk, wewnątrz&#10;&#10;Opis wygenerowany automatycznie">
            <a:extLst>
              <a:ext uri="{FF2B5EF4-FFF2-40B4-BE49-F238E27FC236}">
                <a16:creationId xmlns:a16="http://schemas.microsoft.com/office/drawing/2014/main" id="{F596FFBB-16C1-4483-B8D8-9D6666F1E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6858" y="4063207"/>
            <a:ext cx="1370332" cy="2132856"/>
          </a:xfrm>
          <a:prstGeom prst="rect">
            <a:avLst/>
          </a:prstGeom>
        </p:spPr>
      </p:pic>
      <p:pic>
        <p:nvPicPr>
          <p:cNvPr id="22" name="Obraz 21" descr="Obraz zawierający samochód&#10;&#10;Opis wygenerowany automatycznie">
            <a:extLst>
              <a:ext uri="{FF2B5EF4-FFF2-40B4-BE49-F238E27FC236}">
                <a16:creationId xmlns:a16="http://schemas.microsoft.com/office/drawing/2014/main" id="{089B2BF3-6E78-41A6-A36C-A302008279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830820" y="4594887"/>
            <a:ext cx="2925082" cy="1942438"/>
          </a:xfrm>
          <a:prstGeom prst="rect">
            <a:avLst/>
          </a:prstGeom>
        </p:spPr>
      </p:pic>
      <p:pic>
        <p:nvPicPr>
          <p:cNvPr id="25" name="Obraz 24" descr="Obraz zawierający wentylator, urządzenie&#10;&#10;Opis wygenerowany automatycznie">
            <a:extLst>
              <a:ext uri="{FF2B5EF4-FFF2-40B4-BE49-F238E27FC236}">
                <a16:creationId xmlns:a16="http://schemas.microsoft.com/office/drawing/2014/main" id="{59BC3FDD-9281-4B99-AB7B-94162B12CF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957428" y="5298271"/>
            <a:ext cx="1174499" cy="1174499"/>
          </a:xfrm>
          <a:prstGeom prst="rect">
            <a:avLst/>
          </a:prstGeom>
        </p:spPr>
      </p:pic>
      <p:pic>
        <p:nvPicPr>
          <p:cNvPr id="27" name="Obraz 26" descr="Obraz zawierający tekst&#10;&#10;Opis wygenerowany automatycznie">
            <a:extLst>
              <a:ext uri="{FF2B5EF4-FFF2-40B4-BE49-F238E27FC236}">
                <a16:creationId xmlns:a16="http://schemas.microsoft.com/office/drawing/2014/main" id="{10B70980-2070-444B-9BE2-1D078A414C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51471" y="2659599"/>
            <a:ext cx="2497706" cy="14627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7A4B8FC-726D-4BCB-A33B-A6A69C1111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0981" y="2765101"/>
            <a:ext cx="1684361" cy="11229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F33C8C-A008-1DDC-B3A2-E826FD2BDF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5605" y="2656739"/>
            <a:ext cx="1519986" cy="229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58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92B6F3-3F9A-DABF-CD34-225F2C2F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444" y="548680"/>
            <a:ext cx="6923112" cy="618347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50251207">
                  <a:custGeom>
                    <a:avLst/>
                    <a:gdLst>
                      <a:gd name="connsiteX0" fmla="*/ 0 w 6923112"/>
                      <a:gd name="connsiteY0" fmla="*/ 0 h 792088"/>
                      <a:gd name="connsiteX1" fmla="*/ 646157 w 6923112"/>
                      <a:gd name="connsiteY1" fmla="*/ 0 h 792088"/>
                      <a:gd name="connsiteX2" fmla="*/ 1084621 w 6923112"/>
                      <a:gd name="connsiteY2" fmla="*/ 0 h 792088"/>
                      <a:gd name="connsiteX3" fmla="*/ 1730778 w 6923112"/>
                      <a:gd name="connsiteY3" fmla="*/ 0 h 792088"/>
                      <a:gd name="connsiteX4" fmla="*/ 2100011 w 6923112"/>
                      <a:gd name="connsiteY4" fmla="*/ 0 h 792088"/>
                      <a:gd name="connsiteX5" fmla="*/ 2469243 w 6923112"/>
                      <a:gd name="connsiteY5" fmla="*/ 0 h 792088"/>
                      <a:gd name="connsiteX6" fmla="*/ 2976938 w 6923112"/>
                      <a:gd name="connsiteY6" fmla="*/ 0 h 792088"/>
                      <a:gd name="connsiteX7" fmla="*/ 3415402 w 6923112"/>
                      <a:gd name="connsiteY7" fmla="*/ 0 h 792088"/>
                      <a:gd name="connsiteX8" fmla="*/ 3923097 w 6923112"/>
                      <a:gd name="connsiteY8" fmla="*/ 0 h 792088"/>
                      <a:gd name="connsiteX9" fmla="*/ 4500023 w 6923112"/>
                      <a:gd name="connsiteY9" fmla="*/ 0 h 792088"/>
                      <a:gd name="connsiteX10" fmla="*/ 4938487 w 6923112"/>
                      <a:gd name="connsiteY10" fmla="*/ 0 h 792088"/>
                      <a:gd name="connsiteX11" fmla="*/ 5653875 w 6923112"/>
                      <a:gd name="connsiteY11" fmla="*/ 0 h 792088"/>
                      <a:gd name="connsiteX12" fmla="*/ 6092339 w 6923112"/>
                      <a:gd name="connsiteY12" fmla="*/ 0 h 792088"/>
                      <a:gd name="connsiteX13" fmla="*/ 6923112 w 6923112"/>
                      <a:gd name="connsiteY13" fmla="*/ 0 h 792088"/>
                      <a:gd name="connsiteX14" fmla="*/ 6923112 w 6923112"/>
                      <a:gd name="connsiteY14" fmla="*/ 388123 h 792088"/>
                      <a:gd name="connsiteX15" fmla="*/ 6923112 w 6923112"/>
                      <a:gd name="connsiteY15" fmla="*/ 792088 h 792088"/>
                      <a:gd name="connsiteX16" fmla="*/ 6484648 w 6923112"/>
                      <a:gd name="connsiteY16" fmla="*/ 792088 h 792088"/>
                      <a:gd name="connsiteX17" fmla="*/ 5769260 w 6923112"/>
                      <a:gd name="connsiteY17" fmla="*/ 792088 h 792088"/>
                      <a:gd name="connsiteX18" fmla="*/ 5123103 w 6923112"/>
                      <a:gd name="connsiteY18" fmla="*/ 792088 h 792088"/>
                      <a:gd name="connsiteX19" fmla="*/ 4546177 w 6923112"/>
                      <a:gd name="connsiteY19" fmla="*/ 792088 h 792088"/>
                      <a:gd name="connsiteX20" fmla="*/ 4038482 w 6923112"/>
                      <a:gd name="connsiteY20" fmla="*/ 792088 h 792088"/>
                      <a:gd name="connsiteX21" fmla="*/ 3669249 w 6923112"/>
                      <a:gd name="connsiteY21" fmla="*/ 792088 h 792088"/>
                      <a:gd name="connsiteX22" fmla="*/ 3230786 w 6923112"/>
                      <a:gd name="connsiteY22" fmla="*/ 792088 h 792088"/>
                      <a:gd name="connsiteX23" fmla="*/ 2515397 w 6923112"/>
                      <a:gd name="connsiteY23" fmla="*/ 792088 h 792088"/>
                      <a:gd name="connsiteX24" fmla="*/ 1938471 w 6923112"/>
                      <a:gd name="connsiteY24" fmla="*/ 792088 h 792088"/>
                      <a:gd name="connsiteX25" fmla="*/ 1292314 w 6923112"/>
                      <a:gd name="connsiteY25" fmla="*/ 792088 h 792088"/>
                      <a:gd name="connsiteX26" fmla="*/ 923082 w 6923112"/>
                      <a:gd name="connsiteY26" fmla="*/ 792088 h 792088"/>
                      <a:gd name="connsiteX27" fmla="*/ 0 w 6923112"/>
                      <a:gd name="connsiteY27" fmla="*/ 792088 h 792088"/>
                      <a:gd name="connsiteX28" fmla="*/ 0 w 6923112"/>
                      <a:gd name="connsiteY28" fmla="*/ 380202 h 792088"/>
                      <a:gd name="connsiteX29" fmla="*/ 0 w 6923112"/>
                      <a:gd name="connsiteY29" fmla="*/ 0 h 79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6923112" h="792088" fill="none" extrusionOk="0">
                        <a:moveTo>
                          <a:pt x="0" y="0"/>
                        </a:moveTo>
                        <a:cubicBezTo>
                          <a:pt x="199420" y="-38401"/>
                          <a:pt x="413279" y="45349"/>
                          <a:pt x="646157" y="0"/>
                        </a:cubicBezTo>
                        <a:cubicBezTo>
                          <a:pt x="879035" y="-45349"/>
                          <a:pt x="882071" y="38855"/>
                          <a:pt x="1084621" y="0"/>
                        </a:cubicBezTo>
                        <a:cubicBezTo>
                          <a:pt x="1287171" y="-38855"/>
                          <a:pt x="1441880" y="1623"/>
                          <a:pt x="1730778" y="0"/>
                        </a:cubicBezTo>
                        <a:cubicBezTo>
                          <a:pt x="2019676" y="-1623"/>
                          <a:pt x="1969544" y="33312"/>
                          <a:pt x="2100011" y="0"/>
                        </a:cubicBezTo>
                        <a:cubicBezTo>
                          <a:pt x="2230478" y="-33312"/>
                          <a:pt x="2321736" y="16496"/>
                          <a:pt x="2469243" y="0"/>
                        </a:cubicBezTo>
                        <a:cubicBezTo>
                          <a:pt x="2616750" y="-16496"/>
                          <a:pt x="2752979" y="20204"/>
                          <a:pt x="2976938" y="0"/>
                        </a:cubicBezTo>
                        <a:cubicBezTo>
                          <a:pt x="3200898" y="-20204"/>
                          <a:pt x="3269444" y="48790"/>
                          <a:pt x="3415402" y="0"/>
                        </a:cubicBezTo>
                        <a:cubicBezTo>
                          <a:pt x="3561360" y="-48790"/>
                          <a:pt x="3707363" y="60415"/>
                          <a:pt x="3923097" y="0"/>
                        </a:cubicBezTo>
                        <a:cubicBezTo>
                          <a:pt x="4138832" y="-60415"/>
                          <a:pt x="4225617" y="17863"/>
                          <a:pt x="4500023" y="0"/>
                        </a:cubicBezTo>
                        <a:cubicBezTo>
                          <a:pt x="4774429" y="-17863"/>
                          <a:pt x="4842602" y="36473"/>
                          <a:pt x="4938487" y="0"/>
                        </a:cubicBezTo>
                        <a:cubicBezTo>
                          <a:pt x="5034372" y="-36473"/>
                          <a:pt x="5359668" y="85096"/>
                          <a:pt x="5653875" y="0"/>
                        </a:cubicBezTo>
                        <a:cubicBezTo>
                          <a:pt x="5948082" y="-85096"/>
                          <a:pt x="5906373" y="31459"/>
                          <a:pt x="6092339" y="0"/>
                        </a:cubicBezTo>
                        <a:cubicBezTo>
                          <a:pt x="6278305" y="-31459"/>
                          <a:pt x="6753235" y="31766"/>
                          <a:pt x="6923112" y="0"/>
                        </a:cubicBezTo>
                        <a:cubicBezTo>
                          <a:pt x="6926583" y="179843"/>
                          <a:pt x="6914011" y="210822"/>
                          <a:pt x="6923112" y="388123"/>
                        </a:cubicBezTo>
                        <a:cubicBezTo>
                          <a:pt x="6932213" y="565424"/>
                          <a:pt x="6890633" y="639010"/>
                          <a:pt x="6923112" y="792088"/>
                        </a:cubicBezTo>
                        <a:cubicBezTo>
                          <a:pt x="6772527" y="804697"/>
                          <a:pt x="6643347" y="779065"/>
                          <a:pt x="6484648" y="792088"/>
                        </a:cubicBezTo>
                        <a:cubicBezTo>
                          <a:pt x="6325949" y="805111"/>
                          <a:pt x="6074933" y="755030"/>
                          <a:pt x="5769260" y="792088"/>
                        </a:cubicBezTo>
                        <a:cubicBezTo>
                          <a:pt x="5463587" y="829146"/>
                          <a:pt x="5374903" y="745842"/>
                          <a:pt x="5123103" y="792088"/>
                        </a:cubicBezTo>
                        <a:cubicBezTo>
                          <a:pt x="4871303" y="838334"/>
                          <a:pt x="4720136" y="727988"/>
                          <a:pt x="4546177" y="792088"/>
                        </a:cubicBezTo>
                        <a:cubicBezTo>
                          <a:pt x="4372218" y="856188"/>
                          <a:pt x="4216702" y="777424"/>
                          <a:pt x="4038482" y="792088"/>
                        </a:cubicBezTo>
                        <a:cubicBezTo>
                          <a:pt x="3860262" y="806752"/>
                          <a:pt x="3769108" y="764307"/>
                          <a:pt x="3669249" y="792088"/>
                        </a:cubicBezTo>
                        <a:cubicBezTo>
                          <a:pt x="3569390" y="819869"/>
                          <a:pt x="3447531" y="747923"/>
                          <a:pt x="3230786" y="792088"/>
                        </a:cubicBezTo>
                        <a:cubicBezTo>
                          <a:pt x="3014041" y="836253"/>
                          <a:pt x="2835417" y="750176"/>
                          <a:pt x="2515397" y="792088"/>
                        </a:cubicBezTo>
                        <a:cubicBezTo>
                          <a:pt x="2195377" y="834000"/>
                          <a:pt x="2178002" y="751290"/>
                          <a:pt x="1938471" y="792088"/>
                        </a:cubicBezTo>
                        <a:cubicBezTo>
                          <a:pt x="1698940" y="832886"/>
                          <a:pt x="1519271" y="746658"/>
                          <a:pt x="1292314" y="792088"/>
                        </a:cubicBezTo>
                        <a:cubicBezTo>
                          <a:pt x="1065357" y="837518"/>
                          <a:pt x="1004116" y="788707"/>
                          <a:pt x="923082" y="792088"/>
                        </a:cubicBezTo>
                        <a:cubicBezTo>
                          <a:pt x="842048" y="795469"/>
                          <a:pt x="423479" y="766036"/>
                          <a:pt x="0" y="792088"/>
                        </a:cubicBezTo>
                        <a:cubicBezTo>
                          <a:pt x="-23639" y="671422"/>
                          <a:pt x="12909" y="540763"/>
                          <a:pt x="0" y="380202"/>
                        </a:cubicBezTo>
                        <a:cubicBezTo>
                          <a:pt x="-12909" y="219641"/>
                          <a:pt x="33896" y="133845"/>
                          <a:pt x="0" y="0"/>
                        </a:cubicBezTo>
                        <a:close/>
                      </a:path>
                      <a:path w="6923112" h="792088" stroke="0" extrusionOk="0">
                        <a:moveTo>
                          <a:pt x="0" y="0"/>
                        </a:moveTo>
                        <a:cubicBezTo>
                          <a:pt x="155399" y="-22667"/>
                          <a:pt x="394695" y="39481"/>
                          <a:pt x="507695" y="0"/>
                        </a:cubicBezTo>
                        <a:cubicBezTo>
                          <a:pt x="620696" y="-39481"/>
                          <a:pt x="784149" y="7571"/>
                          <a:pt x="876928" y="0"/>
                        </a:cubicBezTo>
                        <a:cubicBezTo>
                          <a:pt x="969707" y="-7571"/>
                          <a:pt x="1399497" y="72025"/>
                          <a:pt x="1592316" y="0"/>
                        </a:cubicBezTo>
                        <a:cubicBezTo>
                          <a:pt x="1785135" y="-72025"/>
                          <a:pt x="1862786" y="7205"/>
                          <a:pt x="1961548" y="0"/>
                        </a:cubicBezTo>
                        <a:cubicBezTo>
                          <a:pt x="2060310" y="-7205"/>
                          <a:pt x="2255536" y="5838"/>
                          <a:pt x="2330781" y="0"/>
                        </a:cubicBezTo>
                        <a:cubicBezTo>
                          <a:pt x="2406026" y="-5838"/>
                          <a:pt x="2806775" y="21886"/>
                          <a:pt x="3046169" y="0"/>
                        </a:cubicBezTo>
                        <a:cubicBezTo>
                          <a:pt x="3285563" y="-21886"/>
                          <a:pt x="3405458" y="45395"/>
                          <a:pt x="3623095" y="0"/>
                        </a:cubicBezTo>
                        <a:cubicBezTo>
                          <a:pt x="3840732" y="-45395"/>
                          <a:pt x="3918025" y="9778"/>
                          <a:pt x="3992328" y="0"/>
                        </a:cubicBezTo>
                        <a:cubicBezTo>
                          <a:pt x="4066631" y="-9778"/>
                          <a:pt x="4392071" y="22562"/>
                          <a:pt x="4500023" y="0"/>
                        </a:cubicBezTo>
                        <a:cubicBezTo>
                          <a:pt x="4607975" y="-22562"/>
                          <a:pt x="4825241" y="51461"/>
                          <a:pt x="5007718" y="0"/>
                        </a:cubicBezTo>
                        <a:cubicBezTo>
                          <a:pt x="5190195" y="-51461"/>
                          <a:pt x="5518705" y="27757"/>
                          <a:pt x="5653875" y="0"/>
                        </a:cubicBezTo>
                        <a:cubicBezTo>
                          <a:pt x="5789045" y="-27757"/>
                          <a:pt x="5984001" y="32045"/>
                          <a:pt x="6230801" y="0"/>
                        </a:cubicBezTo>
                        <a:cubicBezTo>
                          <a:pt x="6477601" y="-32045"/>
                          <a:pt x="6672938" y="49739"/>
                          <a:pt x="6923112" y="0"/>
                        </a:cubicBezTo>
                        <a:cubicBezTo>
                          <a:pt x="6965981" y="134684"/>
                          <a:pt x="6904934" y="206438"/>
                          <a:pt x="6923112" y="388123"/>
                        </a:cubicBezTo>
                        <a:cubicBezTo>
                          <a:pt x="6941290" y="569808"/>
                          <a:pt x="6891393" y="626444"/>
                          <a:pt x="6923112" y="792088"/>
                        </a:cubicBezTo>
                        <a:cubicBezTo>
                          <a:pt x="6584375" y="859664"/>
                          <a:pt x="6411275" y="779549"/>
                          <a:pt x="6207724" y="792088"/>
                        </a:cubicBezTo>
                        <a:cubicBezTo>
                          <a:pt x="6004173" y="804627"/>
                          <a:pt x="5745865" y="717764"/>
                          <a:pt x="5492336" y="792088"/>
                        </a:cubicBezTo>
                        <a:cubicBezTo>
                          <a:pt x="5238807" y="866412"/>
                          <a:pt x="5281445" y="791649"/>
                          <a:pt x="5123103" y="792088"/>
                        </a:cubicBezTo>
                        <a:cubicBezTo>
                          <a:pt x="4964761" y="792527"/>
                          <a:pt x="4835809" y="759887"/>
                          <a:pt x="4753870" y="792088"/>
                        </a:cubicBezTo>
                        <a:cubicBezTo>
                          <a:pt x="4671931" y="824289"/>
                          <a:pt x="4517599" y="762234"/>
                          <a:pt x="4384638" y="792088"/>
                        </a:cubicBezTo>
                        <a:cubicBezTo>
                          <a:pt x="4251677" y="821942"/>
                          <a:pt x="3888939" y="719097"/>
                          <a:pt x="3738480" y="792088"/>
                        </a:cubicBezTo>
                        <a:cubicBezTo>
                          <a:pt x="3588021" y="865079"/>
                          <a:pt x="3499370" y="782064"/>
                          <a:pt x="3369248" y="792088"/>
                        </a:cubicBezTo>
                        <a:cubicBezTo>
                          <a:pt x="3239126" y="802112"/>
                          <a:pt x="3079381" y="778341"/>
                          <a:pt x="2930784" y="792088"/>
                        </a:cubicBezTo>
                        <a:cubicBezTo>
                          <a:pt x="2782187" y="805835"/>
                          <a:pt x="2603787" y="756780"/>
                          <a:pt x="2492320" y="792088"/>
                        </a:cubicBezTo>
                        <a:cubicBezTo>
                          <a:pt x="2380853" y="827396"/>
                          <a:pt x="2256088" y="784920"/>
                          <a:pt x="2123088" y="792088"/>
                        </a:cubicBezTo>
                        <a:cubicBezTo>
                          <a:pt x="1990088" y="799256"/>
                          <a:pt x="1845563" y="777625"/>
                          <a:pt x="1615393" y="792088"/>
                        </a:cubicBezTo>
                        <a:cubicBezTo>
                          <a:pt x="1385224" y="806551"/>
                          <a:pt x="1360562" y="755693"/>
                          <a:pt x="1246160" y="792088"/>
                        </a:cubicBezTo>
                        <a:cubicBezTo>
                          <a:pt x="1131758" y="828483"/>
                          <a:pt x="1023745" y="760102"/>
                          <a:pt x="876928" y="792088"/>
                        </a:cubicBezTo>
                        <a:cubicBezTo>
                          <a:pt x="730111" y="824074"/>
                          <a:pt x="339531" y="776732"/>
                          <a:pt x="0" y="792088"/>
                        </a:cubicBezTo>
                        <a:cubicBezTo>
                          <a:pt x="-13258" y="660625"/>
                          <a:pt x="21226" y="527483"/>
                          <a:pt x="0" y="411886"/>
                        </a:cubicBezTo>
                        <a:cubicBezTo>
                          <a:pt x="-21226" y="296289"/>
                          <a:pt x="25720" y="13777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Alternatywne formy inwestowania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B6312D-8DF3-9EDE-B0E7-780100D86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87" y="2031697"/>
            <a:ext cx="2526890" cy="164247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7F53E06-E202-1BA8-EE28-00652EBAE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63" y="4005064"/>
            <a:ext cx="2526890" cy="16859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672F8D8-0271-D5DC-1617-700100A9B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580" y="1614333"/>
            <a:ext cx="1684839" cy="13250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2A1BD6-B754-D4F0-0DEB-AFBE4F985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619" y="2000488"/>
            <a:ext cx="2485289" cy="16736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9EF25C5-09EF-4901-A2E6-477A5524D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3436" y="3835813"/>
            <a:ext cx="2489985" cy="202440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251518-1748-8BFE-8D4D-DA706AB4A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777" y="4474877"/>
            <a:ext cx="1693335" cy="20244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80FD95-EBF1-24A4-C731-1C6269E6CF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09" y="3004375"/>
            <a:ext cx="1783603" cy="14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74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ytuł 1"/>
          <p:cNvSpPr>
            <a:spLocks noGrp="1"/>
          </p:cNvSpPr>
          <p:nvPr>
            <p:ph type="title"/>
          </p:nvPr>
        </p:nvSpPr>
        <p:spPr>
          <a:xfrm>
            <a:off x="457200" y="570415"/>
            <a:ext cx="8229600" cy="554329"/>
          </a:xfr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51119222">
                  <a:custGeom>
                    <a:avLst/>
                    <a:gdLst>
                      <a:gd name="connsiteX0" fmla="*/ 0 w 7311764"/>
                      <a:gd name="connsiteY0" fmla="*/ 0 h 699753"/>
                      <a:gd name="connsiteX1" fmla="*/ 416208 w 7311764"/>
                      <a:gd name="connsiteY1" fmla="*/ 0 h 699753"/>
                      <a:gd name="connsiteX2" fmla="*/ 1051769 w 7311764"/>
                      <a:gd name="connsiteY2" fmla="*/ 0 h 699753"/>
                      <a:gd name="connsiteX3" fmla="*/ 1467977 w 7311764"/>
                      <a:gd name="connsiteY3" fmla="*/ 0 h 699753"/>
                      <a:gd name="connsiteX4" fmla="*/ 2103538 w 7311764"/>
                      <a:gd name="connsiteY4" fmla="*/ 0 h 699753"/>
                      <a:gd name="connsiteX5" fmla="*/ 2592864 w 7311764"/>
                      <a:gd name="connsiteY5" fmla="*/ 0 h 699753"/>
                      <a:gd name="connsiteX6" fmla="*/ 3155307 w 7311764"/>
                      <a:gd name="connsiteY6" fmla="*/ 0 h 699753"/>
                      <a:gd name="connsiteX7" fmla="*/ 3790868 w 7311764"/>
                      <a:gd name="connsiteY7" fmla="*/ 0 h 699753"/>
                      <a:gd name="connsiteX8" fmla="*/ 4499547 w 7311764"/>
                      <a:gd name="connsiteY8" fmla="*/ 0 h 699753"/>
                      <a:gd name="connsiteX9" fmla="*/ 4988873 w 7311764"/>
                      <a:gd name="connsiteY9" fmla="*/ 0 h 699753"/>
                      <a:gd name="connsiteX10" fmla="*/ 5478199 w 7311764"/>
                      <a:gd name="connsiteY10" fmla="*/ 0 h 699753"/>
                      <a:gd name="connsiteX11" fmla="*/ 6186877 w 7311764"/>
                      <a:gd name="connsiteY11" fmla="*/ 0 h 699753"/>
                      <a:gd name="connsiteX12" fmla="*/ 6676203 w 7311764"/>
                      <a:gd name="connsiteY12" fmla="*/ 0 h 699753"/>
                      <a:gd name="connsiteX13" fmla="*/ 7311764 w 7311764"/>
                      <a:gd name="connsiteY13" fmla="*/ 0 h 699753"/>
                      <a:gd name="connsiteX14" fmla="*/ 7311764 w 7311764"/>
                      <a:gd name="connsiteY14" fmla="*/ 335881 h 699753"/>
                      <a:gd name="connsiteX15" fmla="*/ 7311764 w 7311764"/>
                      <a:gd name="connsiteY15" fmla="*/ 699753 h 699753"/>
                      <a:gd name="connsiteX16" fmla="*/ 6895556 w 7311764"/>
                      <a:gd name="connsiteY16" fmla="*/ 699753 h 699753"/>
                      <a:gd name="connsiteX17" fmla="*/ 6406230 w 7311764"/>
                      <a:gd name="connsiteY17" fmla="*/ 699753 h 699753"/>
                      <a:gd name="connsiteX18" fmla="*/ 5697551 w 7311764"/>
                      <a:gd name="connsiteY18" fmla="*/ 699753 h 699753"/>
                      <a:gd name="connsiteX19" fmla="*/ 5281343 w 7311764"/>
                      <a:gd name="connsiteY19" fmla="*/ 699753 h 699753"/>
                      <a:gd name="connsiteX20" fmla="*/ 4792018 w 7311764"/>
                      <a:gd name="connsiteY20" fmla="*/ 699753 h 699753"/>
                      <a:gd name="connsiteX21" fmla="*/ 4448927 w 7311764"/>
                      <a:gd name="connsiteY21" fmla="*/ 699753 h 699753"/>
                      <a:gd name="connsiteX22" fmla="*/ 4032719 w 7311764"/>
                      <a:gd name="connsiteY22" fmla="*/ 699753 h 699753"/>
                      <a:gd name="connsiteX23" fmla="*/ 3543393 w 7311764"/>
                      <a:gd name="connsiteY23" fmla="*/ 699753 h 699753"/>
                      <a:gd name="connsiteX24" fmla="*/ 2834715 w 7311764"/>
                      <a:gd name="connsiteY24" fmla="*/ 699753 h 699753"/>
                      <a:gd name="connsiteX25" fmla="*/ 2418507 w 7311764"/>
                      <a:gd name="connsiteY25" fmla="*/ 699753 h 699753"/>
                      <a:gd name="connsiteX26" fmla="*/ 1782946 w 7311764"/>
                      <a:gd name="connsiteY26" fmla="*/ 699753 h 699753"/>
                      <a:gd name="connsiteX27" fmla="*/ 1366737 w 7311764"/>
                      <a:gd name="connsiteY27" fmla="*/ 699753 h 699753"/>
                      <a:gd name="connsiteX28" fmla="*/ 877412 w 7311764"/>
                      <a:gd name="connsiteY28" fmla="*/ 699753 h 699753"/>
                      <a:gd name="connsiteX29" fmla="*/ 0 w 7311764"/>
                      <a:gd name="connsiteY29" fmla="*/ 699753 h 699753"/>
                      <a:gd name="connsiteX30" fmla="*/ 0 w 7311764"/>
                      <a:gd name="connsiteY30" fmla="*/ 335881 h 699753"/>
                      <a:gd name="connsiteX31" fmla="*/ 0 w 7311764"/>
                      <a:gd name="connsiteY31" fmla="*/ 0 h 699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7311764" h="699753" fill="none" extrusionOk="0">
                        <a:moveTo>
                          <a:pt x="0" y="0"/>
                        </a:moveTo>
                        <a:cubicBezTo>
                          <a:pt x="131694" y="-16448"/>
                          <a:pt x="302778" y="34035"/>
                          <a:pt x="416208" y="0"/>
                        </a:cubicBezTo>
                        <a:cubicBezTo>
                          <a:pt x="529638" y="-34035"/>
                          <a:pt x="898773" y="20546"/>
                          <a:pt x="1051769" y="0"/>
                        </a:cubicBezTo>
                        <a:cubicBezTo>
                          <a:pt x="1204765" y="-20546"/>
                          <a:pt x="1348311" y="4032"/>
                          <a:pt x="1467977" y="0"/>
                        </a:cubicBezTo>
                        <a:cubicBezTo>
                          <a:pt x="1587643" y="-4032"/>
                          <a:pt x="1797579" y="14939"/>
                          <a:pt x="2103538" y="0"/>
                        </a:cubicBezTo>
                        <a:cubicBezTo>
                          <a:pt x="2409497" y="-14939"/>
                          <a:pt x="2415511" y="54411"/>
                          <a:pt x="2592864" y="0"/>
                        </a:cubicBezTo>
                        <a:cubicBezTo>
                          <a:pt x="2770217" y="-54411"/>
                          <a:pt x="2963417" y="11789"/>
                          <a:pt x="3155307" y="0"/>
                        </a:cubicBezTo>
                        <a:cubicBezTo>
                          <a:pt x="3347197" y="-11789"/>
                          <a:pt x="3564626" y="12760"/>
                          <a:pt x="3790868" y="0"/>
                        </a:cubicBezTo>
                        <a:cubicBezTo>
                          <a:pt x="4017110" y="-12760"/>
                          <a:pt x="4282067" y="71854"/>
                          <a:pt x="4499547" y="0"/>
                        </a:cubicBezTo>
                        <a:cubicBezTo>
                          <a:pt x="4717027" y="-71854"/>
                          <a:pt x="4789699" y="10572"/>
                          <a:pt x="4988873" y="0"/>
                        </a:cubicBezTo>
                        <a:cubicBezTo>
                          <a:pt x="5188047" y="-10572"/>
                          <a:pt x="5379419" y="43777"/>
                          <a:pt x="5478199" y="0"/>
                        </a:cubicBezTo>
                        <a:cubicBezTo>
                          <a:pt x="5576979" y="-43777"/>
                          <a:pt x="5844908" y="13015"/>
                          <a:pt x="6186877" y="0"/>
                        </a:cubicBezTo>
                        <a:cubicBezTo>
                          <a:pt x="6528846" y="-13015"/>
                          <a:pt x="6528323" y="54155"/>
                          <a:pt x="6676203" y="0"/>
                        </a:cubicBezTo>
                        <a:cubicBezTo>
                          <a:pt x="6824083" y="-54155"/>
                          <a:pt x="7006892" y="59726"/>
                          <a:pt x="7311764" y="0"/>
                        </a:cubicBezTo>
                        <a:cubicBezTo>
                          <a:pt x="7324984" y="132052"/>
                          <a:pt x="7302976" y="237893"/>
                          <a:pt x="7311764" y="335881"/>
                        </a:cubicBezTo>
                        <a:cubicBezTo>
                          <a:pt x="7320552" y="433869"/>
                          <a:pt x="7273334" y="545775"/>
                          <a:pt x="7311764" y="699753"/>
                        </a:cubicBezTo>
                        <a:cubicBezTo>
                          <a:pt x="7193089" y="726333"/>
                          <a:pt x="7044379" y="694719"/>
                          <a:pt x="6895556" y="699753"/>
                        </a:cubicBezTo>
                        <a:cubicBezTo>
                          <a:pt x="6746733" y="704787"/>
                          <a:pt x="6639218" y="648447"/>
                          <a:pt x="6406230" y="699753"/>
                        </a:cubicBezTo>
                        <a:cubicBezTo>
                          <a:pt x="6173242" y="751059"/>
                          <a:pt x="5889845" y="655038"/>
                          <a:pt x="5697551" y="699753"/>
                        </a:cubicBezTo>
                        <a:cubicBezTo>
                          <a:pt x="5505257" y="744468"/>
                          <a:pt x="5481464" y="661249"/>
                          <a:pt x="5281343" y="699753"/>
                        </a:cubicBezTo>
                        <a:cubicBezTo>
                          <a:pt x="5081222" y="738257"/>
                          <a:pt x="4892150" y="689444"/>
                          <a:pt x="4792018" y="699753"/>
                        </a:cubicBezTo>
                        <a:cubicBezTo>
                          <a:pt x="4691887" y="710062"/>
                          <a:pt x="4615307" y="679950"/>
                          <a:pt x="4448927" y="699753"/>
                        </a:cubicBezTo>
                        <a:cubicBezTo>
                          <a:pt x="4282547" y="719556"/>
                          <a:pt x="4208538" y="672963"/>
                          <a:pt x="4032719" y="699753"/>
                        </a:cubicBezTo>
                        <a:cubicBezTo>
                          <a:pt x="3856900" y="726543"/>
                          <a:pt x="3773753" y="673773"/>
                          <a:pt x="3543393" y="699753"/>
                        </a:cubicBezTo>
                        <a:cubicBezTo>
                          <a:pt x="3313033" y="725733"/>
                          <a:pt x="3147429" y="663868"/>
                          <a:pt x="2834715" y="699753"/>
                        </a:cubicBezTo>
                        <a:cubicBezTo>
                          <a:pt x="2522001" y="735638"/>
                          <a:pt x="2531281" y="674564"/>
                          <a:pt x="2418507" y="699753"/>
                        </a:cubicBezTo>
                        <a:cubicBezTo>
                          <a:pt x="2305733" y="724942"/>
                          <a:pt x="1956044" y="659972"/>
                          <a:pt x="1782946" y="699753"/>
                        </a:cubicBezTo>
                        <a:cubicBezTo>
                          <a:pt x="1609848" y="739534"/>
                          <a:pt x="1489530" y="674791"/>
                          <a:pt x="1366737" y="699753"/>
                        </a:cubicBezTo>
                        <a:cubicBezTo>
                          <a:pt x="1243944" y="724715"/>
                          <a:pt x="1117243" y="691383"/>
                          <a:pt x="877412" y="699753"/>
                        </a:cubicBezTo>
                        <a:cubicBezTo>
                          <a:pt x="637581" y="708123"/>
                          <a:pt x="405555" y="673037"/>
                          <a:pt x="0" y="699753"/>
                        </a:cubicBezTo>
                        <a:cubicBezTo>
                          <a:pt x="-26099" y="519303"/>
                          <a:pt x="7433" y="427466"/>
                          <a:pt x="0" y="335881"/>
                        </a:cubicBezTo>
                        <a:cubicBezTo>
                          <a:pt x="-7433" y="244296"/>
                          <a:pt x="4560" y="117977"/>
                          <a:pt x="0" y="0"/>
                        </a:cubicBezTo>
                        <a:close/>
                      </a:path>
                      <a:path w="7311764" h="699753" stroke="0" extrusionOk="0">
                        <a:moveTo>
                          <a:pt x="0" y="0"/>
                        </a:moveTo>
                        <a:cubicBezTo>
                          <a:pt x="188656" y="-6194"/>
                          <a:pt x="356025" y="7607"/>
                          <a:pt x="562443" y="0"/>
                        </a:cubicBezTo>
                        <a:cubicBezTo>
                          <a:pt x="768861" y="-7607"/>
                          <a:pt x="992359" y="6198"/>
                          <a:pt x="1124887" y="0"/>
                        </a:cubicBezTo>
                        <a:cubicBezTo>
                          <a:pt x="1257415" y="-6198"/>
                          <a:pt x="1455918" y="55139"/>
                          <a:pt x="1760448" y="0"/>
                        </a:cubicBezTo>
                        <a:cubicBezTo>
                          <a:pt x="2064978" y="-55139"/>
                          <a:pt x="1959468" y="15376"/>
                          <a:pt x="2103538" y="0"/>
                        </a:cubicBezTo>
                        <a:cubicBezTo>
                          <a:pt x="2247608" y="-15376"/>
                          <a:pt x="2632940" y="8403"/>
                          <a:pt x="2812217" y="0"/>
                        </a:cubicBezTo>
                        <a:cubicBezTo>
                          <a:pt x="2991494" y="-8403"/>
                          <a:pt x="3000383" y="7677"/>
                          <a:pt x="3155307" y="0"/>
                        </a:cubicBezTo>
                        <a:cubicBezTo>
                          <a:pt x="3310231" y="-7677"/>
                          <a:pt x="3719891" y="68541"/>
                          <a:pt x="3863986" y="0"/>
                        </a:cubicBezTo>
                        <a:cubicBezTo>
                          <a:pt x="4008081" y="-68541"/>
                          <a:pt x="4274793" y="34220"/>
                          <a:pt x="4499547" y="0"/>
                        </a:cubicBezTo>
                        <a:cubicBezTo>
                          <a:pt x="4724301" y="-34220"/>
                          <a:pt x="4894356" y="60312"/>
                          <a:pt x="5061990" y="0"/>
                        </a:cubicBezTo>
                        <a:cubicBezTo>
                          <a:pt x="5229624" y="-60312"/>
                          <a:pt x="5444350" y="58340"/>
                          <a:pt x="5624434" y="0"/>
                        </a:cubicBezTo>
                        <a:cubicBezTo>
                          <a:pt x="5804518" y="-58340"/>
                          <a:pt x="5995378" y="5993"/>
                          <a:pt x="6186877" y="0"/>
                        </a:cubicBezTo>
                        <a:cubicBezTo>
                          <a:pt x="6378376" y="-5993"/>
                          <a:pt x="7062265" y="106126"/>
                          <a:pt x="7311764" y="0"/>
                        </a:cubicBezTo>
                        <a:cubicBezTo>
                          <a:pt x="7353944" y="140817"/>
                          <a:pt x="7311259" y="193281"/>
                          <a:pt x="7311764" y="356874"/>
                        </a:cubicBezTo>
                        <a:cubicBezTo>
                          <a:pt x="7312269" y="520467"/>
                          <a:pt x="7278377" y="575613"/>
                          <a:pt x="7311764" y="699753"/>
                        </a:cubicBezTo>
                        <a:cubicBezTo>
                          <a:pt x="7191418" y="729526"/>
                          <a:pt x="6942639" y="656897"/>
                          <a:pt x="6822438" y="699753"/>
                        </a:cubicBezTo>
                        <a:cubicBezTo>
                          <a:pt x="6702237" y="742609"/>
                          <a:pt x="6498673" y="673184"/>
                          <a:pt x="6186877" y="699753"/>
                        </a:cubicBezTo>
                        <a:cubicBezTo>
                          <a:pt x="5875081" y="726322"/>
                          <a:pt x="5775327" y="669757"/>
                          <a:pt x="5478199" y="699753"/>
                        </a:cubicBezTo>
                        <a:cubicBezTo>
                          <a:pt x="5181071" y="729749"/>
                          <a:pt x="4928204" y="659764"/>
                          <a:pt x="4769520" y="699753"/>
                        </a:cubicBezTo>
                        <a:cubicBezTo>
                          <a:pt x="4610836" y="739742"/>
                          <a:pt x="4403107" y="656306"/>
                          <a:pt x="4280194" y="699753"/>
                        </a:cubicBezTo>
                        <a:cubicBezTo>
                          <a:pt x="4157281" y="743200"/>
                          <a:pt x="3848925" y="684131"/>
                          <a:pt x="3717751" y="699753"/>
                        </a:cubicBezTo>
                        <a:cubicBezTo>
                          <a:pt x="3586577" y="715375"/>
                          <a:pt x="3276164" y="693545"/>
                          <a:pt x="3155307" y="699753"/>
                        </a:cubicBezTo>
                        <a:cubicBezTo>
                          <a:pt x="3034450" y="705961"/>
                          <a:pt x="2608486" y="672278"/>
                          <a:pt x="2446629" y="699753"/>
                        </a:cubicBezTo>
                        <a:cubicBezTo>
                          <a:pt x="2284772" y="727228"/>
                          <a:pt x="1888912" y="681776"/>
                          <a:pt x="1737950" y="699753"/>
                        </a:cubicBezTo>
                        <a:cubicBezTo>
                          <a:pt x="1586988" y="717730"/>
                          <a:pt x="1479339" y="690843"/>
                          <a:pt x="1394860" y="699753"/>
                        </a:cubicBezTo>
                        <a:cubicBezTo>
                          <a:pt x="1310381" y="708663"/>
                          <a:pt x="982953" y="670005"/>
                          <a:pt x="832416" y="699753"/>
                        </a:cubicBezTo>
                        <a:cubicBezTo>
                          <a:pt x="681879" y="729501"/>
                          <a:pt x="262606" y="664088"/>
                          <a:pt x="0" y="699753"/>
                        </a:cubicBezTo>
                        <a:cubicBezTo>
                          <a:pt x="-3634" y="578451"/>
                          <a:pt x="36155" y="461306"/>
                          <a:pt x="0" y="349877"/>
                        </a:cubicBezTo>
                        <a:cubicBezTo>
                          <a:pt x="-36155" y="238448"/>
                          <a:pt x="29599" y="1330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pPr algn="l"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Od czego zależy wysokość dochodu z inwestycji?</a:t>
            </a:r>
          </a:p>
        </p:txBody>
      </p:sp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02204"/>
              </p:ext>
            </p:extLst>
          </p:nvPr>
        </p:nvGraphicFramePr>
        <p:xfrm>
          <a:off x="-828600" y="1374402"/>
          <a:ext cx="6427480" cy="440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6869" name="Obraz 4" descr="logo-SKE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178996-A68B-5277-9199-1741C2E02B65}"/>
              </a:ext>
            </a:extLst>
          </p:cNvPr>
          <p:cNvSpPr txBox="1"/>
          <p:nvPr/>
        </p:nvSpPr>
        <p:spPr>
          <a:xfrm>
            <a:off x="4211960" y="1443076"/>
            <a:ext cx="4186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O tym, jak wiele pieniędzy zyskasz na swoje cele, decydują trzy zasadnicze czynniki: czas, pieniądze i stopa procentowa.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BE7B8A-0D62-C741-F3CB-F6B0166676FA}"/>
              </a:ext>
            </a:extLst>
          </p:cNvPr>
          <p:cNvSpPr txBox="1"/>
          <p:nvPr/>
        </p:nvSpPr>
        <p:spPr>
          <a:xfrm>
            <a:off x="4713770" y="2428930"/>
            <a:ext cx="4186808" cy="3570208"/>
          </a:xfrm>
          <a:prstGeom prst="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SKŁADANIE PROCENTÓW</a:t>
            </a:r>
          </a:p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To mechanizm zakładający uzyskiwanie zysków z zysków. Załóżmy, że masz 100 zł na rachunku oprocentowanym na 10% w skali roku. Na koniec roku, będziesz miał 110 zł na swoim rachunku. W kolejnym roku do Twojego konta ponownie doliczone zostanie 10%. Ile będziesz zatem miał na koniec drugiego roku? 120 zł? Nie. Jak się okazuje, będziesz miał 121 zł. Skąd się wzięła ta dodatkowa złotówka. Z mechanizmu składania procentów. W drugim roku poza początkową kwotą (100 zł) masz również 10 zł zysku, które również są oprocentowane 10%. Pomnóż teraz 110 zł przez 10%, a otrzymasz 11 zł zysku za drugi rok. Ekonomiści naliczanie odsetek od uzyskanych odsetek nazywają kapitalizacją.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C3F07A0-6C0E-3CB5-B85B-D16C2CE4BBDA}"/>
              </a:ext>
            </a:extLst>
          </p:cNvPr>
          <p:cNvSpPr txBox="1"/>
          <p:nvPr/>
        </p:nvSpPr>
        <p:spPr>
          <a:xfrm>
            <a:off x="381035" y="5748263"/>
            <a:ext cx="4042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CIEKAWOSTKA</a:t>
            </a:r>
          </a:p>
          <a:p>
            <a:r>
              <a:rPr lang="pl-PL" sz="1400" dirty="0"/>
              <a:t>Albert Einstein był tak zachwycony mechanizmem składania procentów, że nazwał go „ósmym cudem świata”.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Obraz 5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F1C5D1-42E0-438A-BE68-A6EF8C1DA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5688632"/>
          </a:xfrm>
        </p:spPr>
        <p:txBody>
          <a:bodyPr/>
          <a:lstStyle/>
          <a:p>
            <a:pPr marL="0" indent="0" algn="ctr"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Zasada 72 – </a:t>
            </a:r>
          </a:p>
          <a:p>
            <a:pPr marL="0" indent="0" algn="ctr"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czyli, ile czasu potrzeba na podwojenie pieniędzy? </a:t>
            </a:r>
          </a:p>
          <a:p>
            <a:pPr marL="0" indent="0">
              <a:buNone/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Matematycy opracowali pewną prostą metodę dotyczącą składania procentów. Nazywa się ją Zasadą 72. Pozwala ona określić, ile czasu musi upłynąć, by Twoje pieniądze uległy podwojeniu.</a:t>
            </a:r>
          </a:p>
          <a:p>
            <a:pPr marL="0" indent="0"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Na czym polega Zasada 72? </a:t>
            </a:r>
          </a:p>
          <a:p>
            <a:pPr marL="0" indent="0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Dzielisz 72 przez stopę procentową, by ustalić ilość lat, które potrzebne są na podwojenie twoich pieniędzy. Dla przykładu, załóżmy, że Twój rachunek oszczędnościowy jest oprocentowany na poziomie 6% rocznie. Jak długo suma 100 zł rosnąć będzie do wysokości 200 zł?</a:t>
            </a:r>
          </a:p>
          <a:p>
            <a:pPr marL="0" indent="0" algn="ctr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72% ÷ 6% = 12 lat</a:t>
            </a:r>
          </a:p>
          <a:p>
            <a:pPr marL="0" indent="0" algn="ctr">
              <a:buNone/>
            </a:pPr>
            <a:r>
              <a:rPr lang="pl-PL" sz="1600" dirty="0">
                <a:highlight>
                  <a:srgbClr val="FF006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przy oprocentowaniu 6% podwojenie pieniędzy nastąpi po 12 latach</a:t>
            </a:r>
          </a:p>
          <a:p>
            <a:pPr marL="0" indent="0">
              <a:buNone/>
            </a:pP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Teraz spróbujmy inaczej. Powiedzmy, że ustaliłeś już sobie w głowie jakiś termin. Możesz teraz określić, jakie oprocentowanie musisz uzyskać, żeby podwoić swoje pieniądze do tego czasu. Jeśli w tej chwili posiadasz 200 zł, a potrzebujesz 400 zł w przeciągu 8 lat, to jakie oprocentowanie musiałbyś uzyskać?</a:t>
            </a:r>
            <a:endParaRPr lang="pl-PL" sz="1400" dirty="0"/>
          </a:p>
          <a:p>
            <a:pPr marL="0" indent="0" algn="ctr">
              <a:buNone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72 ÷ 8 lat = 9% zysku</a:t>
            </a:r>
          </a:p>
          <a:p>
            <a:pPr marL="0" indent="0" algn="ctr">
              <a:buNone/>
            </a:pPr>
            <a:r>
              <a:rPr lang="pl-PL" sz="1600" dirty="0">
                <a:highlight>
                  <a:srgbClr val="FF0066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podwoisz swoje pieniądze po 8 latach, jeśli oprocentowanie wyniesie 9%</a:t>
            </a:r>
          </a:p>
        </p:txBody>
      </p:sp>
    </p:spTree>
    <p:extLst>
      <p:ext uri="{BB962C8B-B14F-4D97-AF65-F5344CB8AC3E}">
        <p14:creationId xmlns:p14="http://schemas.microsoft.com/office/powerpoint/2010/main" val="1892982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>
          <a:xfrm>
            <a:off x="120772" y="357597"/>
            <a:ext cx="8902456" cy="406133"/>
          </a:xfrm>
        </p:spPr>
        <p:txBody>
          <a:bodyPr/>
          <a:lstStyle/>
          <a:p>
            <a:pPr algn="l" eaLnBrk="1" hangingPunct="1"/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Ćwiczenia 1: Moje potrzeby i zachcianki – Czy potrafię je odróżnić? </a:t>
            </a:r>
            <a:endParaRPr lang="pl-PL" alt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9" name="Obraz 4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56D0276-3C57-4AA0-A224-D9CAD859E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0765083">
            <a:off x="1377090" y="4086115"/>
            <a:ext cx="2016224" cy="1008112"/>
          </a:xfrm>
          <a:prstGeom prst="rect">
            <a:avLst/>
          </a:prstGeom>
        </p:spPr>
      </p:pic>
      <p:pic>
        <p:nvPicPr>
          <p:cNvPr id="7" name="Obraz 6" descr="Obraz zawierający tekst, sprzęt elektroniczny, komputer, computer&#10;&#10;Opis wygenerowany automatycznie">
            <a:extLst>
              <a:ext uri="{FF2B5EF4-FFF2-40B4-BE49-F238E27FC236}">
                <a16:creationId xmlns:a16="http://schemas.microsoft.com/office/drawing/2014/main" id="{4F09F828-1391-4C9B-B3AC-E3C183F132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77025" y="2437914"/>
            <a:ext cx="2417047" cy="224584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588E019-4660-4770-A8A6-F723606BC5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31927" y="4565211"/>
            <a:ext cx="2721595" cy="1814158"/>
          </a:xfrm>
          <a:prstGeom prst="rect">
            <a:avLst/>
          </a:prstGeom>
        </p:spPr>
      </p:pic>
      <p:pic>
        <p:nvPicPr>
          <p:cNvPr id="19" name="Obraz 18" descr="Obraz zawierający kubek, kosmetyk, wewnątrz&#10;&#10;Opis wygenerowany automatycznie">
            <a:extLst>
              <a:ext uri="{FF2B5EF4-FFF2-40B4-BE49-F238E27FC236}">
                <a16:creationId xmlns:a16="http://schemas.microsoft.com/office/drawing/2014/main" id="{F596FFBB-16C1-4483-B8D8-9D6666F1E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6858" y="4063207"/>
            <a:ext cx="1370332" cy="2132856"/>
          </a:xfrm>
          <a:prstGeom prst="rect">
            <a:avLst/>
          </a:prstGeom>
        </p:spPr>
      </p:pic>
      <p:pic>
        <p:nvPicPr>
          <p:cNvPr id="22" name="Obraz 21" descr="Obraz zawierający samochód&#10;&#10;Opis wygenerowany automatycznie">
            <a:extLst>
              <a:ext uri="{FF2B5EF4-FFF2-40B4-BE49-F238E27FC236}">
                <a16:creationId xmlns:a16="http://schemas.microsoft.com/office/drawing/2014/main" id="{089B2BF3-6E78-41A6-A36C-A302008279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830820" y="4594887"/>
            <a:ext cx="2925082" cy="1942438"/>
          </a:xfrm>
          <a:prstGeom prst="rect">
            <a:avLst/>
          </a:prstGeom>
        </p:spPr>
      </p:pic>
      <p:pic>
        <p:nvPicPr>
          <p:cNvPr id="25" name="Obraz 24" descr="Obraz zawierający wentylator, urządzenie&#10;&#10;Opis wygenerowany automatycznie">
            <a:extLst>
              <a:ext uri="{FF2B5EF4-FFF2-40B4-BE49-F238E27FC236}">
                <a16:creationId xmlns:a16="http://schemas.microsoft.com/office/drawing/2014/main" id="{59BC3FDD-9281-4B99-AB7B-94162B12CF2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957428" y="5298271"/>
            <a:ext cx="1174499" cy="1174499"/>
          </a:xfrm>
          <a:prstGeom prst="rect">
            <a:avLst/>
          </a:prstGeom>
        </p:spPr>
      </p:pic>
      <p:pic>
        <p:nvPicPr>
          <p:cNvPr id="27" name="Obraz 26" descr="Obraz zawierający tekst&#10;&#10;Opis wygenerowany automatycznie">
            <a:extLst>
              <a:ext uri="{FF2B5EF4-FFF2-40B4-BE49-F238E27FC236}">
                <a16:creationId xmlns:a16="http://schemas.microsoft.com/office/drawing/2014/main" id="{10B70980-2070-444B-9BE2-1D078A414C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51471" y="2659599"/>
            <a:ext cx="2497706" cy="1462719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D7A4B8FC-726D-4BCB-A33B-A6A69C1111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40981" y="2765101"/>
            <a:ext cx="1684361" cy="11229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6F33C8C-A008-1DDC-B3A2-E826FD2BDF9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5605" y="2656739"/>
            <a:ext cx="1519986" cy="2294318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F9C5FC9-461F-09B3-3540-35C94BD1A5AE}"/>
              </a:ext>
            </a:extLst>
          </p:cNvPr>
          <p:cNvSpPr txBox="1"/>
          <p:nvPr/>
        </p:nvSpPr>
        <p:spPr>
          <a:xfrm>
            <a:off x="120772" y="849964"/>
            <a:ext cx="4038884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POTRZEBA</a:t>
            </a:r>
          </a:p>
          <a:p>
            <a:pPr algn="ctr"/>
            <a:r>
              <a:rPr lang="pl-PL" sz="1600" dirty="0"/>
              <a:t>to czego naprawdę potrzebujesz, bez czego nie możesz funkcjonować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E7B7C1F-EA67-F075-D97C-5B92F7922935}"/>
              </a:ext>
            </a:extLst>
          </p:cNvPr>
          <p:cNvSpPr txBox="1"/>
          <p:nvPr/>
        </p:nvSpPr>
        <p:spPr>
          <a:xfrm>
            <a:off x="4272720" y="848460"/>
            <a:ext cx="4750508" cy="8617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ZACHCIANKA</a:t>
            </a:r>
          </a:p>
          <a:p>
            <a:pPr algn="ctr"/>
            <a:r>
              <a:rPr lang="pl-PL" sz="1600" dirty="0"/>
              <a:t>podnosi komfort życia i chcesz ją mieć, ale nie potrzebujesz jej koniecznie, żeby funkcjonować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51BB19E-3CD4-3D7F-A920-38629B4D2721}"/>
              </a:ext>
            </a:extLst>
          </p:cNvPr>
          <p:cNvSpPr txBox="1"/>
          <p:nvPr/>
        </p:nvSpPr>
        <p:spPr>
          <a:xfrm>
            <a:off x="57720" y="1769348"/>
            <a:ext cx="8902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Ludzie definiują swoje potrzeby i zachcianki w różny sposób, w zależności od własnego systemu wartości, i to jest zupełnie normalne. Każdy z nas jest inny. Na Twoje wartości wpływ może mieć wiele czynników, takich jak rodzina, znajomi czy praca.</a:t>
            </a:r>
          </a:p>
        </p:txBody>
      </p:sp>
    </p:spTree>
    <p:extLst>
      <p:ext uri="{BB962C8B-B14F-4D97-AF65-F5344CB8AC3E}">
        <p14:creationId xmlns:p14="http://schemas.microsoft.com/office/powerpoint/2010/main" val="3123925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/>
          <p:cNvSpPr>
            <a:spLocks noGrp="1"/>
          </p:cNvSpPr>
          <p:nvPr>
            <p:ph type="title"/>
          </p:nvPr>
        </p:nvSpPr>
        <p:spPr>
          <a:xfrm>
            <a:off x="215516" y="397884"/>
            <a:ext cx="8712968" cy="726860"/>
          </a:xfrm>
          <a:ln>
            <a:extLst>
              <a:ext uri="{C807C97D-BFC1-408E-A445-0C87EB9F89A2}">
                <ask:lineSketchStyleProps xmlns:ask="http://schemas.microsoft.com/office/drawing/2018/sketchyshapes" sd="3496399977">
                  <a:custGeom>
                    <a:avLst/>
                    <a:gdLst>
                      <a:gd name="connsiteX0" fmla="*/ 0 w 8712968"/>
                      <a:gd name="connsiteY0" fmla="*/ 0 h 726860"/>
                      <a:gd name="connsiteX1" fmla="*/ 406605 w 8712968"/>
                      <a:gd name="connsiteY1" fmla="*/ 0 h 726860"/>
                      <a:gd name="connsiteX2" fmla="*/ 987470 w 8712968"/>
                      <a:gd name="connsiteY2" fmla="*/ 0 h 726860"/>
                      <a:gd name="connsiteX3" fmla="*/ 1568334 w 8712968"/>
                      <a:gd name="connsiteY3" fmla="*/ 0 h 726860"/>
                      <a:gd name="connsiteX4" fmla="*/ 2323458 w 8712968"/>
                      <a:gd name="connsiteY4" fmla="*/ 0 h 726860"/>
                      <a:gd name="connsiteX5" fmla="*/ 2991452 w 8712968"/>
                      <a:gd name="connsiteY5" fmla="*/ 0 h 726860"/>
                      <a:gd name="connsiteX6" fmla="*/ 3659447 w 8712968"/>
                      <a:gd name="connsiteY6" fmla="*/ 0 h 726860"/>
                      <a:gd name="connsiteX7" fmla="*/ 4066052 w 8712968"/>
                      <a:gd name="connsiteY7" fmla="*/ 0 h 726860"/>
                      <a:gd name="connsiteX8" fmla="*/ 4821176 w 8712968"/>
                      <a:gd name="connsiteY8" fmla="*/ 0 h 726860"/>
                      <a:gd name="connsiteX9" fmla="*/ 5314910 w 8712968"/>
                      <a:gd name="connsiteY9" fmla="*/ 0 h 726860"/>
                      <a:gd name="connsiteX10" fmla="*/ 5982905 w 8712968"/>
                      <a:gd name="connsiteY10" fmla="*/ 0 h 726860"/>
                      <a:gd name="connsiteX11" fmla="*/ 6650899 w 8712968"/>
                      <a:gd name="connsiteY11" fmla="*/ 0 h 726860"/>
                      <a:gd name="connsiteX12" fmla="*/ 7318893 w 8712968"/>
                      <a:gd name="connsiteY12" fmla="*/ 0 h 726860"/>
                      <a:gd name="connsiteX13" fmla="*/ 7986887 w 8712968"/>
                      <a:gd name="connsiteY13" fmla="*/ 0 h 726860"/>
                      <a:gd name="connsiteX14" fmla="*/ 8712968 w 8712968"/>
                      <a:gd name="connsiteY14" fmla="*/ 0 h 726860"/>
                      <a:gd name="connsiteX15" fmla="*/ 8712968 w 8712968"/>
                      <a:gd name="connsiteY15" fmla="*/ 356161 h 726860"/>
                      <a:gd name="connsiteX16" fmla="*/ 8712968 w 8712968"/>
                      <a:gd name="connsiteY16" fmla="*/ 726860 h 726860"/>
                      <a:gd name="connsiteX17" fmla="*/ 8044974 w 8712968"/>
                      <a:gd name="connsiteY17" fmla="*/ 726860 h 726860"/>
                      <a:gd name="connsiteX18" fmla="*/ 7725498 w 8712968"/>
                      <a:gd name="connsiteY18" fmla="*/ 726860 h 726860"/>
                      <a:gd name="connsiteX19" fmla="*/ 6970374 w 8712968"/>
                      <a:gd name="connsiteY19" fmla="*/ 726860 h 726860"/>
                      <a:gd name="connsiteX20" fmla="*/ 6389510 w 8712968"/>
                      <a:gd name="connsiteY20" fmla="*/ 726860 h 726860"/>
                      <a:gd name="connsiteX21" fmla="*/ 5634386 w 8712968"/>
                      <a:gd name="connsiteY21" fmla="*/ 726860 h 726860"/>
                      <a:gd name="connsiteX22" fmla="*/ 5314910 w 8712968"/>
                      <a:gd name="connsiteY22" fmla="*/ 726860 h 726860"/>
                      <a:gd name="connsiteX23" fmla="*/ 4559787 w 8712968"/>
                      <a:gd name="connsiteY23" fmla="*/ 726860 h 726860"/>
                      <a:gd name="connsiteX24" fmla="*/ 3978922 w 8712968"/>
                      <a:gd name="connsiteY24" fmla="*/ 726860 h 726860"/>
                      <a:gd name="connsiteX25" fmla="*/ 3223798 w 8712968"/>
                      <a:gd name="connsiteY25" fmla="*/ 726860 h 726860"/>
                      <a:gd name="connsiteX26" fmla="*/ 2468674 w 8712968"/>
                      <a:gd name="connsiteY26" fmla="*/ 726860 h 726860"/>
                      <a:gd name="connsiteX27" fmla="*/ 1713550 w 8712968"/>
                      <a:gd name="connsiteY27" fmla="*/ 726860 h 726860"/>
                      <a:gd name="connsiteX28" fmla="*/ 1132686 w 8712968"/>
                      <a:gd name="connsiteY28" fmla="*/ 726860 h 726860"/>
                      <a:gd name="connsiteX29" fmla="*/ 0 w 8712968"/>
                      <a:gd name="connsiteY29" fmla="*/ 726860 h 726860"/>
                      <a:gd name="connsiteX30" fmla="*/ 0 w 8712968"/>
                      <a:gd name="connsiteY30" fmla="*/ 363430 h 726860"/>
                      <a:gd name="connsiteX31" fmla="*/ 0 w 8712968"/>
                      <a:gd name="connsiteY31" fmla="*/ 0 h 726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8712968" h="726860" fill="none" extrusionOk="0">
                        <a:moveTo>
                          <a:pt x="0" y="0"/>
                        </a:moveTo>
                        <a:cubicBezTo>
                          <a:pt x="144208" y="-34959"/>
                          <a:pt x="316867" y="28434"/>
                          <a:pt x="406605" y="0"/>
                        </a:cubicBezTo>
                        <a:cubicBezTo>
                          <a:pt x="496344" y="-28434"/>
                          <a:pt x="863638" y="37419"/>
                          <a:pt x="987470" y="0"/>
                        </a:cubicBezTo>
                        <a:cubicBezTo>
                          <a:pt x="1111302" y="-37419"/>
                          <a:pt x="1378852" y="67163"/>
                          <a:pt x="1568334" y="0"/>
                        </a:cubicBezTo>
                        <a:cubicBezTo>
                          <a:pt x="1757816" y="-67163"/>
                          <a:pt x="1946018" y="83711"/>
                          <a:pt x="2323458" y="0"/>
                        </a:cubicBezTo>
                        <a:cubicBezTo>
                          <a:pt x="2700898" y="-83711"/>
                          <a:pt x="2721199" y="33296"/>
                          <a:pt x="2991452" y="0"/>
                        </a:cubicBezTo>
                        <a:cubicBezTo>
                          <a:pt x="3261705" y="-33296"/>
                          <a:pt x="3409423" y="52498"/>
                          <a:pt x="3659447" y="0"/>
                        </a:cubicBezTo>
                        <a:cubicBezTo>
                          <a:pt x="3909471" y="-52498"/>
                          <a:pt x="3926497" y="12477"/>
                          <a:pt x="4066052" y="0"/>
                        </a:cubicBezTo>
                        <a:cubicBezTo>
                          <a:pt x="4205607" y="-12477"/>
                          <a:pt x="4559859" y="70859"/>
                          <a:pt x="4821176" y="0"/>
                        </a:cubicBezTo>
                        <a:cubicBezTo>
                          <a:pt x="5082493" y="-70859"/>
                          <a:pt x="5070635" y="36298"/>
                          <a:pt x="5314910" y="0"/>
                        </a:cubicBezTo>
                        <a:cubicBezTo>
                          <a:pt x="5559185" y="-36298"/>
                          <a:pt x="5820277" y="18535"/>
                          <a:pt x="5982905" y="0"/>
                        </a:cubicBezTo>
                        <a:cubicBezTo>
                          <a:pt x="6145533" y="-18535"/>
                          <a:pt x="6486871" y="57817"/>
                          <a:pt x="6650899" y="0"/>
                        </a:cubicBezTo>
                        <a:cubicBezTo>
                          <a:pt x="6814927" y="-57817"/>
                          <a:pt x="7101169" y="55780"/>
                          <a:pt x="7318893" y="0"/>
                        </a:cubicBezTo>
                        <a:cubicBezTo>
                          <a:pt x="7536617" y="-55780"/>
                          <a:pt x="7797498" y="43271"/>
                          <a:pt x="7986887" y="0"/>
                        </a:cubicBezTo>
                        <a:cubicBezTo>
                          <a:pt x="8176276" y="-43271"/>
                          <a:pt x="8401643" y="16629"/>
                          <a:pt x="8712968" y="0"/>
                        </a:cubicBezTo>
                        <a:cubicBezTo>
                          <a:pt x="8724499" y="158077"/>
                          <a:pt x="8681235" y="193304"/>
                          <a:pt x="8712968" y="356161"/>
                        </a:cubicBezTo>
                        <a:cubicBezTo>
                          <a:pt x="8744701" y="519018"/>
                          <a:pt x="8706545" y="638187"/>
                          <a:pt x="8712968" y="726860"/>
                        </a:cubicBezTo>
                        <a:cubicBezTo>
                          <a:pt x="8564215" y="794156"/>
                          <a:pt x="8242988" y="687812"/>
                          <a:pt x="8044974" y="726860"/>
                        </a:cubicBezTo>
                        <a:cubicBezTo>
                          <a:pt x="7846960" y="765908"/>
                          <a:pt x="7828145" y="696869"/>
                          <a:pt x="7725498" y="726860"/>
                        </a:cubicBezTo>
                        <a:cubicBezTo>
                          <a:pt x="7622851" y="756851"/>
                          <a:pt x="7127513" y="703165"/>
                          <a:pt x="6970374" y="726860"/>
                        </a:cubicBezTo>
                        <a:cubicBezTo>
                          <a:pt x="6813235" y="750555"/>
                          <a:pt x="6615005" y="701115"/>
                          <a:pt x="6389510" y="726860"/>
                        </a:cubicBezTo>
                        <a:cubicBezTo>
                          <a:pt x="6164015" y="752605"/>
                          <a:pt x="5939602" y="647440"/>
                          <a:pt x="5634386" y="726860"/>
                        </a:cubicBezTo>
                        <a:cubicBezTo>
                          <a:pt x="5329170" y="806280"/>
                          <a:pt x="5407321" y="688945"/>
                          <a:pt x="5314910" y="726860"/>
                        </a:cubicBezTo>
                        <a:cubicBezTo>
                          <a:pt x="5222499" y="764775"/>
                          <a:pt x="4776417" y="707859"/>
                          <a:pt x="4559787" y="726860"/>
                        </a:cubicBezTo>
                        <a:cubicBezTo>
                          <a:pt x="4343157" y="745861"/>
                          <a:pt x="4217218" y="699522"/>
                          <a:pt x="3978922" y="726860"/>
                        </a:cubicBezTo>
                        <a:cubicBezTo>
                          <a:pt x="3740626" y="754198"/>
                          <a:pt x="3416449" y="660561"/>
                          <a:pt x="3223798" y="726860"/>
                        </a:cubicBezTo>
                        <a:cubicBezTo>
                          <a:pt x="3031147" y="793159"/>
                          <a:pt x="2757767" y="678058"/>
                          <a:pt x="2468674" y="726860"/>
                        </a:cubicBezTo>
                        <a:cubicBezTo>
                          <a:pt x="2179581" y="775662"/>
                          <a:pt x="2010776" y="660728"/>
                          <a:pt x="1713550" y="726860"/>
                        </a:cubicBezTo>
                        <a:cubicBezTo>
                          <a:pt x="1416324" y="792992"/>
                          <a:pt x="1330340" y="724469"/>
                          <a:pt x="1132686" y="726860"/>
                        </a:cubicBezTo>
                        <a:cubicBezTo>
                          <a:pt x="935032" y="729251"/>
                          <a:pt x="382620" y="678393"/>
                          <a:pt x="0" y="726860"/>
                        </a:cubicBezTo>
                        <a:cubicBezTo>
                          <a:pt x="-28297" y="546342"/>
                          <a:pt x="9585" y="487889"/>
                          <a:pt x="0" y="363430"/>
                        </a:cubicBezTo>
                        <a:cubicBezTo>
                          <a:pt x="-9585" y="238971"/>
                          <a:pt x="42975" y="87375"/>
                          <a:pt x="0" y="0"/>
                        </a:cubicBezTo>
                        <a:close/>
                      </a:path>
                      <a:path w="8712968" h="726860" stroke="0" extrusionOk="0">
                        <a:moveTo>
                          <a:pt x="0" y="0"/>
                        </a:moveTo>
                        <a:cubicBezTo>
                          <a:pt x="245053" y="-36539"/>
                          <a:pt x="384608" y="13910"/>
                          <a:pt x="755124" y="0"/>
                        </a:cubicBezTo>
                        <a:cubicBezTo>
                          <a:pt x="1125640" y="-13910"/>
                          <a:pt x="1286089" y="5573"/>
                          <a:pt x="1423118" y="0"/>
                        </a:cubicBezTo>
                        <a:cubicBezTo>
                          <a:pt x="1560147" y="-5573"/>
                          <a:pt x="1720733" y="17514"/>
                          <a:pt x="1916853" y="0"/>
                        </a:cubicBezTo>
                        <a:cubicBezTo>
                          <a:pt x="2112974" y="-17514"/>
                          <a:pt x="2152167" y="28994"/>
                          <a:pt x="2236328" y="0"/>
                        </a:cubicBezTo>
                        <a:cubicBezTo>
                          <a:pt x="2320489" y="-28994"/>
                          <a:pt x="2662325" y="58861"/>
                          <a:pt x="2817193" y="0"/>
                        </a:cubicBezTo>
                        <a:cubicBezTo>
                          <a:pt x="2972062" y="-58861"/>
                          <a:pt x="3245014" y="5893"/>
                          <a:pt x="3572317" y="0"/>
                        </a:cubicBezTo>
                        <a:cubicBezTo>
                          <a:pt x="3899620" y="-5893"/>
                          <a:pt x="3825080" y="999"/>
                          <a:pt x="3891792" y="0"/>
                        </a:cubicBezTo>
                        <a:cubicBezTo>
                          <a:pt x="3958504" y="-999"/>
                          <a:pt x="4250880" y="271"/>
                          <a:pt x="4385527" y="0"/>
                        </a:cubicBezTo>
                        <a:cubicBezTo>
                          <a:pt x="4520174" y="-271"/>
                          <a:pt x="4679377" y="10720"/>
                          <a:pt x="4792132" y="0"/>
                        </a:cubicBezTo>
                        <a:cubicBezTo>
                          <a:pt x="4904887" y="-10720"/>
                          <a:pt x="5044996" y="4085"/>
                          <a:pt x="5285867" y="0"/>
                        </a:cubicBezTo>
                        <a:cubicBezTo>
                          <a:pt x="5526738" y="-4085"/>
                          <a:pt x="5791371" y="71504"/>
                          <a:pt x="6040991" y="0"/>
                        </a:cubicBezTo>
                        <a:cubicBezTo>
                          <a:pt x="6290611" y="-71504"/>
                          <a:pt x="6280380" y="25847"/>
                          <a:pt x="6447596" y="0"/>
                        </a:cubicBezTo>
                        <a:cubicBezTo>
                          <a:pt x="6614812" y="-25847"/>
                          <a:pt x="6755209" y="20500"/>
                          <a:pt x="6941331" y="0"/>
                        </a:cubicBezTo>
                        <a:cubicBezTo>
                          <a:pt x="7127453" y="-20500"/>
                          <a:pt x="7166206" y="24759"/>
                          <a:pt x="7260807" y="0"/>
                        </a:cubicBezTo>
                        <a:cubicBezTo>
                          <a:pt x="7355408" y="-24759"/>
                          <a:pt x="7565709" y="32304"/>
                          <a:pt x="7754542" y="0"/>
                        </a:cubicBezTo>
                        <a:cubicBezTo>
                          <a:pt x="7943376" y="-32304"/>
                          <a:pt x="8318675" y="78751"/>
                          <a:pt x="8712968" y="0"/>
                        </a:cubicBezTo>
                        <a:cubicBezTo>
                          <a:pt x="8728519" y="122351"/>
                          <a:pt x="8672698" y="236383"/>
                          <a:pt x="8712968" y="341624"/>
                        </a:cubicBezTo>
                        <a:cubicBezTo>
                          <a:pt x="8753238" y="446865"/>
                          <a:pt x="8680938" y="586005"/>
                          <a:pt x="8712968" y="726860"/>
                        </a:cubicBezTo>
                        <a:cubicBezTo>
                          <a:pt x="8594344" y="746555"/>
                          <a:pt x="8403293" y="678714"/>
                          <a:pt x="8306363" y="726860"/>
                        </a:cubicBezTo>
                        <a:cubicBezTo>
                          <a:pt x="8209433" y="775006"/>
                          <a:pt x="7931250" y="661805"/>
                          <a:pt x="7725498" y="726860"/>
                        </a:cubicBezTo>
                        <a:cubicBezTo>
                          <a:pt x="7519747" y="791915"/>
                          <a:pt x="7264098" y="704965"/>
                          <a:pt x="7057504" y="726860"/>
                        </a:cubicBezTo>
                        <a:cubicBezTo>
                          <a:pt x="6850910" y="748755"/>
                          <a:pt x="6706814" y="674683"/>
                          <a:pt x="6563769" y="726860"/>
                        </a:cubicBezTo>
                        <a:cubicBezTo>
                          <a:pt x="6420725" y="779037"/>
                          <a:pt x="6248922" y="711434"/>
                          <a:pt x="6157164" y="726860"/>
                        </a:cubicBezTo>
                        <a:cubicBezTo>
                          <a:pt x="6065407" y="742286"/>
                          <a:pt x="5775046" y="707754"/>
                          <a:pt x="5663429" y="726860"/>
                        </a:cubicBezTo>
                        <a:cubicBezTo>
                          <a:pt x="5551812" y="745966"/>
                          <a:pt x="5246655" y="639425"/>
                          <a:pt x="4908305" y="726860"/>
                        </a:cubicBezTo>
                        <a:cubicBezTo>
                          <a:pt x="4569955" y="814295"/>
                          <a:pt x="4521935" y="665129"/>
                          <a:pt x="4327441" y="726860"/>
                        </a:cubicBezTo>
                        <a:cubicBezTo>
                          <a:pt x="4132947" y="788591"/>
                          <a:pt x="3747504" y="717282"/>
                          <a:pt x="3572317" y="726860"/>
                        </a:cubicBezTo>
                        <a:cubicBezTo>
                          <a:pt x="3397130" y="736438"/>
                          <a:pt x="3259248" y="697109"/>
                          <a:pt x="2991452" y="726860"/>
                        </a:cubicBezTo>
                        <a:cubicBezTo>
                          <a:pt x="2723657" y="756611"/>
                          <a:pt x="2540608" y="643552"/>
                          <a:pt x="2236328" y="726860"/>
                        </a:cubicBezTo>
                        <a:cubicBezTo>
                          <a:pt x="1932048" y="810168"/>
                          <a:pt x="1861721" y="688983"/>
                          <a:pt x="1742594" y="726860"/>
                        </a:cubicBezTo>
                        <a:cubicBezTo>
                          <a:pt x="1623467" y="764737"/>
                          <a:pt x="1522833" y="693475"/>
                          <a:pt x="1423118" y="726860"/>
                        </a:cubicBezTo>
                        <a:cubicBezTo>
                          <a:pt x="1323403" y="760245"/>
                          <a:pt x="1100220" y="694754"/>
                          <a:pt x="1016513" y="726860"/>
                        </a:cubicBezTo>
                        <a:cubicBezTo>
                          <a:pt x="932806" y="758966"/>
                          <a:pt x="410408" y="611370"/>
                          <a:pt x="0" y="726860"/>
                        </a:cubicBezTo>
                        <a:cubicBezTo>
                          <a:pt x="-15499" y="548517"/>
                          <a:pt x="11236" y="447911"/>
                          <a:pt x="0" y="356161"/>
                        </a:cubicBezTo>
                        <a:cubicBezTo>
                          <a:pt x="-11236" y="264411"/>
                          <a:pt x="19720" y="936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TRZY FUNDAMENTALNE ZASADY W POSTĘPOWANIU Z PIENIĘDZMI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533220"/>
              </p:ext>
            </p:extLst>
          </p:nvPr>
        </p:nvGraphicFramePr>
        <p:xfrm>
          <a:off x="215516" y="1293154"/>
          <a:ext cx="8676964" cy="4872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9" name="Picture 2" descr="E:\SKEF\Żyj Finansowo PRZEWODNIK\materiały na CD\grafika\8_realizm_odpowiedzialnosc_umiarkowanie\8_realizm_odpowiedzialnosc_umiarkowanie_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8" y="1633089"/>
            <a:ext cx="20240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 descr="E:\SKEF\Żyj Finansowo PRZEWODNIK\materiały na CD\grafika\8_realizm_odpowiedzialnosc_umiarkowanie\8_realizm_odpowiedzialnosc_umiarkowanie_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35" y="1776851"/>
            <a:ext cx="1963737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" descr="E:\SKEF\Żyj Finansowo PRZEWODNIK\materiały na CD\grafika\8_realizm_odpowiedzialnosc_umiarkowanie\8_realizm_odpowiedzialnosc_umiarkowanie_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1598258"/>
            <a:ext cx="192881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az 7" descr="logo-SKEF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>
          <a:xfrm>
            <a:off x="344488" y="620688"/>
            <a:ext cx="8572500" cy="783886"/>
          </a:xfrm>
        </p:spPr>
        <p:txBody>
          <a:bodyPr/>
          <a:lstStyle/>
          <a:p>
            <a:pPr eaLnBrk="1" hangingPunct="1"/>
            <a:br>
              <a:rPr lang="pl-PL" alt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Czym jest planowanie finansowe?</a:t>
            </a:r>
            <a:br>
              <a:rPr lang="pl-PL" alt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alt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55399"/>
              </p:ext>
            </p:extLst>
          </p:nvPr>
        </p:nvGraphicFramePr>
        <p:xfrm>
          <a:off x="2771800" y="2940541"/>
          <a:ext cx="6145188" cy="262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4" name="pole tekstowe 4"/>
          <p:cNvSpPr txBox="1">
            <a:spLocks noChangeArrowheads="1"/>
          </p:cNvSpPr>
          <p:nvPr/>
        </p:nvSpPr>
        <p:spPr bwMode="auto">
          <a:xfrm>
            <a:off x="687388" y="2905780"/>
            <a:ext cx="359658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dirty="0"/>
              <a:t>Planowanie to proces</a:t>
            </a:r>
          </a:p>
        </p:txBody>
      </p:sp>
      <p:pic>
        <p:nvPicPr>
          <p:cNvPr id="5126" name="Obraz 7" descr="logo-SKE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F26E0AE-B7F8-58A8-9865-A571088F1744}"/>
              </a:ext>
            </a:extLst>
          </p:cNvPr>
          <p:cNvSpPr txBox="1"/>
          <p:nvPr/>
        </p:nvSpPr>
        <p:spPr>
          <a:xfrm>
            <a:off x="1331640" y="1628800"/>
            <a:ext cx="6264696" cy="70788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alt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Umiejętność sprawiania, by Twoje pieniądze pracowały na życie, którego pragniesz</a:t>
            </a:r>
            <a:endParaRPr lang="pl-PL" sz="20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3A8F933-FE43-26C2-0BF5-C20D17212CB3}"/>
              </a:ext>
            </a:extLst>
          </p:cNvPr>
          <p:cNvSpPr txBox="1"/>
          <p:nvPr/>
        </p:nvSpPr>
        <p:spPr>
          <a:xfrm>
            <a:off x="568796" y="5179605"/>
            <a:ext cx="6289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Osobiste planowanie finansowe to proces określenia celów, tworzenia planu i wprowadzania tego planu w życie. Jest to podstawowy schemat wszystkich operacji dokonywanych na twoich pieniądzach, w tym wydawaniu ich, oszczędzaniu, inwestowaniu i zaciąganiu kredytów.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979698"/>
              </p:ext>
            </p:extLst>
          </p:nvPr>
        </p:nvGraphicFramePr>
        <p:xfrm>
          <a:off x="179511" y="563550"/>
          <a:ext cx="8856985" cy="3585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3" name="Obraz 7" descr="logo-SKE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D79351-292A-305E-82A6-1754F32AC136}"/>
              </a:ext>
            </a:extLst>
          </p:cNvPr>
          <p:cNvSpPr txBox="1"/>
          <p:nvPr/>
        </p:nvSpPr>
        <p:spPr>
          <a:xfrm>
            <a:off x="467544" y="4607177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Planowanie finansowe jest ciągłym procesem myślowym. Plan powinien się z czasem zmieniać, ze względu na zmieniające się wokół Ciebie okoliczności. </a:t>
            </a:r>
          </a:p>
          <a:p>
            <a:endParaRPr lang="pl-PL" sz="1400" dirty="0"/>
          </a:p>
          <a:p>
            <a:r>
              <a:rPr lang="pl-PL" sz="1400" dirty="0"/>
              <a:t>Poza nielicznymi wyjątkami, większość z nas nie ma wystarczającej ilości pieniędzy, aby zrealizować swoje plany. Zamiast tego zmuszeni jesteśmy dokonywać wyborów i poszukiwać kompromisów, ze względu na ograniczone ilości czasu i pieniędzy – ograniczone zasoby w ujęciu ekonomicznym.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827584" y="508887"/>
            <a:ext cx="7128793" cy="553814"/>
          </a:xfrm>
        </p:spPr>
        <p:txBody>
          <a:bodyPr/>
          <a:lstStyle/>
          <a:p>
            <a:pPr eaLnBrk="1" hangingPunct="1"/>
            <a:r>
              <a:rPr lang="pl-PL" alt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Określanie celów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7155103"/>
              </p:ext>
            </p:extLst>
          </p:nvPr>
        </p:nvGraphicFramePr>
        <p:xfrm>
          <a:off x="107504" y="2657822"/>
          <a:ext cx="8928991" cy="353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5" name="Obraz 5" descr="logo-SKEF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1A6E242-C3BA-9107-84F3-FC3A5677132B}"/>
              </a:ext>
            </a:extLst>
          </p:cNvPr>
          <p:cNvSpPr txBox="1"/>
          <p:nvPr/>
        </p:nvSpPr>
        <p:spPr>
          <a:xfrm>
            <a:off x="251520" y="1086823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Cel jest pewnego rodzaju stacją docelową – czymś, czego pragniesz lub potrzebujesz i co osiągasz, podejmując określone kroki. Wyznacza kierunek w Twoim planie działania.</a:t>
            </a:r>
          </a:p>
          <a:p>
            <a:endParaRPr lang="pl-PL" sz="1400" dirty="0"/>
          </a:p>
          <a:p>
            <a:r>
              <a:rPr lang="pl-PL" sz="1400" dirty="0"/>
              <a:t>Aby działań naprawdę skutecznie, powinno się zawsze określać swoje cele na piśmie, w sposób dla Ciebie zrozumiały. Pomocna może okazać się metoda określania celów zwana „inteligentną” (z ang. SMART). Sposób ten zakłada, że cele będą: szczegółowe, mierzalne, ambitne, realistyczne, terminowe.</a:t>
            </a:r>
          </a:p>
        </p:txBody>
      </p:sp>
    </p:spTree>
    <p:extLst>
      <p:ext uri="{BB962C8B-B14F-4D97-AF65-F5344CB8AC3E}">
        <p14:creationId xmlns:p14="http://schemas.microsoft.com/office/powerpoint/2010/main" val="4002379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title"/>
          </p:nvPr>
        </p:nvSpPr>
        <p:spPr>
          <a:xfrm>
            <a:off x="107504" y="642938"/>
            <a:ext cx="8928991" cy="481806"/>
          </a:xfrm>
        </p:spPr>
        <p:txBody>
          <a:bodyPr/>
          <a:lstStyle/>
          <a:p>
            <a:pPr algn="l" eaLnBrk="1" hangingPunct="1"/>
            <a: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Ćwiczenie 2 – Moje cele</a:t>
            </a:r>
            <a:b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altLang="pl-PL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</a:rPr>
              <a:t>Uzupełnij tabelę, wpisując kilka Twoich własnych celów. Niech będą one SMART </a:t>
            </a:r>
            <a:r>
              <a:rPr lang="pl-PL" altLang="pl-PL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pl-PL" alt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5" name="Obraz 5" descr="logo-SKEF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357938"/>
            <a:ext cx="164306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EC347292-3FE7-86FD-BF41-888A26F9B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0748075"/>
              </p:ext>
            </p:extLst>
          </p:nvPr>
        </p:nvGraphicFramePr>
        <p:xfrm>
          <a:off x="179511" y="1600200"/>
          <a:ext cx="8856984" cy="273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14246">
                  <a:extLst>
                    <a:ext uri="{9D8B030D-6E8A-4147-A177-3AD203B41FA5}">
                      <a16:colId xmlns:a16="http://schemas.microsoft.com/office/drawing/2014/main" val="4050697125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3399992129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453247623"/>
                    </a:ext>
                  </a:extLst>
                </a:gridCol>
                <a:gridCol w="2214246">
                  <a:extLst>
                    <a:ext uri="{9D8B030D-6E8A-4147-A177-3AD203B41FA5}">
                      <a16:colId xmlns:a16="http://schemas.microsoft.com/office/drawing/2014/main" val="2981652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/>
                        <a:t>Szczegółowy cel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/>
                        <a:t>Data osiągnięcia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/>
                        <a:t>Szacowany koszt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/>
                        <a:t>Ilość pieniędzy konieczna do oszczędzania tygodniowo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52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57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650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64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474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OGÓŁEM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pl-PL" sz="1400" b="1" dirty="0">
                          <a:solidFill>
                            <a:schemeClr val="bg1"/>
                          </a:solidFill>
                        </a:rPr>
                        <a:t>OGÓŁEM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816318"/>
                  </a:ext>
                </a:extLst>
              </a:tr>
            </a:tbl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52595452-3C3E-795E-B285-DE3C770C93C2}"/>
              </a:ext>
            </a:extLst>
          </p:cNvPr>
          <p:cNvSpPr txBox="1"/>
          <p:nvPr/>
        </p:nvSpPr>
        <p:spPr>
          <a:xfrm>
            <a:off x="719571" y="484230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Możesz być z siebie dumny! Ten pierwszy krok był naprawdę wielki! Trzeba się dowiedzieć o sobie wielu rzeczy – o swoich potrzebach, zachciankach i wartościach – zanim określi się swoje cele zgodnie z metodą SMART.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2888</Words>
  <Application>Microsoft Office PowerPoint</Application>
  <PresentationFormat>Pokaz na ekranie (4:3)</PresentationFormat>
  <Paragraphs>236</Paragraphs>
  <Slides>32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Aptos</vt:lpstr>
      <vt:lpstr>Arial</vt:lpstr>
      <vt:lpstr>Calibri</vt:lpstr>
      <vt:lpstr>Wingdings</vt:lpstr>
      <vt:lpstr>Motyw pakietu Office</vt:lpstr>
      <vt:lpstr>Prezentacja programu PowerPoint</vt:lpstr>
      <vt:lpstr>Prezentacja programu PowerPoint</vt:lpstr>
      <vt:lpstr>Ćwiczenia 1: Moje potrzeby i zachcianki – czy potrafię je odróżnić?  Spójrz na poniższe zdjęcia różnych dóbr i zastanów się, które uznałbyś za potrzebę, a które za zachciankę według swoich osobistych odczuć. Czy dla Twoich rówieśników wybór byłby ten sam? A dla Twoich rodziców lub dziadków? Zastanów się, czy wszyscy ludzie, niezależnie od wieku, sytuacji finansowej czy rodzinnej, mają te same potrzeby i zachcianki? </vt:lpstr>
      <vt:lpstr>Ćwiczenia 1: Moje potrzeby i zachcianki – Czy potrafię je odróżnić? </vt:lpstr>
      <vt:lpstr>TRZY FUNDAMENTALNE ZASADY W POSTĘPOWANIU Z PIENIĘDZMI</vt:lpstr>
      <vt:lpstr> Czym jest planowanie finansowe?  </vt:lpstr>
      <vt:lpstr>Prezentacja programu PowerPoint</vt:lpstr>
      <vt:lpstr>Określanie celów</vt:lpstr>
      <vt:lpstr>Ćwiczenie 2 – Moje cele  Uzupełnij tabelę, wpisując kilka Twoich własnych celów. Niech będą one SMART </vt:lpstr>
      <vt:lpstr>Podejmowanie decyzji Koszt utraconych korzyści</vt:lpstr>
      <vt:lpstr>Ćwiczenie 3 – Małe kroki, wielkie cele  Wyznacz dwa wielkie cele finansowe, które chciałbyś osiągnąć w swoim życiu. Dla każdego z nich określ dwa małe kroki, które możesz wykonać już dziś, żeby przybliżyły Cię do tych celów w przyszłości.</vt:lpstr>
      <vt:lpstr>Pamiętaj! Pieniądz jest zawsze ograniczonym zasobem!</vt:lpstr>
      <vt:lpstr>Prezentacja programu PowerPoint</vt:lpstr>
      <vt:lpstr>Budżet</vt:lpstr>
      <vt:lpstr>Prezentacja programu PowerPoint</vt:lpstr>
      <vt:lpstr>Prezentacja programu PowerPoint</vt:lpstr>
      <vt:lpstr>Prezentacja programu PowerPoint</vt:lpstr>
      <vt:lpstr>Prezentacja programu PowerPoint</vt:lpstr>
      <vt:lpstr>Zerowy PIT dla młodych</vt:lpstr>
      <vt:lpstr>Prezentacja programu PowerPoint</vt:lpstr>
      <vt:lpstr>Prezentacja programu PowerPoint</vt:lpstr>
      <vt:lpstr>Prezentacja programu PowerPoint</vt:lpstr>
      <vt:lpstr>Oszczędzanie a inwestowanie</vt:lpstr>
      <vt:lpstr>Dlaczego oszczędzamy i inwestujemy pieniądze? </vt:lpstr>
      <vt:lpstr>Od czego zacząć oszczędzanie?</vt:lpstr>
      <vt:lpstr>Produkty oszczędnościowe</vt:lpstr>
      <vt:lpstr>Zysk z lokaty</vt:lpstr>
      <vt:lpstr>Podatek od zysków kapitałowych –  tzw. podatek Belki</vt:lpstr>
      <vt:lpstr>Inwestowanie</vt:lpstr>
      <vt:lpstr>Alternatywne formy inwestowania</vt:lpstr>
      <vt:lpstr>Od czego zależy wysokość dochodu z inwestycji?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edukacyjny  Żyj finansowo! czyli jak zarządzać finansami w życiu osobistym - szkolenie dla nauczycieli przygotowujące do prowadzenia zajęć</dc:title>
  <dc:creator>Katarzyna  Kołodziejczyk</dc:creator>
  <cp:lastModifiedBy>Katarzyna  Kołodziejczyk</cp:lastModifiedBy>
  <cp:revision>82</cp:revision>
  <dcterms:created xsi:type="dcterms:W3CDTF">2021-01-11T11:32:08Z</dcterms:created>
  <dcterms:modified xsi:type="dcterms:W3CDTF">2024-03-13T11:57:42Z</dcterms:modified>
</cp:coreProperties>
</file>