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67" r:id="rId1"/>
  </p:sldMasterIdLst>
  <p:notesMasterIdLst>
    <p:notesMasterId r:id="rId17"/>
  </p:notesMasterIdLst>
  <p:handoutMasterIdLst>
    <p:handoutMasterId r:id="rId18"/>
  </p:handoutMasterIdLst>
  <p:sldIdLst>
    <p:sldId id="394" r:id="rId2"/>
    <p:sldId id="395" r:id="rId3"/>
    <p:sldId id="396" r:id="rId4"/>
    <p:sldId id="400" r:id="rId5"/>
    <p:sldId id="397" r:id="rId6"/>
    <p:sldId id="398" r:id="rId7"/>
    <p:sldId id="399" r:id="rId8"/>
    <p:sldId id="401" r:id="rId9"/>
    <p:sldId id="404" r:id="rId10"/>
    <p:sldId id="403" r:id="rId11"/>
    <p:sldId id="411" r:id="rId12"/>
    <p:sldId id="412" r:id="rId13"/>
    <p:sldId id="413" r:id="rId14"/>
    <p:sldId id="414" r:id="rId15"/>
    <p:sldId id="324" r:id="rId16"/>
  </p:sldIdLst>
  <p:sldSz cx="9144000" cy="6858000" type="screen4x3"/>
  <p:notesSz cx="6797675" cy="9928225"/>
  <p:defaultTextStyle>
    <a:defPPr>
      <a:defRPr lang="pl-PL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44A729"/>
    <a:srgbClr val="C6E6A2"/>
    <a:srgbClr val="006600"/>
    <a:srgbClr val="FF0066"/>
    <a:srgbClr val="996633"/>
    <a:srgbClr val="B2DE82"/>
    <a:srgbClr val="CCFF99"/>
    <a:srgbClr val="CCFFCC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618" autoAdjust="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306CE1D-2A37-440D-B9EF-A36161451A4E}" type="datetimeFigureOut">
              <a:rPr lang="pl-PL"/>
              <a:pPr>
                <a:defRPr/>
              </a:pPr>
              <a:t>11.02.2025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A252CEF-8DED-44CA-8281-62204006DFC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44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fld id="{DA9D0A74-9DD0-4E53-8E6E-2B9D90A6DBC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7145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8068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933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Obraz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207A4-AFE2-4A4B-A008-23EE6655DEC7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C0746-CD38-4DA8-AA95-B0FC0A1158E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14EE0-790B-4316-8E71-75179A501EA0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Obraz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CD80C9-9BE0-4EEC-B98F-6A118FAD09CD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C3F2EE-1AA9-43F6-91DB-E4443C3F4690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Obraz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8550CA-7F16-44BA-AE37-45A8DE3CA69F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 descr="Obraz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D34822-9962-441D-8F09-DD31FCD61B9E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Obraz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57915F-3B73-4A13-8625-8B4A8FBCF959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Obraz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7D5D5A-116E-4EAE-91C7-6F947FBF8871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Obraz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30FEB-3ECB-4AB7-9075-71AF0A9E59CC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Obraz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2C2CEC-8F99-41C5-B7C7-82F8A15A6BBF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780F9F5-5538-408A-A4C1-E38B5D50617B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0" r:id="rId3"/>
    <p:sldLayoutId id="2147484371" r:id="rId4"/>
    <p:sldLayoutId id="2147484372" r:id="rId5"/>
    <p:sldLayoutId id="2147484373" r:id="rId6"/>
    <p:sldLayoutId id="2147484374" r:id="rId7"/>
    <p:sldLayoutId id="2147484375" r:id="rId8"/>
    <p:sldLayoutId id="2147484376" r:id="rId9"/>
    <p:sldLayoutId id="2147484377" r:id="rId10"/>
    <p:sldLayoutId id="2147484378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hyperlink" Target="mailto:kkolodziejczyk@skef.p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492896"/>
            <a:ext cx="9144000" cy="3168352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pl-PL" sz="4800" dirty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</a:br>
            <a:br>
              <a:rPr lang="pl-PL" sz="4800" dirty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l-PL" sz="5000" b="1" dirty="0">
                <a:solidFill>
                  <a:srgbClr val="800080"/>
                </a:solidFill>
                <a:latin typeface="Aptos" panose="020B0004020202020204" pitchFamily="34" charset="0"/>
              </a:rPr>
              <a:t>Wprowadzenie do celów i metod badania ewaluacyjnego. </a:t>
            </a:r>
            <a:br>
              <a:rPr lang="pl-PL" sz="5000" b="1" dirty="0">
                <a:solidFill>
                  <a:srgbClr val="800080"/>
                </a:solidFill>
                <a:latin typeface="Aptos" panose="020B0004020202020204" pitchFamily="34" charset="0"/>
              </a:rPr>
            </a:br>
            <a:r>
              <a:rPr lang="pl-PL" sz="5000" b="1" dirty="0">
                <a:solidFill>
                  <a:srgbClr val="800080"/>
                </a:solidFill>
                <a:latin typeface="Aptos" panose="020B0004020202020204" pitchFamily="34" charset="0"/>
              </a:rPr>
              <a:t>Narzędzia badania ewaluacyjnego.</a:t>
            </a:r>
            <a:br>
              <a:rPr lang="pl-PL" sz="6700" b="1" dirty="0">
                <a:solidFill>
                  <a:srgbClr val="800080"/>
                </a:solidFill>
              </a:rPr>
            </a:br>
            <a:br>
              <a:rPr lang="pl-PL" sz="6000" dirty="0"/>
            </a:br>
            <a:br>
              <a:rPr lang="pl-PL" sz="4000" dirty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pl-PL" sz="4000" dirty="0">
              <a:solidFill>
                <a:srgbClr val="800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445224"/>
            <a:ext cx="9144000" cy="12699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pl-PL" sz="1600" b="1" i="1" dirty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pl-PL" sz="1600" b="1" i="1" dirty="0">
              <a:latin typeface="Aptos" panose="020B0004020202020204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pl-PL" sz="2000" b="1" dirty="0">
                <a:solidFill>
                  <a:schemeClr val="tx1"/>
                </a:solidFill>
                <a:latin typeface="Aptos" panose="020B0004020202020204" pitchFamily="34" charset="0"/>
                <a:cs typeface="Arial" pitchFamily="34" charset="0"/>
              </a:rPr>
              <a:t>Warszawa, 19 stycznia 2025 r.</a:t>
            </a:r>
          </a:p>
        </p:txBody>
      </p:sp>
    </p:spTree>
    <p:extLst>
      <p:ext uri="{BB962C8B-B14F-4D97-AF65-F5344CB8AC3E}">
        <p14:creationId xmlns:p14="http://schemas.microsoft.com/office/powerpoint/2010/main" val="2466327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AF4E73-9F74-C1AF-7B70-AE3930AC6D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5576" y="620689"/>
            <a:ext cx="3664024" cy="1224135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300" b="1" dirty="0">
                <a:latin typeface="Aptos" panose="020B0004020202020204" pitchFamily="34" charset="0"/>
              </a:rPr>
              <a:t>PRETEST </a:t>
            </a:r>
          </a:p>
          <a:p>
            <a:pPr marL="0" indent="0" algn="ctr">
              <a:buNone/>
            </a:pPr>
            <a:r>
              <a:rPr lang="pl-PL" sz="2100" b="1" dirty="0">
                <a:latin typeface="Aptos" panose="020B0004020202020204" pitchFamily="34" charset="0"/>
              </a:rPr>
              <a:t>przed</a:t>
            </a:r>
            <a:r>
              <a:rPr lang="pl-PL" sz="2100" dirty="0">
                <a:latin typeface="Aptos" panose="020B0004020202020204" pitchFamily="34" charset="0"/>
              </a:rPr>
              <a:t> </a:t>
            </a:r>
            <a:r>
              <a:rPr lang="pl-PL" sz="2100" b="1" dirty="0">
                <a:latin typeface="Aptos" panose="020B0004020202020204" pitchFamily="34" charset="0"/>
              </a:rPr>
              <a:t>rozpoczęciem</a:t>
            </a:r>
            <a:r>
              <a:rPr lang="pl-PL" sz="2100" dirty="0">
                <a:latin typeface="Aptos" panose="020B00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pl-PL" sz="2100" dirty="0">
                <a:latin typeface="Aptos" panose="020B0004020202020204" pitchFamily="34" charset="0"/>
              </a:rPr>
              <a:t>zajęć projektowych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DC66B94C-DC3A-EEC9-67FE-348D08A6F6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620689"/>
            <a:ext cx="3816424" cy="1224135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300" b="1" dirty="0">
                <a:latin typeface="Aptos" panose="020B0004020202020204" pitchFamily="34" charset="0"/>
              </a:rPr>
              <a:t>POSTTEST</a:t>
            </a:r>
          </a:p>
          <a:p>
            <a:pPr marL="0" indent="0" algn="ctr">
              <a:buNone/>
            </a:pPr>
            <a:r>
              <a:rPr lang="pl-PL" sz="2100" b="1" dirty="0">
                <a:latin typeface="Aptos" panose="020B0004020202020204" pitchFamily="34" charset="0"/>
              </a:rPr>
              <a:t>po zakończeniu </a:t>
            </a:r>
          </a:p>
          <a:p>
            <a:pPr marL="0" indent="0" algn="ctr">
              <a:buNone/>
            </a:pPr>
            <a:r>
              <a:rPr lang="pl-PL" sz="2100" dirty="0">
                <a:latin typeface="Aptos" panose="020B0004020202020204" pitchFamily="34" charset="0"/>
              </a:rPr>
              <a:t>zajęć projektowych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8252DA3A-A244-1BB6-5E96-6B715546E084}"/>
              </a:ext>
            </a:extLst>
          </p:cNvPr>
          <p:cNvSpPr txBox="1"/>
          <p:nvPr/>
        </p:nvSpPr>
        <p:spPr>
          <a:xfrm>
            <a:off x="755576" y="2348880"/>
            <a:ext cx="763284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Tx/>
              <a:buFont typeface="Wingdings" panose="05000000000000000000" pitchFamily="2" charset="2"/>
              <a:buChar char="§"/>
            </a:pPr>
            <a:r>
              <a:rPr lang="pl-PL" sz="2000" dirty="0">
                <a:effectLst/>
                <a:latin typeface="Aptos" panose="020B0004020202020204" pitchFamily="34" charset="0"/>
              </a:rPr>
              <a:t>badanie anonimowe,</a:t>
            </a:r>
          </a:p>
          <a:p>
            <a:pPr marL="342900" indent="-342900">
              <a:buClrTx/>
              <a:buFont typeface="Wingdings" panose="05000000000000000000" pitchFamily="2" charset="2"/>
              <a:buChar char="§"/>
            </a:pPr>
            <a:r>
              <a:rPr lang="pl-PL" sz="2000" dirty="0">
                <a:effectLst/>
                <a:latin typeface="Aptos" panose="020B0004020202020204" pitchFamily="34" charset="0"/>
              </a:rPr>
              <a:t>badanie należy przeprowadzić w ramach godzin organizacyjno-administracyjnych,</a:t>
            </a:r>
          </a:p>
          <a:p>
            <a:pPr marL="342900" indent="-342900">
              <a:buClrTx/>
              <a:buFont typeface="Wingdings" panose="05000000000000000000" pitchFamily="2" charset="2"/>
              <a:buChar char="§"/>
            </a:pPr>
            <a:r>
              <a:rPr lang="pl-PL" sz="2000" dirty="0">
                <a:effectLst/>
                <a:latin typeface="Aptos" panose="020B0004020202020204" pitchFamily="34" charset="0"/>
              </a:rPr>
              <a:t>narzędzia obejmują pytania testowe sprawdzające wiedzę finansową i zadania weryfikujące umiejętności finansowe z poszczególnych obszarów pakietu,</a:t>
            </a:r>
          </a:p>
          <a:p>
            <a:pPr marL="342900" indent="-342900">
              <a:buClrTx/>
              <a:buFont typeface="Wingdings" panose="05000000000000000000" pitchFamily="2" charset="2"/>
              <a:buChar char="§"/>
            </a:pPr>
            <a:r>
              <a:rPr lang="pl-PL" sz="2000" dirty="0">
                <a:effectLst/>
                <a:latin typeface="Aptos" panose="020B0004020202020204" pitchFamily="34" charset="0"/>
              </a:rPr>
              <a:t>nauczyciel otrzyma wersję elektroniczną do wydruku,</a:t>
            </a:r>
          </a:p>
          <a:p>
            <a:pPr marL="342900" indent="-342900">
              <a:buClrTx/>
              <a:buFont typeface="Wingdings" panose="05000000000000000000" pitchFamily="2" charset="2"/>
              <a:buChar char="§"/>
            </a:pPr>
            <a:r>
              <a:rPr lang="pl-PL" sz="2000" dirty="0">
                <a:effectLst/>
                <a:latin typeface="Aptos" panose="020B0004020202020204" pitchFamily="34" charset="0"/>
              </a:rPr>
              <a:t>wypełnione testy należy odesłać do SKEF w terminie 7 dni od ich przeprowadzenia [poczta tradycyjna].</a:t>
            </a:r>
            <a:endParaRPr lang="pl-PL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99060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B8BA16-996C-7629-84D6-63A715C41F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8DC155-3631-EEF1-3D2E-677440D2A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76" y="980728"/>
            <a:ext cx="8147248" cy="4608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300" b="1" dirty="0">
                <a:latin typeface="Aptos" panose="020B0004020202020204" pitchFamily="34" charset="0"/>
              </a:rPr>
              <a:t>KWESTIONARIUSZ AUTOREFLEKSJI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Aptos" panose="020B0004020202020204" pitchFamily="34" charset="0"/>
              </a:rPr>
              <a:t>on-line,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Aptos" panose="020B0004020202020204" pitchFamily="34" charset="0"/>
              </a:rPr>
              <a:t>na koniec projektu,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Aptos" panose="020B0004020202020204" pitchFamily="34" charset="0"/>
              </a:rPr>
              <a:t>badanie anonimowe,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Aptos" panose="020B0004020202020204" pitchFamily="34" charset="0"/>
              </a:rPr>
              <a:t>pytania będą obejmować ocenę przebiegu projektu i realizacji działań oraz samoocenę wpływu projektu na poziom kompetencji zawodowych nauczycieli w obszarze edukacji finansowej,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Aptos" panose="020B0004020202020204" pitchFamily="34" charset="0"/>
              </a:rPr>
              <a:t>pytania zamknięte i pytania otwarte,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Aptos" panose="020B0004020202020204" pitchFamily="34" charset="0"/>
              </a:rPr>
              <a:t>czas ok. 20-30 min,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Aptos" panose="020B0004020202020204" pitchFamily="34" charset="0"/>
              </a:rPr>
              <a:t>badanie należy przeprowadzić w ramach godzin organizacyjno-administracyjnych,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Aptos" panose="020B0004020202020204" pitchFamily="34" charset="0"/>
              </a:rPr>
              <a:t>kwestionariusz należy wypełnić w terminie 7 dni od otrzymania linku.</a:t>
            </a:r>
          </a:p>
        </p:txBody>
      </p:sp>
    </p:spTree>
    <p:extLst>
      <p:ext uri="{BB962C8B-B14F-4D97-AF65-F5344CB8AC3E}">
        <p14:creationId xmlns:p14="http://schemas.microsoft.com/office/powerpoint/2010/main" val="2713479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8E9B6A-A468-2A3D-9CED-664BF1AEE8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BE76BE-BEDB-26A7-1E3E-BDD0228F2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540" y="1412776"/>
            <a:ext cx="8280920" cy="34203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300" b="1" dirty="0">
                <a:latin typeface="Aptos" panose="020B0004020202020204" pitchFamily="34" charset="0"/>
              </a:rPr>
              <a:t>WYWIADY GRUPOWE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Aptos" panose="020B0004020202020204" pitchFamily="34" charset="0"/>
              </a:rPr>
              <a:t>wywiady zostaną przeprowadzone podczas seminarium podsumowującego projekt [03-06.2027],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Aptos" panose="020B0004020202020204" pitchFamily="34" charset="0"/>
              </a:rPr>
              <a:t>3 grupy nauczycieli,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Aptos" panose="020B0004020202020204" pitchFamily="34" charset="0"/>
              </a:rPr>
              <a:t>pytania będą obejmować przebieg całego projektu, realizacji poszczególnych działań projektowych, ocenę projektu z perspektywy uczniów, nauczycieli, szkoły oraz wpływ projektu na poziom kompetencji zawodowych nauczycieli w obszarze edukacji finansowej,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Aptos" panose="020B0004020202020204" pitchFamily="34" charset="0"/>
              </a:rPr>
              <a:t>czas trwania: ok. 1h.</a:t>
            </a:r>
          </a:p>
          <a:p>
            <a:pPr marL="0" indent="0">
              <a:buNone/>
            </a:pPr>
            <a:endParaRPr lang="pl-PL" sz="2300" b="1" dirty="0">
              <a:latin typeface="Aptos" panose="020B00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2000" dirty="0">
              <a:latin typeface="Aptos" panose="020B00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2300" b="1" dirty="0">
              <a:latin typeface="Aptos" panose="020B00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2300" b="1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986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E0452E-4B56-8526-1224-1D326653E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300" b="1" dirty="0">
                <a:latin typeface="Aptos" panose="020B0004020202020204" pitchFamily="34" charset="0"/>
              </a:rPr>
              <a:t>OBSERWACJE LEKCJI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Aptos" panose="020B0004020202020204" pitchFamily="34" charset="0"/>
              </a:rPr>
              <a:t>obserwacje zostaną przeprowadzone w I semestrze II klasy,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Aptos" panose="020B0004020202020204" pitchFamily="34" charset="0"/>
              </a:rPr>
              <a:t>zostanie przeprowadzonych łącznie 10 obserwacji w wybranych grupach projektowych,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Aptos" panose="020B0004020202020204" pitchFamily="34" charset="0"/>
              </a:rPr>
              <a:t>wytypowany nauczyciel zostanie poinformowany o planowanej wizytacji z co najmniej 7-dniowym wyprzedzeniem,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Aptos" panose="020B0004020202020204" pitchFamily="34" charset="0"/>
              </a:rPr>
              <a:t>czas trwania: 45 min,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Aptos" panose="020B0004020202020204" pitchFamily="34" charset="0"/>
              </a:rPr>
              <a:t>zbiorcze wyniki obserwacji zostaną zaprezentowane podczas warsztatu doszkalającego [02-05.2026] w celu eliminacji ewentualnych trudności czy nieprawidłowości.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2948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59352A-C68A-2EA0-37E6-EB4C44595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939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>
                <a:latin typeface="Aptos" panose="020B0004020202020204" pitchFamily="34" charset="0"/>
              </a:rPr>
              <a:t>Moje refleksje po warsztacie metodycznym </a:t>
            </a:r>
            <a:r>
              <a:rPr lang="pl-PL" sz="3300" dirty="0">
                <a:latin typeface="Aptos" panose="020B0004020202020204" pitchFamily="34" charset="0"/>
              </a:rPr>
              <a:t>[17-19.01.2025]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C7EAED-E623-1B82-37D7-D861C8DD0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29" y="1844824"/>
            <a:ext cx="8363272" cy="41373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100" dirty="0">
                <a:latin typeface="Aptos" panose="020B0004020202020204" pitchFamily="34" charset="0"/>
              </a:rPr>
              <a:t>Co mi się podobało podczas warsztatu?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100" dirty="0">
                <a:latin typeface="Aptos" panose="020B0004020202020204" pitchFamily="34" charset="0"/>
              </a:rPr>
              <a:t>Co mi się NIE podobało podczas warsztatu?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100" dirty="0">
                <a:latin typeface="Aptos" panose="020B0004020202020204" pitchFamily="34" charset="0"/>
              </a:rPr>
              <a:t>Czy warsztat spełnił moje oczekiwania? – </a:t>
            </a:r>
          </a:p>
          <a:p>
            <a:pPr marL="0" indent="0">
              <a:buNone/>
            </a:pPr>
            <a:r>
              <a:rPr lang="pl-PL" sz="2100" dirty="0">
                <a:latin typeface="Aptos" panose="020B0004020202020204" pitchFamily="34" charset="0"/>
              </a:rPr>
              <a:t>	jeśli NIE, to dlaczego?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100" dirty="0">
                <a:latin typeface="Aptos" panose="020B0004020202020204" pitchFamily="34" charset="0"/>
              </a:rPr>
              <a:t>Czego zabrakło podczas warsztatu?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100" dirty="0">
                <a:latin typeface="Aptos" panose="020B0004020202020204" pitchFamily="34" charset="0"/>
              </a:rPr>
              <a:t>Czy informacje zdobyte podczas warsztatu będą przydatne do realizacji zajęć projektowych z uczniami?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100" dirty="0">
                <a:latin typeface="Aptos" panose="020B0004020202020204" pitchFamily="34" charset="0"/>
              </a:rPr>
              <a:t>Czy udział w warsztacie podniósł Twoje kompetencje zawodowe w obszarze edukacji finansowej?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100" dirty="0">
                <a:latin typeface="Aptos" panose="020B0004020202020204" pitchFamily="34" charset="0"/>
              </a:rPr>
              <a:t>W skali od 1 do 5 oceń przygotowanie merytoryczne ekspertów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100" dirty="0">
                <a:latin typeface="Aptos" panose="020B0004020202020204" pitchFamily="34" charset="0"/>
              </a:rPr>
              <a:t>W skali od 1 do 5 oceń organizację warsztatów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66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2123728" y="2636912"/>
            <a:ext cx="7200800" cy="2696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b="1" dirty="0">
                <a:effectLst/>
                <a:latin typeface="Aptos" panose="020B0004020202020204" pitchFamily="34" charset="0"/>
              </a:rPr>
              <a:t>Dziękuję za uwagę</a:t>
            </a:r>
            <a:endParaRPr lang="pl-PL" sz="5400" dirty="0">
              <a:effectLst/>
              <a:latin typeface="Aptos" panose="020B0004020202020204" pitchFamily="34" charset="0"/>
            </a:endParaRPr>
          </a:p>
          <a:p>
            <a:endParaRPr lang="pl-PL" sz="2400" b="1" dirty="0">
              <a:effectLst/>
              <a:latin typeface="Aptos" panose="020B0004020202020204" pitchFamily="34" charset="0"/>
            </a:endParaRPr>
          </a:p>
          <a:p>
            <a:pPr algn="ctr"/>
            <a:r>
              <a:rPr lang="pl-PL" sz="2400" b="1" dirty="0">
                <a:effectLst/>
                <a:latin typeface="Aptos" panose="020B0004020202020204" pitchFamily="34" charset="0"/>
              </a:rPr>
              <a:t>Katarzyna Kołodziejczyk-Tokarczyk</a:t>
            </a:r>
          </a:p>
          <a:p>
            <a:pPr algn="ctr"/>
            <a:r>
              <a:rPr lang="pl-PL" sz="2400" b="1" dirty="0">
                <a:effectLst/>
                <a:latin typeface="Aptos" panose="020B0004020202020204" pitchFamily="34" charset="0"/>
              </a:rPr>
              <a:t>e-mail: </a:t>
            </a:r>
            <a:r>
              <a:rPr lang="pl-PL" sz="2400" b="1" dirty="0">
                <a:effectLst/>
                <a:latin typeface="Aptos" panose="020B0004020202020204" pitchFamily="34" charset="0"/>
                <a:hlinkClick r:id="rId4"/>
              </a:rPr>
              <a:t>kkolodziejczyk@skef.pl</a:t>
            </a:r>
            <a:endParaRPr lang="pl-PL" sz="2400" b="1" dirty="0">
              <a:effectLst/>
              <a:latin typeface="Aptos" panose="020B0004020202020204" pitchFamily="34" charset="0"/>
            </a:endParaRPr>
          </a:p>
          <a:p>
            <a:pPr algn="ctr"/>
            <a:r>
              <a:rPr lang="pl-PL" sz="2400" b="1" dirty="0">
                <a:effectLst/>
                <a:latin typeface="Aptos" panose="020B0004020202020204" pitchFamily="34" charset="0"/>
              </a:rPr>
              <a:t>tel. 695-981-036</a:t>
            </a:r>
          </a:p>
        </p:txBody>
      </p:sp>
      <p:pic>
        <p:nvPicPr>
          <p:cNvPr id="7" name="Obraz 6" descr="Teodor Cat — dziękuję">
            <a:extLst>
              <a:ext uri="{FF2B5EF4-FFF2-40B4-BE49-F238E27FC236}">
                <a16:creationId xmlns:a16="http://schemas.microsoft.com/office/drawing/2014/main" id="{37AB9AD4-E187-0859-B6A2-1A39F14F79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17712"/>
            <a:ext cx="2438400" cy="243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2940A3-6CDC-E5EF-F0C1-C030B43E3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r>
              <a:rPr lang="pl-PL" b="1" dirty="0">
                <a:latin typeface="Aptos" panose="020B0004020202020204" pitchFamily="34" charset="0"/>
              </a:rPr>
              <a:t>Ewaluacja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D6D45B-B4AC-A38A-BBCA-3584906ED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206" y="1763688"/>
            <a:ext cx="8229600" cy="281744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sz="3400" dirty="0">
                <a:latin typeface="Aptos" panose="020B0004020202020204" pitchFamily="34" charset="0"/>
              </a:rPr>
              <a:t>Proces zbierania informacji z wykorzystaniem określonych narzędzi badawczych i ich analizowania w odniesieniu do celów, kryteriów i wartości przyjętych w badaniu ewaluacyjnym</a:t>
            </a:r>
          </a:p>
        </p:txBody>
      </p:sp>
      <p:pic>
        <p:nvPicPr>
          <p:cNvPr id="6" name="Grafika 5" descr="Sztuczna inteligencja kontur">
            <a:extLst>
              <a:ext uri="{FF2B5EF4-FFF2-40B4-BE49-F238E27FC236}">
                <a16:creationId xmlns:a16="http://schemas.microsoft.com/office/drawing/2014/main" id="{548D71FB-32B5-8F35-6E88-7241208F1C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57742" y="4834019"/>
            <a:ext cx="914400" cy="914400"/>
          </a:xfrm>
          <a:prstGeom prst="rect">
            <a:avLst/>
          </a:prstGeom>
        </p:spPr>
      </p:pic>
      <p:pic>
        <p:nvPicPr>
          <p:cNvPr id="8" name="Grafika 7" descr="Burza mózgów kontur">
            <a:extLst>
              <a:ext uri="{FF2B5EF4-FFF2-40B4-BE49-F238E27FC236}">
                <a16:creationId xmlns:a16="http://schemas.microsoft.com/office/drawing/2014/main" id="{FAD53285-E3B8-1F67-67DD-975A29ECD5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67288" y="4834019"/>
            <a:ext cx="914400" cy="914400"/>
          </a:xfrm>
          <a:prstGeom prst="rect">
            <a:avLst/>
          </a:prstGeom>
        </p:spPr>
      </p:pic>
      <p:pic>
        <p:nvPicPr>
          <p:cNvPr id="10" name="Grafika 9" descr="Dobry pomysł kontur">
            <a:extLst>
              <a:ext uri="{FF2B5EF4-FFF2-40B4-BE49-F238E27FC236}">
                <a16:creationId xmlns:a16="http://schemas.microsoft.com/office/drawing/2014/main" id="{840BAF7F-4555-F317-846C-6254E14732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31181" y="4834019"/>
            <a:ext cx="914400" cy="914400"/>
          </a:xfrm>
          <a:prstGeom prst="rect">
            <a:avLst/>
          </a:prstGeom>
        </p:spPr>
      </p:pic>
      <p:pic>
        <p:nvPicPr>
          <p:cNvPr id="11" name="Grafika 10" descr="Żarówka">
            <a:extLst>
              <a:ext uri="{FF2B5EF4-FFF2-40B4-BE49-F238E27FC236}">
                <a16:creationId xmlns:a16="http://schemas.microsoft.com/office/drawing/2014/main" id="{968A54CF-FE97-1572-40CD-EF53C74CB4A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745581" y="4149080"/>
            <a:ext cx="2213992" cy="221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64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F53271-8BE7-A389-9611-CE4D25080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092" y="387039"/>
            <a:ext cx="8229600" cy="1143000"/>
          </a:xfrm>
        </p:spPr>
        <p:txBody>
          <a:bodyPr/>
          <a:lstStyle/>
          <a:p>
            <a:r>
              <a:rPr lang="pl-PL" b="1" dirty="0">
                <a:latin typeface="Aptos" panose="020B0004020202020204" pitchFamily="34" charset="0"/>
              </a:rPr>
              <a:t>Ewaluacja projektu MDD3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DF9A0D-00A8-1323-E18B-BFDC58231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092" y="1530039"/>
            <a:ext cx="8611404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500" b="1" dirty="0">
                <a:solidFill>
                  <a:srgbClr val="800080"/>
                </a:solidFill>
                <a:latin typeface="Aptos" panose="020B0004020202020204" pitchFamily="34" charset="0"/>
              </a:rPr>
              <a:t>          GRUPY BADANYCH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300" b="1" dirty="0">
                <a:latin typeface="Aptos" panose="020B0004020202020204" pitchFamily="34" charset="0"/>
              </a:rPr>
              <a:t>Nauczyciele </a:t>
            </a:r>
            <a:r>
              <a:rPr lang="pl-PL" sz="2300" dirty="0">
                <a:latin typeface="Aptos" panose="020B0004020202020204" pitchFamily="34" charset="0"/>
              </a:rPr>
              <a:t>edukacji wczesnoszkolnej realizujący zajęcia na podstawie programu „Myślę, decyduję, działam – finanse dla najmłodszych” (…).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300" b="1" dirty="0">
                <a:latin typeface="Aptos" panose="020B0004020202020204" pitchFamily="34" charset="0"/>
              </a:rPr>
              <a:t>Uczniowie</a:t>
            </a:r>
            <a:r>
              <a:rPr lang="pl-PL" sz="2300" dirty="0">
                <a:latin typeface="Aptos" panose="020B0004020202020204" pitchFamily="34" charset="0"/>
              </a:rPr>
              <a:t> uczestniczący w zajęciach na podstawie programu „Myślę, decyduję, działam – finanse dla najmłodszych” (…).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sz="2300" dirty="0"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pl-PL" sz="2500" b="1" dirty="0">
                <a:solidFill>
                  <a:srgbClr val="800080"/>
                </a:solidFill>
                <a:latin typeface="Aptos" panose="020B0004020202020204" pitchFamily="34" charset="0"/>
              </a:rPr>
              <a:t>          METODY BADAWCZE</a:t>
            </a:r>
          </a:p>
          <a:p>
            <a:pPr marL="0" indent="0">
              <a:buNone/>
            </a:pPr>
            <a:r>
              <a:rPr lang="pl-PL" sz="2300" dirty="0">
                <a:latin typeface="Aptos" panose="020B0004020202020204" pitchFamily="34" charset="0"/>
              </a:rPr>
              <a:t>W badaniu ewaluacyjnym zostaną wykorzystane metody </a:t>
            </a:r>
            <a:r>
              <a:rPr lang="pl-PL" sz="2300" b="1" dirty="0">
                <a:latin typeface="Aptos" panose="020B0004020202020204" pitchFamily="34" charset="0"/>
              </a:rPr>
              <a:t>ilościowe</a:t>
            </a:r>
            <a:r>
              <a:rPr lang="pl-PL" sz="2300" dirty="0">
                <a:latin typeface="Aptos" panose="020B0004020202020204" pitchFamily="34" charset="0"/>
              </a:rPr>
              <a:t> (ile?) i </a:t>
            </a:r>
            <a:r>
              <a:rPr lang="pl-PL" sz="2300" b="1" dirty="0">
                <a:latin typeface="Aptos" panose="020B0004020202020204" pitchFamily="34" charset="0"/>
              </a:rPr>
              <a:t>jakościowe</a:t>
            </a:r>
            <a:r>
              <a:rPr lang="pl-PL" sz="2300" dirty="0">
                <a:latin typeface="Aptos" panose="020B0004020202020204" pitchFamily="34" charset="0"/>
              </a:rPr>
              <a:t> (co? gdzie? jak? dlaczego?).</a:t>
            </a:r>
          </a:p>
          <a:p>
            <a:pPr marL="0" indent="0">
              <a:buNone/>
            </a:pPr>
            <a:endParaRPr lang="pl-PL" sz="2300" b="1" dirty="0">
              <a:solidFill>
                <a:srgbClr val="800080"/>
              </a:solidFill>
              <a:latin typeface="Aptos" panose="020B0004020202020204" pitchFamily="34" charset="0"/>
            </a:endParaRPr>
          </a:p>
        </p:txBody>
      </p:sp>
      <p:pic>
        <p:nvPicPr>
          <p:cNvPr id="8" name="Grafika 7" descr="Insekt pod lupą kontur">
            <a:extLst>
              <a:ext uri="{FF2B5EF4-FFF2-40B4-BE49-F238E27FC236}">
                <a16:creationId xmlns:a16="http://schemas.microsoft.com/office/drawing/2014/main" id="{F0D82B0E-23F9-634C-D274-E03753CDB3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5072" y="4053907"/>
            <a:ext cx="667649" cy="667649"/>
          </a:xfrm>
          <a:prstGeom prst="rect">
            <a:avLst/>
          </a:prstGeom>
        </p:spPr>
      </p:pic>
      <p:pic>
        <p:nvPicPr>
          <p:cNvPr id="10" name="Grafika 9" descr="Dzieci kontur">
            <a:extLst>
              <a:ext uri="{FF2B5EF4-FFF2-40B4-BE49-F238E27FC236}">
                <a16:creationId xmlns:a16="http://schemas.microsoft.com/office/drawing/2014/main" id="{6D2F5A19-8BEA-8146-EC6D-53AC9B7277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8376" y="1315616"/>
            <a:ext cx="745232" cy="74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318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F72628-6C18-94DB-04E3-D698D4D51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2377"/>
            <a:ext cx="8229600" cy="1143000"/>
          </a:xfrm>
        </p:spPr>
        <p:txBody>
          <a:bodyPr/>
          <a:lstStyle/>
          <a:p>
            <a:r>
              <a:rPr lang="pl-PL" b="1" dirty="0">
                <a:latin typeface="Aptos" panose="020B0004020202020204" pitchFamily="34" charset="0"/>
              </a:rPr>
              <a:t>Ewaluacja projektu MDD3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6B70C5-F780-B8B0-478C-7C7BA36BC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100" y="2132856"/>
            <a:ext cx="8229600" cy="3084270"/>
          </a:xfrm>
        </p:spPr>
        <p:txBody>
          <a:bodyPr/>
          <a:lstStyle/>
          <a:p>
            <a:pPr marL="0" indent="0">
              <a:buNone/>
            </a:pPr>
            <a:r>
              <a:rPr lang="pl-PL" b="1" dirty="0">
                <a:solidFill>
                  <a:srgbClr val="800080"/>
                </a:solidFill>
                <a:latin typeface="Aptos" panose="020B0004020202020204" pitchFamily="34" charset="0"/>
              </a:rPr>
              <a:t>          </a:t>
            </a:r>
            <a:r>
              <a:rPr lang="pl-PL" sz="3000" b="1" dirty="0">
                <a:solidFill>
                  <a:srgbClr val="800080"/>
                </a:solidFill>
                <a:latin typeface="Aptos" panose="020B0004020202020204" pitchFamily="34" charset="0"/>
              </a:rPr>
              <a:t>CEL EWALUACJI:</a:t>
            </a:r>
          </a:p>
          <a:p>
            <a:pPr marL="0" indent="0">
              <a:buNone/>
            </a:pPr>
            <a:r>
              <a:rPr lang="pl-PL" sz="2500" dirty="0">
                <a:latin typeface="Aptos" panose="020B0004020202020204" pitchFamily="34" charset="0"/>
              </a:rPr>
              <a:t>Głównym celem ewaluacji będzie </a:t>
            </a:r>
            <a:r>
              <a:rPr lang="pl-PL" sz="2500" b="1" dirty="0">
                <a:latin typeface="Aptos" panose="020B0004020202020204" pitchFamily="34" charset="0"/>
              </a:rPr>
              <a:t>ocena, w jakim stopniu udało się osiągnąć założone w projekcie cele i rezultaty</a:t>
            </a:r>
            <a:r>
              <a:rPr lang="pl-PL" sz="2500" dirty="0">
                <a:latin typeface="Aptos" panose="020B0004020202020204" pitchFamily="34" charset="0"/>
              </a:rPr>
              <a:t>. Dodatkowo wyniki badania ewaluacyjnego pozwolą na sformułowanie wniosków z realizacji projektu oraz rekomendacji co do ewentualnych zmian w projekcie.</a:t>
            </a:r>
            <a:endParaRPr lang="pl-PL" sz="2500" dirty="0"/>
          </a:p>
        </p:txBody>
      </p:sp>
      <p:pic>
        <p:nvPicPr>
          <p:cNvPr id="5" name="Grafika 4" descr="Strzał w dziesiątkę kontur">
            <a:extLst>
              <a:ext uri="{FF2B5EF4-FFF2-40B4-BE49-F238E27FC236}">
                <a16:creationId xmlns:a16="http://schemas.microsoft.com/office/drawing/2014/main" id="{246BA8B2-B629-CE40-8F88-DF55331639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1560" y="1988840"/>
            <a:ext cx="667650" cy="66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319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6E869F-B5E8-D46B-EA7C-95A77065C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/>
          <a:lstStyle/>
          <a:p>
            <a:r>
              <a:rPr lang="pl-PL" b="1" dirty="0">
                <a:latin typeface="Aptos" panose="020B0004020202020204" pitchFamily="34" charset="0"/>
              </a:rPr>
              <a:t>Cele projektu MDD3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53F464-6286-30C9-4CFD-6E6FA112D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06641"/>
            <a:ext cx="8229600" cy="3052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>
                <a:solidFill>
                  <a:srgbClr val="800080"/>
                </a:solidFill>
                <a:latin typeface="Aptos" panose="020B0004020202020204" pitchFamily="34" charset="0"/>
              </a:rPr>
              <a:t>         </a:t>
            </a:r>
            <a:r>
              <a:rPr lang="pl-PL" sz="3000" b="1" dirty="0">
                <a:solidFill>
                  <a:srgbClr val="800080"/>
                </a:solidFill>
                <a:latin typeface="Aptos" panose="020B0004020202020204" pitchFamily="34" charset="0"/>
              </a:rPr>
              <a:t>CEL GŁÓWNY:</a:t>
            </a:r>
          </a:p>
          <a:p>
            <a:pPr marL="0" indent="0">
              <a:buNone/>
            </a:pPr>
            <a:r>
              <a:rPr lang="pl-PL" sz="2500" b="1" dirty="0">
                <a:latin typeface="Aptos" panose="020B0004020202020204" pitchFamily="34" charset="0"/>
              </a:rPr>
              <a:t>Rozwój świadomości finansowej wśród odbiorców projektu </a:t>
            </a:r>
            <a:r>
              <a:rPr lang="pl-PL" sz="2500" dirty="0">
                <a:latin typeface="Aptos" panose="020B0004020202020204" pitchFamily="34" charset="0"/>
              </a:rPr>
              <a:t>poprzez realizację innowacyjnego programu edukacji finansowej „Myślę, decyduję, działam – finanse dla najmłodszych” w kolejnych 3 latach szkolnych, począwszy od roku szkolnego 2024/2025 [pierwsza klasa] do roku szkolnego 2026/2027 [trzecia klasa].</a:t>
            </a:r>
          </a:p>
        </p:txBody>
      </p:sp>
      <p:pic>
        <p:nvPicPr>
          <p:cNvPr id="7" name="Grafika 6" descr="Strzał w dziesiątkę kontur">
            <a:extLst>
              <a:ext uri="{FF2B5EF4-FFF2-40B4-BE49-F238E27FC236}">
                <a16:creationId xmlns:a16="http://schemas.microsoft.com/office/drawing/2014/main" id="{EBA0E280-6B24-2CB4-C760-611A06BE21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7926" y="1988840"/>
            <a:ext cx="667650" cy="66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820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3D129C-318D-553D-94DA-2EB4011B3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526" y="445727"/>
            <a:ext cx="8229600" cy="1143000"/>
          </a:xfrm>
        </p:spPr>
        <p:txBody>
          <a:bodyPr/>
          <a:lstStyle/>
          <a:p>
            <a:r>
              <a:rPr lang="pl-PL" b="1" dirty="0">
                <a:latin typeface="Aptos" panose="020B0004020202020204" pitchFamily="34" charset="0"/>
              </a:rPr>
              <a:t>Cele projektu MDD3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E7504F-DA42-8C1C-64C9-07CC17992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526" y="181860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l-PL" b="1" dirty="0">
                <a:solidFill>
                  <a:srgbClr val="800080"/>
                </a:solidFill>
                <a:latin typeface="Aptos" panose="020B0004020202020204" pitchFamily="34" charset="0"/>
              </a:rPr>
              <a:t>         </a:t>
            </a:r>
            <a:r>
              <a:rPr lang="pl-PL" sz="3000" b="1" dirty="0">
                <a:solidFill>
                  <a:srgbClr val="800080"/>
                </a:solidFill>
                <a:latin typeface="Aptos" panose="020B0004020202020204" pitchFamily="34" charset="0"/>
              </a:rPr>
              <a:t>CELE SZCZEGÓŁOWE: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b="1" dirty="0">
                <a:latin typeface="Aptos" panose="020B0004020202020204" pitchFamily="34" charset="0"/>
              </a:rPr>
              <a:t>Wzrost wiedzy finansowej wśród uczniów </a:t>
            </a:r>
            <a:r>
              <a:rPr lang="pl-PL" sz="2000" dirty="0">
                <a:latin typeface="Aptos" panose="020B0004020202020204" pitchFamily="34" charset="0"/>
              </a:rPr>
              <a:t>poprzez udział w zajęciach pozalekcyjnych w kolejnych 3 latach szkolnych na podstawie programu edukacyjnego „Myślę, decyduję, działam – finanse dla najmłodszych”.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b="1" dirty="0">
                <a:latin typeface="Aptos" panose="020B0004020202020204" pitchFamily="34" charset="0"/>
              </a:rPr>
              <a:t>Rozwój umiejętności finansowych wśród uczniów </a:t>
            </a:r>
            <a:r>
              <a:rPr lang="pl-PL" sz="2000" dirty="0">
                <a:latin typeface="Aptos" panose="020B0004020202020204" pitchFamily="34" charset="0"/>
              </a:rPr>
              <a:t>poprzez udział w zajęciach pozalekcyjnych w kolejnych 3 latach szkolnych na podstawie programu edukacyjnego „Myślę, decyduję, działam – finanse dla najmłodszych”.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b="1" dirty="0">
                <a:latin typeface="Aptos" panose="020B0004020202020204" pitchFamily="34" charset="0"/>
              </a:rPr>
              <a:t>Rozwój kompetencji zawodowych w obszarze edukacji finansowej wśród nauczycieli </a:t>
            </a:r>
            <a:r>
              <a:rPr lang="pl-PL" sz="2000" dirty="0">
                <a:latin typeface="Aptos" panose="020B0004020202020204" pitchFamily="34" charset="0"/>
              </a:rPr>
              <a:t>edukacji wczesnoszkolnej poprzez udział w programie „Myślę, decyduję, działam – finanse dla najmłodszych”.</a:t>
            </a:r>
          </a:p>
        </p:txBody>
      </p:sp>
      <p:pic>
        <p:nvPicPr>
          <p:cNvPr id="5" name="Grafika 4" descr="Strzał w dziesiątkę kontur">
            <a:extLst>
              <a:ext uri="{FF2B5EF4-FFF2-40B4-BE49-F238E27FC236}">
                <a16:creationId xmlns:a16="http://schemas.microsoft.com/office/drawing/2014/main" id="{6C89ADB3-23EB-A930-4B7F-8AC8E01653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9552" y="1700808"/>
            <a:ext cx="667650" cy="66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819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4C5DA6-B030-81BE-505D-F6CA82A02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036" y="290328"/>
            <a:ext cx="8229600" cy="1143000"/>
          </a:xfrm>
        </p:spPr>
        <p:txBody>
          <a:bodyPr>
            <a:normAutofit/>
          </a:bodyPr>
          <a:lstStyle/>
          <a:p>
            <a:r>
              <a:rPr lang="pl-PL" b="1" dirty="0">
                <a:latin typeface="Aptos" panose="020B0004020202020204" pitchFamily="34" charset="0"/>
              </a:rPr>
              <a:t>Rezultaty projektu MDD3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2A0D3E-0121-474E-7F45-1FD701664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33328"/>
            <a:ext cx="8363272" cy="44439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3000" b="1" dirty="0">
                <a:solidFill>
                  <a:srgbClr val="800080"/>
                </a:solidFill>
                <a:latin typeface="Aptos" panose="020B0004020202020204" pitchFamily="34" charset="0"/>
              </a:rPr>
              <a:t>         REZULTATY MIĘKKIE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300" b="1" dirty="0">
                <a:latin typeface="Aptos" panose="020B0004020202020204" pitchFamily="34" charset="0"/>
              </a:rPr>
              <a:t>Wzrost wiedzy finansowej wśród uczniów w obszarach tematycznych pakietu </a:t>
            </a:r>
            <a:r>
              <a:rPr lang="pl-PL" sz="2300" dirty="0">
                <a:latin typeface="Aptos" panose="020B0004020202020204" pitchFamily="34" charset="0"/>
              </a:rPr>
              <a:t>edukacyjnego „Myślę, decyduję, działam – finanse dla najmłodszych” w okresie realizacji zajęć od pierwszej do trzeciej klasy”.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pl-PL" sz="2300" b="1" dirty="0">
                <a:latin typeface="Aptos" panose="020B0004020202020204" pitchFamily="34" charset="0"/>
              </a:rPr>
              <a:t>Rozwój umiejętności finansowych wśród uczniów </a:t>
            </a:r>
            <a:r>
              <a:rPr kumimoji="0" lang="pl-PL" sz="2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w obszarach tematycznych pakietu </a:t>
            </a:r>
            <a:r>
              <a:rPr kumimoji="0" lang="pl-PL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edukacyjnego „Myślę, decyduję, działam – finanse dla najmłodszych” w okresie realizacji zajęć od pierwszej do trzeciej klasy”.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300" b="1" dirty="0">
                <a:latin typeface="Aptos" panose="020B0004020202020204" pitchFamily="34" charset="0"/>
              </a:rPr>
              <a:t>Pozytywne zmiany wśród nauczycieli </a:t>
            </a:r>
            <a:r>
              <a:rPr lang="pl-PL" sz="2300" dirty="0">
                <a:latin typeface="Aptos" panose="020B0004020202020204" pitchFamily="34" charset="0"/>
              </a:rPr>
              <a:t>edukacji wczesnoszkolnej </a:t>
            </a:r>
            <a:r>
              <a:rPr lang="pl-PL" sz="2300" b="1" dirty="0">
                <a:latin typeface="Aptos" panose="020B0004020202020204" pitchFamily="34" charset="0"/>
              </a:rPr>
              <a:t>dotyczące rozwoju ich kompetencji zawodowych w obszarze edukacji finansowej</a:t>
            </a:r>
            <a:r>
              <a:rPr lang="pl-PL" sz="2300" dirty="0">
                <a:latin typeface="Aptos" panose="020B0004020202020204" pitchFamily="34" charset="0"/>
              </a:rPr>
              <a:t>.</a:t>
            </a:r>
          </a:p>
        </p:txBody>
      </p:sp>
      <p:pic>
        <p:nvPicPr>
          <p:cNvPr id="6" name="Grafika 5" descr="Podkładka — różne kontur">
            <a:extLst>
              <a:ext uri="{FF2B5EF4-FFF2-40B4-BE49-F238E27FC236}">
                <a16:creationId xmlns:a16="http://schemas.microsoft.com/office/drawing/2014/main" id="{7CF49384-3576-1064-D9A9-E6CCDC308E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4036" y="1196752"/>
            <a:ext cx="673224" cy="6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081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C82843-FA8E-1B40-E90A-88E8B35E3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2713"/>
            <a:ext cx="8229600" cy="1143000"/>
          </a:xfrm>
        </p:spPr>
        <p:txBody>
          <a:bodyPr/>
          <a:lstStyle/>
          <a:p>
            <a:r>
              <a:rPr lang="pl-PL" b="1" dirty="0">
                <a:latin typeface="Aptos" panose="020B0004020202020204" pitchFamily="34" charset="0"/>
              </a:rPr>
              <a:t>Rezultaty projektu MDD3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C19E34-3AD9-3197-B692-FDF0767E2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000" b="1" dirty="0">
                <a:solidFill>
                  <a:srgbClr val="800080"/>
                </a:solidFill>
              </a:rPr>
              <a:t>        REZULTATY TWARDE</a:t>
            </a:r>
          </a:p>
          <a:p>
            <a:pPr marL="0" indent="0">
              <a:buNone/>
            </a:pPr>
            <a:r>
              <a:rPr lang="pl-PL" sz="3000" dirty="0"/>
              <a:t>        Rezultaty liczbowe projektu</a:t>
            </a:r>
          </a:p>
          <a:p>
            <a:pPr marL="0" indent="0">
              <a:buNone/>
            </a:pPr>
            <a:endParaRPr lang="pl-PL" sz="3000" dirty="0"/>
          </a:p>
          <a:p>
            <a:pPr marL="0" indent="0">
              <a:buNone/>
            </a:pPr>
            <a:r>
              <a:rPr lang="pl-PL" sz="2500" dirty="0"/>
              <a:t>np. liczba godzin zajęć przeprowadzonych przez nauczyciela, liczba wydrukowanych pakietów dla uczniów, liczba wydrukowanych pakietów dla nauczycieli, warsztat metodyczny dla nauczycieli,…</a:t>
            </a:r>
          </a:p>
        </p:txBody>
      </p:sp>
      <p:pic>
        <p:nvPicPr>
          <p:cNvPr id="5" name="Grafika 4" descr="Podkładka — różne kontur">
            <a:extLst>
              <a:ext uri="{FF2B5EF4-FFF2-40B4-BE49-F238E27FC236}">
                <a16:creationId xmlns:a16="http://schemas.microsoft.com/office/drawing/2014/main" id="{45D6F4B1-AF94-D9B0-C5A6-33B58DA4A0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9552" y="1628800"/>
            <a:ext cx="673224" cy="6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938AEA-3B53-8290-FEE8-F286C9723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pl-PL" b="1" dirty="0">
                <a:latin typeface="Aptos" panose="020B0004020202020204" pitchFamily="34" charset="0"/>
              </a:rPr>
              <a:t>Narzędzia badawcze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44DB2B-A655-AE95-C5E5-CCD8B8D35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124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700" b="1" dirty="0">
                <a:solidFill>
                  <a:srgbClr val="800080"/>
                </a:solidFill>
                <a:latin typeface="Aptos" panose="020B0004020202020204" pitchFamily="34" charset="0"/>
              </a:rPr>
              <a:t>UCZNIOWIE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Aptos" panose="020B0004020202020204" pitchFamily="34" charset="0"/>
              </a:rPr>
              <a:t>test pomiaru wiedzy finansowej przed rozpoczęciem zajęć [</a:t>
            </a:r>
            <a:r>
              <a:rPr lang="pl-PL" sz="2000" dirty="0" err="1">
                <a:latin typeface="Aptos" panose="020B0004020202020204" pitchFamily="34" charset="0"/>
              </a:rPr>
              <a:t>pretest</a:t>
            </a:r>
            <a:r>
              <a:rPr lang="pl-PL" sz="2000" dirty="0">
                <a:latin typeface="Aptos" panose="020B0004020202020204" pitchFamily="34" charset="0"/>
              </a:rPr>
              <a:t>] wzbogacony o badanie umiejętności finansowych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Aptos" panose="020B0004020202020204" pitchFamily="34" charset="0"/>
              </a:rPr>
              <a:t>test pomiaru wiedzy finansowej po zakończeniu zajęć [</a:t>
            </a:r>
            <a:r>
              <a:rPr lang="pl-PL" sz="2000" dirty="0" err="1">
                <a:latin typeface="Aptos" panose="020B0004020202020204" pitchFamily="34" charset="0"/>
              </a:rPr>
              <a:t>posttest</a:t>
            </a:r>
            <a:r>
              <a:rPr lang="pl-PL" sz="2000" dirty="0">
                <a:latin typeface="Aptos" panose="020B0004020202020204" pitchFamily="34" charset="0"/>
              </a:rPr>
              <a:t>] wzbogacony o badanie umiejętności finansowych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6A35713-623C-FA3B-CE3C-7E68E59180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2908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700" b="1" dirty="0">
                <a:solidFill>
                  <a:srgbClr val="800080"/>
                </a:solidFill>
                <a:latin typeface="Aptos" panose="020B0004020202020204" pitchFamily="34" charset="0"/>
              </a:rPr>
              <a:t>NAUCZYCIELE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Aptos" panose="020B0004020202020204" pitchFamily="34" charset="0"/>
              </a:rPr>
              <a:t>e-kwestionariusz autorefleksji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Aptos" panose="020B0004020202020204" pitchFamily="34" charset="0"/>
              </a:rPr>
              <a:t>wywiady grupowe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Aptos" panose="020B0004020202020204" pitchFamily="34" charset="0"/>
              </a:rPr>
              <a:t>obserwacje lekcji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6F40768-C31A-CDB7-3195-DCF97856253E}"/>
              </a:ext>
            </a:extLst>
          </p:cNvPr>
          <p:cNvSpPr txBox="1"/>
          <p:nvPr/>
        </p:nvSpPr>
        <p:spPr>
          <a:xfrm>
            <a:off x="1259632" y="4941168"/>
            <a:ext cx="6840760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dirty="0">
                <a:effectLst/>
                <a:latin typeface="Aptos" panose="020B0004020202020204" pitchFamily="34" charset="0"/>
              </a:rPr>
              <a:t>Warsztat ewaluacyjny z udziałem zespołu zarządzającego</a:t>
            </a:r>
          </a:p>
        </p:txBody>
      </p:sp>
      <p:pic>
        <p:nvPicPr>
          <p:cNvPr id="7" name="Grafika 6" descr="Narzędzia kontur">
            <a:extLst>
              <a:ext uri="{FF2B5EF4-FFF2-40B4-BE49-F238E27FC236}">
                <a16:creationId xmlns:a16="http://schemas.microsoft.com/office/drawing/2014/main" id="{61CDF9C2-9AE9-F1AD-21F4-31F47E8BCF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012" y="620080"/>
            <a:ext cx="817240" cy="8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879444"/>
      </p:ext>
    </p:extLst>
  </p:cSld>
  <p:clrMapOvr>
    <a:masterClrMapping/>
  </p:clrMapOvr>
</p:sld>
</file>

<file path=ppt/theme/theme1.xml><?xml version="1.0" encoding="utf-8"?>
<a:theme xmlns:a="http://schemas.openxmlformats.org/drawingml/2006/main" name="SKEF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6745</TotalTime>
  <Words>822</Words>
  <Application>Microsoft Office PowerPoint</Application>
  <PresentationFormat>Pokaz na ekranie (4:3)</PresentationFormat>
  <Paragraphs>91</Paragraphs>
  <Slides>15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1" baseType="lpstr">
      <vt:lpstr>Aptos</vt:lpstr>
      <vt:lpstr>Arial</vt:lpstr>
      <vt:lpstr>Calibri</vt:lpstr>
      <vt:lpstr>Garamond</vt:lpstr>
      <vt:lpstr>Wingdings</vt:lpstr>
      <vt:lpstr>SKEF</vt:lpstr>
      <vt:lpstr>  Wprowadzenie do celów i metod badania ewaluacyjnego.  Narzędzia badania ewaluacyjnego.   </vt:lpstr>
      <vt:lpstr>Ewaluacja</vt:lpstr>
      <vt:lpstr>Ewaluacja projektu MDD3</vt:lpstr>
      <vt:lpstr>Ewaluacja projektu MDD3</vt:lpstr>
      <vt:lpstr>Cele projektu MDD3</vt:lpstr>
      <vt:lpstr>Cele projektu MDD3</vt:lpstr>
      <vt:lpstr>Rezultaty projektu MDD3</vt:lpstr>
      <vt:lpstr>Rezultaty projektu MDD3</vt:lpstr>
      <vt:lpstr>Narzędzia badawcze</vt:lpstr>
      <vt:lpstr>Prezentacja programu PowerPoint</vt:lpstr>
      <vt:lpstr>Prezentacja programu PowerPoint</vt:lpstr>
      <vt:lpstr>Prezentacja programu PowerPoint</vt:lpstr>
      <vt:lpstr>Prezentacja programu PowerPoint</vt:lpstr>
      <vt:lpstr>Moje refleksje po warsztacie metodycznym [17-19.01.2025]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ŻYJ FINANSOWO!  JAK WYBRAĆ ODPOWIEDNIĄ  OFERTĘ KREDYTOWĄ.</dc:title>
  <dc:creator>SKEF</dc:creator>
  <cp:lastModifiedBy>Magdalena  Nastrabasz</cp:lastModifiedBy>
  <cp:revision>501</cp:revision>
  <cp:lastPrinted>2015-05-12T13:02:11Z</cp:lastPrinted>
  <dcterms:created xsi:type="dcterms:W3CDTF">2009-12-14T07:59:46Z</dcterms:created>
  <dcterms:modified xsi:type="dcterms:W3CDTF">2025-02-11T09:56:42Z</dcterms:modified>
</cp:coreProperties>
</file>